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86"/>
  </p:notesMasterIdLst>
  <p:sldIdLst>
    <p:sldId id="256" r:id="rId2"/>
    <p:sldId id="324" r:id="rId3"/>
    <p:sldId id="342" r:id="rId4"/>
    <p:sldId id="343" r:id="rId5"/>
    <p:sldId id="344" r:id="rId6"/>
    <p:sldId id="345" r:id="rId7"/>
    <p:sldId id="349" r:id="rId8"/>
    <p:sldId id="350" r:id="rId9"/>
    <p:sldId id="351" r:id="rId10"/>
    <p:sldId id="346" r:id="rId11"/>
    <p:sldId id="347" r:id="rId12"/>
    <p:sldId id="348" r:id="rId13"/>
    <p:sldId id="605" r:id="rId14"/>
    <p:sldId id="353" r:id="rId15"/>
    <p:sldId id="352" r:id="rId16"/>
    <p:sldId id="359" r:id="rId17"/>
    <p:sldId id="360" r:id="rId18"/>
    <p:sldId id="577" r:id="rId19"/>
    <p:sldId id="578" r:id="rId20"/>
    <p:sldId id="579" r:id="rId21"/>
    <p:sldId id="580" r:id="rId22"/>
    <p:sldId id="581" r:id="rId23"/>
    <p:sldId id="597" r:id="rId24"/>
    <p:sldId id="354" r:id="rId25"/>
    <p:sldId id="358" r:id="rId26"/>
    <p:sldId id="618" r:id="rId27"/>
    <p:sldId id="617" r:id="rId28"/>
    <p:sldId id="355" r:id="rId29"/>
    <p:sldId id="604" r:id="rId30"/>
    <p:sldId id="356" r:id="rId31"/>
    <p:sldId id="357" r:id="rId32"/>
    <p:sldId id="326" r:id="rId33"/>
    <p:sldId id="619" r:id="rId34"/>
    <p:sldId id="328" r:id="rId35"/>
    <p:sldId id="361" r:id="rId36"/>
    <p:sldId id="362" r:id="rId37"/>
    <p:sldId id="363" r:id="rId38"/>
    <p:sldId id="329" r:id="rId39"/>
    <p:sldId id="330" r:id="rId40"/>
    <p:sldId id="331" r:id="rId41"/>
    <p:sldId id="332" r:id="rId42"/>
    <p:sldId id="582" r:id="rId43"/>
    <p:sldId id="364" r:id="rId44"/>
    <p:sldId id="333" r:id="rId45"/>
    <p:sldId id="334" r:id="rId46"/>
    <p:sldId id="335" r:id="rId47"/>
    <p:sldId id="336" r:id="rId48"/>
    <p:sldId id="337" r:id="rId49"/>
    <p:sldId id="338" r:id="rId50"/>
    <p:sldId id="339" r:id="rId51"/>
    <p:sldId id="340" r:id="rId52"/>
    <p:sldId id="341" r:id="rId53"/>
    <p:sldId id="583" r:id="rId54"/>
    <p:sldId id="584" r:id="rId55"/>
    <p:sldId id="585" r:id="rId56"/>
    <p:sldId id="586" r:id="rId57"/>
    <p:sldId id="587" r:id="rId58"/>
    <p:sldId id="588" r:id="rId59"/>
    <p:sldId id="589" r:id="rId60"/>
    <p:sldId id="590" r:id="rId61"/>
    <p:sldId id="591" r:id="rId62"/>
    <p:sldId id="596" r:id="rId63"/>
    <p:sldId id="603" r:id="rId64"/>
    <p:sldId id="592" r:id="rId65"/>
    <p:sldId id="593" r:id="rId66"/>
    <p:sldId id="594" r:id="rId67"/>
    <p:sldId id="595" r:id="rId68"/>
    <p:sldId id="599" r:id="rId69"/>
    <p:sldId id="598" r:id="rId70"/>
    <p:sldId id="600" r:id="rId71"/>
    <p:sldId id="601" r:id="rId72"/>
    <p:sldId id="602" r:id="rId73"/>
    <p:sldId id="606" r:id="rId74"/>
    <p:sldId id="607" r:id="rId75"/>
    <p:sldId id="608" r:id="rId76"/>
    <p:sldId id="609" r:id="rId77"/>
    <p:sldId id="610" r:id="rId78"/>
    <p:sldId id="611" r:id="rId79"/>
    <p:sldId id="612" r:id="rId80"/>
    <p:sldId id="613" r:id="rId81"/>
    <p:sldId id="614" r:id="rId82"/>
    <p:sldId id="616" r:id="rId83"/>
    <p:sldId id="615" r:id="rId84"/>
    <p:sldId id="318" r:id="rId85"/>
  </p:sldIdLst>
  <p:sldSz cx="9144000" cy="5149850"/>
  <p:notesSz cx="6858000" cy="9144000"/>
  <p:custDataLst>
    <p:tags r:id="rId87"/>
  </p:custDataLst>
  <p:defaultTextStyle>
    <a:defPPr>
      <a:defRPr lang="de-DE"/>
    </a:defPPr>
    <a:lvl1pPr marL="0" algn="l" defTabSz="686074" rtl="0" eaLnBrk="1" latinLnBrk="0" hangingPunct="1">
      <a:defRPr sz="1351" kern="1200">
        <a:solidFill>
          <a:schemeClr val="tx1"/>
        </a:solidFill>
        <a:latin typeface="+mn-lt"/>
        <a:ea typeface="+mn-ea"/>
        <a:cs typeface="+mn-cs"/>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6AB3"/>
    <a:srgbClr val="CCCCCC"/>
    <a:srgbClr val="E7E8EA"/>
    <a:srgbClr val="CCDDE7"/>
    <a:srgbClr val="DAE5EA"/>
    <a:srgbClr val="DAE5EB"/>
    <a:srgbClr val="B6CB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20" autoAdjust="0"/>
    <p:restoredTop sz="87238" autoAdjust="0"/>
  </p:normalViewPr>
  <p:slideViewPr>
    <p:cSldViewPr showGuides="1">
      <p:cViewPr varScale="1">
        <p:scale>
          <a:sx n="97" d="100"/>
          <a:sy n="97" d="100"/>
        </p:scale>
        <p:origin x="656" y="184"/>
      </p:cViewPr>
      <p:guideLst/>
    </p:cSldViewPr>
  </p:slideViewPr>
  <p:outlineViewPr>
    <p:cViewPr>
      <p:scale>
        <a:sx n="33" d="100"/>
        <a:sy n="33" d="100"/>
      </p:scale>
      <p:origin x="0" y="-9336"/>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1" d="100"/>
          <a:sy n="81" d="100"/>
        </p:scale>
        <p:origin x="304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E4EA47C3-D6D1-45C7-B7EF-A1183D105D1C}" type="slidenum">
              <a:rPr lang="de-DE" smtClean="0"/>
              <a:pPr/>
              <a:t>‹#›</a:t>
            </a:fld>
            <a:endParaRPr lang="de-DE" dirty="0"/>
          </a:p>
        </p:txBody>
      </p:sp>
      <p:sp>
        <p:nvSpPr>
          <p:cNvPr id="8" name="Folienbildplatzhalter 7">
            <a:extLst>
              <a:ext uri="{FF2B5EF4-FFF2-40B4-BE49-F238E27FC236}">
                <a16:creationId xmlns:a16="http://schemas.microsoft.com/office/drawing/2014/main" id="{B136A2F5-BC7E-47DC-9ED9-95EE5B00A2BB}"/>
              </a:ext>
            </a:extLst>
          </p:cNvPr>
          <p:cNvSpPr>
            <a:spLocks noGrp="1" noRot="1" noChangeAspect="1"/>
          </p:cNvSpPr>
          <p:nvPr>
            <p:ph type="sldImg" idx="2"/>
          </p:nvPr>
        </p:nvSpPr>
        <p:spPr>
          <a:xfrm>
            <a:off x="202279" y="467544"/>
            <a:ext cx="6490831" cy="3655323"/>
          </a:xfrm>
          <a:prstGeom prst="rect">
            <a:avLst/>
          </a:prstGeom>
          <a:noFill/>
          <a:ln w="12700">
            <a:solidFill>
              <a:schemeClr val="bg2"/>
            </a:solidFill>
          </a:ln>
        </p:spPr>
        <p:txBody>
          <a:bodyPr vert="horz" lIns="91440" tIns="45720" rIns="91440" bIns="45720" rtlCol="0" anchor="ctr"/>
          <a:lstStyle/>
          <a:p>
            <a:endParaRPr lang="de-DE"/>
          </a:p>
        </p:txBody>
      </p:sp>
      <p:sp>
        <p:nvSpPr>
          <p:cNvPr id="10" name="Notizenplatzhalter 9">
            <a:extLst>
              <a:ext uri="{FF2B5EF4-FFF2-40B4-BE49-F238E27FC236}">
                <a16:creationId xmlns:a16="http://schemas.microsoft.com/office/drawing/2014/main" id="{16E3EB76-4D08-4C50-98FE-43C6F5867AB7}"/>
              </a:ext>
            </a:extLst>
          </p:cNvPr>
          <p:cNvSpPr>
            <a:spLocks noGrp="1"/>
          </p:cNvSpPr>
          <p:nvPr>
            <p:ph type="body" sz="quarter" idx="3"/>
          </p:nvPr>
        </p:nvSpPr>
        <p:spPr>
          <a:xfrm>
            <a:off x="202279" y="4400550"/>
            <a:ext cx="6490831"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39692584"/>
      </p:ext>
    </p:extLst>
  </p:cSld>
  <p:clrMap bg1="lt1" tx1="dk1" bg2="lt2" tx2="dk2" accent1="accent1" accent2="accent2" accent3="accent3" accent4="accent4" accent5="accent5" accent6="accent6" hlink="hlink" folHlink="folHlink"/>
  <p:notesStyle>
    <a:lvl1pPr marL="0" algn="l" defTabSz="686074" rtl="0" eaLnBrk="1" latinLnBrk="0" hangingPunct="1">
      <a:defRPr sz="1200" kern="1200">
        <a:solidFill>
          <a:schemeClr val="tx1"/>
        </a:solidFill>
        <a:latin typeface="Arial" panose="020B0604020202020204" pitchFamily="34" charset="0"/>
        <a:ea typeface="+mn-ea"/>
        <a:cs typeface="+mn-cs"/>
      </a:defRPr>
    </a:lvl1pPr>
    <a:lvl2pPr marL="343037" algn="l" defTabSz="686074" rtl="0" eaLnBrk="1" latinLnBrk="0" hangingPunct="1">
      <a:defRPr sz="1200" kern="1200">
        <a:solidFill>
          <a:schemeClr val="tx1"/>
        </a:solidFill>
        <a:latin typeface="Arial" panose="020B0604020202020204" pitchFamily="34" charset="0"/>
        <a:ea typeface="+mn-ea"/>
        <a:cs typeface="+mn-cs"/>
      </a:defRPr>
    </a:lvl2pPr>
    <a:lvl3pPr marL="686074" algn="l" defTabSz="686074" rtl="0" eaLnBrk="1" latinLnBrk="0" hangingPunct="1">
      <a:defRPr sz="1200" kern="1200">
        <a:solidFill>
          <a:schemeClr val="tx1"/>
        </a:solidFill>
        <a:latin typeface="Arial" panose="020B0604020202020204" pitchFamily="34" charset="0"/>
        <a:ea typeface="+mn-ea"/>
        <a:cs typeface="+mn-cs"/>
      </a:defRPr>
    </a:lvl3pPr>
    <a:lvl4pPr marL="1029111" algn="l" defTabSz="686074" rtl="0" eaLnBrk="1" latinLnBrk="0" hangingPunct="1">
      <a:defRPr sz="1200" kern="1200">
        <a:solidFill>
          <a:schemeClr val="tx1"/>
        </a:solidFill>
        <a:latin typeface="Arial" panose="020B0604020202020204" pitchFamily="34" charset="0"/>
        <a:ea typeface="+mn-ea"/>
        <a:cs typeface="+mn-cs"/>
      </a:defRPr>
    </a:lvl4pPr>
    <a:lvl5pPr marL="1372149" algn="l" defTabSz="686074" rtl="0" eaLnBrk="1" latinLnBrk="0" hangingPunct="1">
      <a:defRPr sz="1200" kern="1200">
        <a:solidFill>
          <a:schemeClr val="tx1"/>
        </a:solidFill>
        <a:latin typeface="Arial" panose="020B0604020202020204" pitchFamily="34" charset="0"/>
        <a:ea typeface="+mn-ea"/>
        <a:cs typeface="+mn-cs"/>
      </a:defRPr>
    </a:lvl5pPr>
    <a:lvl6pPr marL="1715186" algn="l" defTabSz="686074" rtl="0" eaLnBrk="1" latinLnBrk="0" hangingPunct="1">
      <a:defRPr sz="900" kern="1200">
        <a:solidFill>
          <a:schemeClr val="tx1"/>
        </a:solidFill>
        <a:latin typeface="+mn-lt"/>
        <a:ea typeface="+mn-ea"/>
        <a:cs typeface="+mn-cs"/>
      </a:defRPr>
    </a:lvl6pPr>
    <a:lvl7pPr marL="2058223" algn="l" defTabSz="686074" rtl="0" eaLnBrk="1" latinLnBrk="0" hangingPunct="1">
      <a:defRPr sz="900" kern="1200">
        <a:solidFill>
          <a:schemeClr val="tx1"/>
        </a:solidFill>
        <a:latin typeface="+mn-lt"/>
        <a:ea typeface="+mn-ea"/>
        <a:cs typeface="+mn-cs"/>
      </a:defRPr>
    </a:lvl7pPr>
    <a:lvl8pPr marL="2401260" algn="l" defTabSz="686074" rtl="0" eaLnBrk="1" latinLnBrk="0" hangingPunct="1">
      <a:defRPr sz="900" kern="1200">
        <a:solidFill>
          <a:schemeClr val="tx1"/>
        </a:solidFill>
        <a:latin typeface="+mn-lt"/>
        <a:ea typeface="+mn-ea"/>
        <a:cs typeface="+mn-cs"/>
      </a:defRPr>
    </a:lvl8pPr>
    <a:lvl9pPr marL="2744297" algn="l" defTabSz="68607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8975" y="1143000"/>
            <a:ext cx="5480050" cy="3086100"/>
          </a:xfrm>
          <a:prstGeom prst="rect">
            <a:avLst/>
          </a:prstGeom>
        </p:spPr>
      </p:sp>
      <p:sp>
        <p:nvSpPr>
          <p:cNvPr id="3" name="Notizenplatzhalter 2"/>
          <p:cNvSpPr>
            <a:spLocks noGrp="1"/>
          </p:cNvSpPr>
          <p:nvPr>
            <p:ph type="body" idx="1"/>
          </p:nvPr>
        </p:nvSpPr>
        <p:spPr>
          <a:xfrm>
            <a:off x="685800" y="4400550"/>
            <a:ext cx="5486400" cy="3600450"/>
          </a:xfrm>
          <a:prstGeom prst="rect">
            <a:avLst/>
          </a:prstGeom>
        </p:spPr>
        <p:txBody>
          <a:bodyPr/>
          <a:lstStyle/>
          <a:p>
            <a:endParaRPr lang="de-DE"/>
          </a:p>
        </p:txBody>
      </p:sp>
      <p:sp>
        <p:nvSpPr>
          <p:cNvPr id="4" name="Foliennummernplatzhalter 3"/>
          <p:cNvSpPr>
            <a:spLocks noGrp="1"/>
          </p:cNvSpPr>
          <p:nvPr>
            <p:ph type="sldNum" sz="quarter" idx="5"/>
          </p:nvPr>
        </p:nvSpPr>
        <p:spPr/>
        <p:txBody>
          <a:bodyPr/>
          <a:lstStyle/>
          <a:p>
            <a:endParaRPr lang="de-DE"/>
          </a:p>
        </p:txBody>
      </p:sp>
    </p:spTree>
    <p:extLst>
      <p:ext uri="{BB962C8B-B14F-4D97-AF65-F5344CB8AC3E}">
        <p14:creationId xmlns:p14="http://schemas.microsoft.com/office/powerpoint/2010/main" val="2305314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Wahrheitswert von "Schweine sind klüger als Amöben" kann nur festgestellt werden, solange Schweine und Amöben existieren; 2x2=4 ist dagegen zeitlos wahr, daher atemporal</a:t>
            </a:r>
          </a:p>
        </p:txBody>
      </p:sp>
      <p:sp>
        <p:nvSpPr>
          <p:cNvPr id="4" name="Slide Number Placeholder 3"/>
          <p:cNvSpPr>
            <a:spLocks noGrp="1"/>
          </p:cNvSpPr>
          <p:nvPr>
            <p:ph type="sldNum" sz="quarter" idx="5"/>
          </p:nvPr>
        </p:nvSpPr>
        <p:spPr/>
        <p:txBody>
          <a:bodyPr/>
          <a:lstStyle/>
          <a:p>
            <a:fld id="{E4EA47C3-D6D1-45C7-B7EF-A1183D105D1C}" type="slidenum">
              <a:rPr lang="de-DE" smtClean="0"/>
              <a:pPr/>
              <a:t>51</a:t>
            </a:fld>
            <a:endParaRPr lang="de-DE" dirty="0"/>
          </a:p>
        </p:txBody>
      </p:sp>
    </p:spTree>
    <p:extLst>
      <p:ext uri="{BB962C8B-B14F-4D97-AF65-F5344CB8AC3E}">
        <p14:creationId xmlns:p14="http://schemas.microsoft.com/office/powerpoint/2010/main" val="2288136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Subjektifizierung: u.a. von Elizabeth Traugott geprägter Begriff für das Phänomen, dass sprachliche Ausdrücke mit der Zeit pragmatische/interpersonale sowie sprecherbezogene Funktionen annehmen. Man könnte argumentieren, dass das hier der Fall ist: Das Präteritum drückt hier nicht die Vorzeitigkeit des Ereignisses aus, sondern vielmehr, dass die Sprecherin die Antwort auf die gestellte Frage vorher einmal wusste – man kann es also als sprecherbezogenes Präteritum deuten.</a:t>
            </a:r>
          </a:p>
        </p:txBody>
      </p:sp>
      <p:sp>
        <p:nvSpPr>
          <p:cNvPr id="4" name="Slide Number Placeholder 3"/>
          <p:cNvSpPr>
            <a:spLocks noGrp="1"/>
          </p:cNvSpPr>
          <p:nvPr>
            <p:ph type="sldNum" sz="quarter" idx="5"/>
          </p:nvPr>
        </p:nvSpPr>
        <p:spPr/>
        <p:txBody>
          <a:bodyPr/>
          <a:lstStyle/>
          <a:p>
            <a:fld id="{E4EA47C3-D6D1-45C7-B7EF-A1183D105D1C}" type="slidenum">
              <a:rPr lang="de-DE" smtClean="0"/>
              <a:pPr/>
              <a:t>52</a:t>
            </a:fld>
            <a:endParaRPr lang="de-DE" dirty="0"/>
          </a:p>
        </p:txBody>
      </p:sp>
    </p:spTree>
    <p:extLst>
      <p:ext uri="{BB962C8B-B14F-4D97-AF65-F5344CB8AC3E}">
        <p14:creationId xmlns:p14="http://schemas.microsoft.com/office/powerpoint/2010/main" val="2767709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'lösbar' vs. 'muss gelöst werden'</a:t>
            </a:r>
          </a:p>
        </p:txBody>
      </p:sp>
      <p:sp>
        <p:nvSpPr>
          <p:cNvPr id="4" name="Slide Number Placeholder 3"/>
          <p:cNvSpPr>
            <a:spLocks noGrp="1"/>
          </p:cNvSpPr>
          <p:nvPr>
            <p:ph type="sldNum" sz="quarter" idx="5"/>
          </p:nvPr>
        </p:nvSpPr>
        <p:spPr/>
        <p:txBody>
          <a:bodyPr/>
          <a:lstStyle/>
          <a:p>
            <a:fld id="{E4EA47C3-D6D1-45C7-B7EF-A1183D105D1C}" type="slidenum">
              <a:rPr lang="de-DE" smtClean="0"/>
              <a:pPr/>
              <a:t>55</a:t>
            </a:fld>
            <a:endParaRPr lang="de-DE" dirty="0"/>
          </a:p>
        </p:txBody>
      </p:sp>
    </p:spTree>
    <p:extLst>
      <p:ext uri="{BB962C8B-B14F-4D97-AF65-F5344CB8AC3E}">
        <p14:creationId xmlns:p14="http://schemas.microsoft.com/office/powerpoint/2010/main" val="996756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Die meisten inhärent eindeutigen Nomen sind relational – man nennt sie Funktionalbegriffe, weil es für solche Begriffe eine Funktion im mathematischen Sinne gibt, die jedem in Frage kommenden Possessor eindeutig einen Referenten zuordnet. Zum Beispiel hat jeder von uns genau einen Kopf, aber die meisten Menschen haben mehr als ein Bein, dewshalb ist Bein nicht inhärent eindeutig.</a:t>
            </a:r>
          </a:p>
        </p:txBody>
      </p:sp>
      <p:sp>
        <p:nvSpPr>
          <p:cNvPr id="4" name="Slide Number Placeholder 3"/>
          <p:cNvSpPr>
            <a:spLocks noGrp="1"/>
          </p:cNvSpPr>
          <p:nvPr>
            <p:ph type="sldNum" sz="quarter" idx="5"/>
          </p:nvPr>
        </p:nvSpPr>
        <p:spPr/>
        <p:txBody>
          <a:bodyPr/>
          <a:lstStyle/>
          <a:p>
            <a:fld id="{E4EA47C3-D6D1-45C7-B7EF-A1183D105D1C}" type="slidenum">
              <a:rPr lang="de-DE" smtClean="0"/>
              <a:pPr/>
              <a:t>63</a:t>
            </a:fld>
            <a:endParaRPr lang="de-DE" dirty="0"/>
          </a:p>
        </p:txBody>
      </p:sp>
    </p:spTree>
    <p:extLst>
      <p:ext uri="{BB962C8B-B14F-4D97-AF65-F5344CB8AC3E}">
        <p14:creationId xmlns:p14="http://schemas.microsoft.com/office/powerpoint/2010/main" val="907254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In diesem Satz ist das Argument des einstelligen Nomens </a:t>
            </a:r>
            <a:r>
              <a:rPr lang="en-DE" i="1"/>
              <a:t>Hund </a:t>
            </a:r>
            <a:r>
              <a:rPr lang="en-DE" i="0"/>
              <a:t>der Referent der Subjekt-NP </a:t>
            </a:r>
            <a:r>
              <a:rPr lang="en-DE" i="1"/>
              <a:t>der Hund</a:t>
            </a:r>
            <a:r>
              <a:rPr lang="en-DE" i="0"/>
              <a:t>; das Entsprechende gilt für </a:t>
            </a:r>
            <a:r>
              <a:rPr lang="en-DE" i="1"/>
              <a:t>die Tür</a:t>
            </a:r>
            <a:r>
              <a:rPr lang="en-DE" i="0"/>
              <a:t>. Beide Nomen haben also ein referenzielles Argument.</a:t>
            </a:r>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64</a:t>
            </a:fld>
            <a:endParaRPr lang="de-DE" dirty="0"/>
          </a:p>
        </p:txBody>
      </p:sp>
    </p:spTree>
    <p:extLst>
      <p:ext uri="{BB962C8B-B14F-4D97-AF65-F5344CB8AC3E}">
        <p14:creationId xmlns:p14="http://schemas.microsoft.com/office/powerpoint/2010/main" val="3905604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Dass Onkel ÄLTER ist als der Propositus (so nennt man das relationale Argument von Verwandtschaftsbegriffen) ist nicht zwangsläufig der Fall!</a:t>
            </a:r>
          </a:p>
        </p:txBody>
      </p:sp>
      <p:sp>
        <p:nvSpPr>
          <p:cNvPr id="4" name="Slide Number Placeholder 3"/>
          <p:cNvSpPr>
            <a:spLocks noGrp="1"/>
          </p:cNvSpPr>
          <p:nvPr>
            <p:ph type="sldNum" sz="quarter" idx="5"/>
          </p:nvPr>
        </p:nvSpPr>
        <p:spPr/>
        <p:txBody>
          <a:bodyPr/>
          <a:lstStyle/>
          <a:p>
            <a:fld id="{E4EA47C3-D6D1-45C7-B7EF-A1183D105D1C}" type="slidenum">
              <a:rPr lang="de-DE" smtClean="0"/>
              <a:pPr/>
              <a:t>66</a:t>
            </a:fld>
            <a:endParaRPr lang="de-DE" dirty="0"/>
          </a:p>
        </p:txBody>
      </p:sp>
    </p:spTree>
    <p:extLst>
      <p:ext uri="{BB962C8B-B14F-4D97-AF65-F5344CB8AC3E}">
        <p14:creationId xmlns:p14="http://schemas.microsoft.com/office/powerpoint/2010/main" val="42237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gutaussehend als Subjektsprädikativ in einer Kopulakonstruktion – </a:t>
            </a:r>
            <a:r>
              <a:rPr lang="en-DE" i="0"/>
              <a:t>bildet zusammen mit dem Kopulaverb </a:t>
            </a:r>
            <a:r>
              <a:rPr lang="en-DE" i="1"/>
              <a:t>sein </a:t>
            </a:r>
            <a:r>
              <a:rPr lang="en-DE" i="0"/>
              <a:t>das Prädikat des Satzes.</a:t>
            </a:r>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74</a:t>
            </a:fld>
            <a:endParaRPr lang="de-DE" dirty="0"/>
          </a:p>
        </p:txBody>
      </p:sp>
    </p:spTree>
    <p:extLst>
      <p:ext uri="{BB962C8B-B14F-4D97-AF65-F5344CB8AC3E}">
        <p14:creationId xmlns:p14="http://schemas.microsoft.com/office/powerpoint/2010/main" val="1782334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GB" sz="1200" kern="1200">
                <a:solidFill>
                  <a:schemeClr val="tx1"/>
                </a:solidFill>
                <a:effectLst/>
                <a:latin typeface="Arial" panose="020B0604020202020204" pitchFamily="34" charset="0"/>
                <a:ea typeface="+mn-ea"/>
                <a:cs typeface="+mn-cs"/>
              </a:rPr>
              <a:t>Ein relatives Adjektiv (bzw. sein Vorkommen) heißt frei , wenn sein Definition</a:t>
            </a:r>
          </a:p>
          <a:p>
            <a:r>
              <a:rPr lang="en-GB" sz="1200" kern="1200">
                <a:solidFill>
                  <a:schemeClr val="tx1"/>
                </a:solidFill>
                <a:effectLst/>
                <a:latin typeface="Arial" panose="020B0604020202020204" pitchFamily="34" charset="0"/>
                <a:ea typeface="+mn-ea"/>
                <a:cs typeface="+mn-cs"/>
              </a:rPr>
              <a:t>interpretatorischer Bezug (bei diesem Vorkommen) nicht durch das</a:t>
            </a:r>
          </a:p>
          <a:p>
            <a:r>
              <a:rPr lang="en-GB" sz="1200" kern="1200">
                <a:solidFill>
                  <a:schemeClr val="tx1"/>
                </a:solidFill>
                <a:effectLst/>
                <a:latin typeface="Arial" panose="020B0604020202020204" pitchFamily="34" charset="0"/>
                <a:ea typeface="+mn-ea"/>
                <a:cs typeface="+mn-cs"/>
              </a:rPr>
              <a:t>Kopfnomen gegeben ist. Ein relatives Adjektiv heißt komparativ , wenn sein Bezug durch eine</a:t>
            </a:r>
          </a:p>
          <a:p>
            <a:r>
              <a:rPr lang="en-GB" sz="1200" kern="1200">
                <a:solidFill>
                  <a:schemeClr val="tx1"/>
                </a:solidFill>
                <a:effectLst/>
                <a:latin typeface="Arial" panose="020B0604020202020204" pitchFamily="34" charset="0"/>
                <a:ea typeface="+mn-ea"/>
                <a:cs typeface="+mn-cs"/>
              </a:rPr>
              <a:t>für-Phrase paraphrasiert werden kann. Es heißt (funktional oder</a:t>
            </a:r>
          </a:p>
          <a:p>
            <a:r>
              <a:rPr lang="en-GB" sz="1200" kern="1200">
                <a:solidFill>
                  <a:schemeClr val="tx1"/>
                </a:solidFill>
                <a:effectLst/>
                <a:latin typeface="Arial" panose="020B0604020202020204" pitchFamily="34" charset="0"/>
                <a:ea typeface="+mn-ea"/>
                <a:cs typeface="+mn-cs"/>
              </a:rPr>
              <a:t> temporal) selektiv , wenn sein Bezug durch eine als-Phrase zu paraphrasieren</a:t>
            </a:r>
          </a:p>
          <a:p>
            <a:r>
              <a:rPr lang="en-GB" sz="1200" kern="1200">
                <a:solidFill>
                  <a:schemeClr val="tx1"/>
                </a:solidFill>
                <a:effectLst/>
                <a:latin typeface="Arial" panose="020B0604020202020204" pitchFamily="34" charset="0"/>
                <a:ea typeface="+mn-ea"/>
                <a:cs typeface="+mn-cs"/>
              </a:rPr>
              <a:t>ist. (Pafel &amp; Reich 2016: 147)</a:t>
            </a:r>
          </a:p>
          <a:p>
            <a:endParaRPr lang="en-DE"/>
          </a:p>
          <a:p>
            <a:r>
              <a:rPr lang="en-GB" sz="1200" kern="1200">
                <a:solidFill>
                  <a:schemeClr val="tx1"/>
                </a:solidFill>
                <a:effectLst/>
                <a:latin typeface="Arial" panose="020B0604020202020204" pitchFamily="34" charset="0"/>
                <a:ea typeface="+mn-ea"/>
                <a:cs typeface="+mn-cs"/>
              </a:rPr>
              <a:t>"Das Adjektiv mutmaßlich modalisiert damit</a:t>
            </a:r>
          </a:p>
          <a:p>
            <a:r>
              <a:rPr lang="en-GB" sz="1200" kern="1200">
                <a:solidFill>
                  <a:schemeClr val="tx1"/>
                </a:solidFill>
                <a:effectLst/>
                <a:latin typeface="Arial" panose="020B0604020202020204" pitchFamily="34" charset="0"/>
                <a:ea typeface="+mn-ea"/>
                <a:cs typeface="+mn-cs"/>
              </a:rPr>
              <a:t>das Prädikat Mörder in ähnlicher Weise wie das Adverb </a:t>
            </a:r>
            <a:r>
              <a:rPr lang="en-GB" sz="1200" i="1" kern="1200">
                <a:solidFill>
                  <a:schemeClr val="tx1"/>
                </a:solidFill>
                <a:effectLst/>
                <a:latin typeface="Arial" panose="020B0604020202020204" pitchFamily="34" charset="0"/>
                <a:ea typeface="+mn-ea"/>
                <a:cs typeface="+mn-cs"/>
              </a:rPr>
              <a:t>vermutlich</a:t>
            </a:r>
            <a:r>
              <a:rPr lang="en-GB" sz="1200" kern="1200">
                <a:solidFill>
                  <a:schemeClr val="tx1"/>
                </a:solidFill>
                <a:effectLst/>
                <a:latin typeface="Arial" panose="020B0604020202020204" pitchFamily="34" charset="0"/>
                <a:ea typeface="+mn-ea"/>
                <a:cs typeface="+mn-cs"/>
              </a:rPr>
              <a:t> den</a:t>
            </a:r>
          </a:p>
          <a:p>
            <a:r>
              <a:rPr lang="en-GB" sz="1200" kern="1200">
                <a:solidFill>
                  <a:schemeClr val="tx1"/>
                </a:solidFill>
                <a:effectLst/>
                <a:latin typeface="Arial" panose="020B0604020202020204" pitchFamily="34" charset="0"/>
                <a:ea typeface="+mn-ea"/>
                <a:cs typeface="+mn-cs"/>
              </a:rPr>
              <a:t>Satz </a:t>
            </a:r>
            <a:r>
              <a:rPr lang="en-GB" sz="1200" i="1" kern="1200">
                <a:solidFill>
                  <a:schemeClr val="tx1"/>
                </a:solidFill>
                <a:effectLst/>
                <a:latin typeface="Arial" panose="020B0604020202020204" pitchFamily="34" charset="0"/>
                <a:ea typeface="+mn-ea"/>
                <a:cs typeface="+mn-cs"/>
              </a:rPr>
              <a:t>Flip ist ein Mörder</a:t>
            </a:r>
            <a:r>
              <a:rPr lang="en-GB" sz="1200" kern="1200">
                <a:solidFill>
                  <a:schemeClr val="tx1"/>
                </a:solidFill>
                <a:effectLst/>
                <a:latin typeface="Arial" panose="020B0604020202020204" pitchFamily="34" charset="0"/>
                <a:ea typeface="+mn-ea"/>
                <a:cs typeface="+mn-cs"/>
              </a:rPr>
              <a:t>"</a:t>
            </a:r>
            <a:r>
              <a:rPr lang="en-DE" sz="1200" kern="1200">
                <a:solidFill>
                  <a:schemeClr val="tx1"/>
                </a:solidFill>
                <a:effectLst/>
                <a:latin typeface="Arial" panose="020B0604020202020204" pitchFamily="34" charset="0"/>
                <a:ea typeface="+mn-ea"/>
                <a:cs typeface="+mn-cs"/>
              </a:rPr>
              <a:t> (Pafel &amp; Reich 2016: 148)</a:t>
            </a:r>
            <a:endParaRPr lang="en-GB" sz="1200" kern="120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E4EA47C3-D6D1-45C7-B7EF-A1183D105D1C}" type="slidenum">
              <a:rPr lang="de-DE" smtClean="0"/>
              <a:pPr/>
              <a:t>76</a:t>
            </a:fld>
            <a:endParaRPr lang="de-DE" dirty="0"/>
          </a:p>
        </p:txBody>
      </p:sp>
    </p:spTree>
    <p:extLst>
      <p:ext uri="{BB962C8B-B14F-4D97-AF65-F5344CB8AC3E}">
        <p14:creationId xmlns:p14="http://schemas.microsoft.com/office/powerpoint/2010/main" val="1019982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Positiv und Superlativ lassen sich quasi als "versteckter Komparativ" verstehen: </a:t>
            </a:r>
          </a:p>
        </p:txBody>
      </p:sp>
      <p:sp>
        <p:nvSpPr>
          <p:cNvPr id="4" name="Slide Number Placeholder 3"/>
          <p:cNvSpPr>
            <a:spLocks noGrp="1"/>
          </p:cNvSpPr>
          <p:nvPr>
            <p:ph type="sldNum" sz="quarter" idx="5"/>
          </p:nvPr>
        </p:nvSpPr>
        <p:spPr/>
        <p:txBody>
          <a:bodyPr/>
          <a:lstStyle/>
          <a:p>
            <a:fld id="{E4EA47C3-D6D1-45C7-B7EF-A1183D105D1C}" type="slidenum">
              <a:rPr lang="de-DE" smtClean="0"/>
              <a:pPr/>
              <a:t>77</a:t>
            </a:fld>
            <a:endParaRPr lang="de-DE" dirty="0"/>
          </a:p>
        </p:txBody>
      </p:sp>
    </p:spTree>
    <p:extLst>
      <p:ext uri="{BB962C8B-B14F-4D97-AF65-F5344CB8AC3E}">
        <p14:creationId xmlns:p14="http://schemas.microsoft.com/office/powerpoint/2010/main" val="106553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78</a:t>
            </a:fld>
            <a:endParaRPr lang="de-DE" dirty="0"/>
          </a:p>
        </p:txBody>
      </p:sp>
    </p:spTree>
    <p:extLst>
      <p:ext uri="{BB962C8B-B14F-4D97-AF65-F5344CB8AC3E}">
        <p14:creationId xmlns:p14="http://schemas.microsoft.com/office/powerpoint/2010/main" val="161638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4</a:t>
            </a:fld>
            <a:endParaRPr lang="de-DE" dirty="0"/>
          </a:p>
        </p:txBody>
      </p:sp>
    </p:spTree>
    <p:extLst>
      <p:ext uri="{BB962C8B-B14F-4D97-AF65-F5344CB8AC3E}">
        <p14:creationId xmlns:p14="http://schemas.microsoft.com/office/powerpoint/2010/main" val="2695071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5</a:t>
            </a:fld>
            <a:endParaRPr lang="de-DE" dirty="0"/>
          </a:p>
        </p:txBody>
      </p:sp>
    </p:spTree>
    <p:extLst>
      <p:ext uri="{BB962C8B-B14F-4D97-AF65-F5344CB8AC3E}">
        <p14:creationId xmlns:p14="http://schemas.microsoft.com/office/powerpoint/2010/main" val="70854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23</a:t>
            </a:fld>
            <a:endParaRPr lang="de-DE" dirty="0"/>
          </a:p>
        </p:txBody>
      </p:sp>
    </p:spTree>
    <p:extLst>
      <p:ext uri="{BB962C8B-B14F-4D97-AF65-F5344CB8AC3E}">
        <p14:creationId xmlns:p14="http://schemas.microsoft.com/office/powerpoint/2010/main" val="3323508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GB" sz="1200"/>
              <a:t>Prädikate schreiben einer oder mehreren Individuen </a:t>
            </a:r>
            <a:r>
              <a:rPr lang="en-GB" sz="1200" b="1"/>
              <a:t>Eigenschaften </a:t>
            </a:r>
            <a:r>
              <a:rPr lang="en-GB" sz="1200"/>
              <a:t>zu oder sagen etwas über die Beziehung zwischen Individuen. Man sagt auch: Sie prädizieren über Individuen (oder Entitäten). </a:t>
            </a:r>
          </a:p>
          <a:p>
            <a:pPr marL="0" indent="0">
              <a:buNone/>
            </a:pPr>
            <a:endParaRPr lang="en-DE" sz="1200"/>
          </a:p>
          <a:p>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24</a:t>
            </a:fld>
            <a:endParaRPr lang="de-DE" dirty="0"/>
          </a:p>
        </p:txBody>
      </p:sp>
    </p:spTree>
    <p:extLst>
      <p:ext uri="{BB962C8B-B14F-4D97-AF65-F5344CB8AC3E}">
        <p14:creationId xmlns:p14="http://schemas.microsoft.com/office/powerpoint/2010/main" val="141086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Wörter oder Phrasen, die eine Prädikation leisten, nennt man Prädikatsausdrücke (oft vereinfacht: Prädikate; Löbner zufolge sollte dieser Terminus jedoch dem dazugehörigen Konzept, also der </a:t>
            </a:r>
            <a:r>
              <a:rPr lang="en-DE" i="1"/>
              <a:t>Bedeutung </a:t>
            </a:r>
            <a:r>
              <a:rPr lang="en-DE" i="0"/>
              <a:t>von Prädikatsausdrücken, vorbehalten bleiben).</a:t>
            </a:r>
            <a:r>
              <a:rPr lang="en-DE"/>
              <a:t>  "rot" und "Gabel" prädizieren über rg, "Klaus" über rk, während "essen" gleichzeitig etwas über alle drei Referenten aussagt. Ob Eigennamen wie </a:t>
            </a:r>
            <a:r>
              <a:rPr lang="en-DE" i="1"/>
              <a:t>Klaus </a:t>
            </a:r>
            <a:r>
              <a:rPr lang="en-DE" i="0"/>
              <a:t>prädizieren, ist umstritten; Löbner (2015: 121) nimmt dies jedoch an, "da Eigennamen auch eine Aussage beinhalten, nämlich dass das so Bezeichnete diesen Namen trägt."</a:t>
            </a:r>
            <a:endParaRPr lang="en-DE"/>
          </a:p>
        </p:txBody>
      </p:sp>
      <p:sp>
        <p:nvSpPr>
          <p:cNvPr id="4" name="Slide Number Placeholder 3"/>
          <p:cNvSpPr>
            <a:spLocks noGrp="1"/>
          </p:cNvSpPr>
          <p:nvPr>
            <p:ph type="sldNum" sz="quarter" idx="5"/>
          </p:nvPr>
        </p:nvSpPr>
        <p:spPr/>
        <p:txBody>
          <a:bodyPr/>
          <a:lstStyle/>
          <a:p>
            <a:fld id="{E4EA47C3-D6D1-45C7-B7EF-A1183D105D1C}" type="slidenum">
              <a:rPr lang="de-DE" smtClean="0"/>
              <a:pPr/>
              <a:t>30</a:t>
            </a:fld>
            <a:endParaRPr lang="de-DE" dirty="0"/>
          </a:p>
        </p:txBody>
      </p:sp>
    </p:spTree>
    <p:extLst>
      <p:ext uri="{BB962C8B-B14F-4D97-AF65-F5344CB8AC3E}">
        <p14:creationId xmlns:p14="http://schemas.microsoft.com/office/powerpoint/2010/main" val="39759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die Termini "Ergänzungen" und "Angaben" sind sicherlich noch aus BEM bekannt. </a:t>
            </a:r>
          </a:p>
        </p:txBody>
      </p:sp>
      <p:sp>
        <p:nvSpPr>
          <p:cNvPr id="4" name="Slide Number Placeholder 3"/>
          <p:cNvSpPr>
            <a:spLocks noGrp="1"/>
          </p:cNvSpPr>
          <p:nvPr>
            <p:ph type="sldNum" sz="quarter" idx="5"/>
          </p:nvPr>
        </p:nvSpPr>
        <p:spPr/>
        <p:txBody>
          <a:bodyPr/>
          <a:lstStyle/>
          <a:p>
            <a:fld id="{E4EA47C3-D6D1-45C7-B7EF-A1183D105D1C}" type="slidenum">
              <a:rPr lang="de-DE" smtClean="0"/>
              <a:pPr/>
              <a:t>36</a:t>
            </a:fld>
            <a:endParaRPr lang="de-DE" dirty="0"/>
          </a:p>
        </p:txBody>
      </p:sp>
    </p:spTree>
    <p:extLst>
      <p:ext uri="{BB962C8B-B14F-4D97-AF65-F5344CB8AC3E}">
        <p14:creationId xmlns:p14="http://schemas.microsoft.com/office/powerpoint/2010/main" val="2336211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man könnte z.B. noch eine Rolle "unwillentlicher Verursacher" hinzufügen</a:t>
            </a:r>
          </a:p>
        </p:txBody>
      </p:sp>
      <p:sp>
        <p:nvSpPr>
          <p:cNvPr id="4" name="Slide Number Placeholder 3"/>
          <p:cNvSpPr>
            <a:spLocks noGrp="1"/>
          </p:cNvSpPr>
          <p:nvPr>
            <p:ph type="sldNum" sz="quarter" idx="5"/>
          </p:nvPr>
        </p:nvSpPr>
        <p:spPr/>
        <p:txBody>
          <a:bodyPr/>
          <a:lstStyle/>
          <a:p>
            <a:fld id="{E4EA47C3-D6D1-45C7-B7EF-A1183D105D1C}" type="slidenum">
              <a:rPr lang="de-DE" smtClean="0"/>
              <a:pPr/>
              <a:t>37</a:t>
            </a:fld>
            <a:endParaRPr lang="de-DE" dirty="0"/>
          </a:p>
        </p:txBody>
      </p:sp>
    </p:spTree>
    <p:extLst>
      <p:ext uri="{BB962C8B-B14F-4D97-AF65-F5344CB8AC3E}">
        <p14:creationId xmlns:p14="http://schemas.microsoft.com/office/powerpoint/2010/main" val="4042515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200" y="468313"/>
            <a:ext cx="6488113" cy="3654425"/>
          </a:xfrm>
        </p:spPr>
      </p:sp>
      <p:sp>
        <p:nvSpPr>
          <p:cNvPr id="3" name="Notes Placeholder 2"/>
          <p:cNvSpPr>
            <a:spLocks noGrp="1"/>
          </p:cNvSpPr>
          <p:nvPr>
            <p:ph type="body" idx="1"/>
          </p:nvPr>
        </p:nvSpPr>
        <p:spPr/>
        <p:txBody>
          <a:bodyPr/>
          <a:lstStyle/>
          <a:p>
            <a:r>
              <a:rPr lang="en-DE"/>
              <a:t>Je nachdem, welchen Ereignistyp sie bezeichnen, lassen sich Verben in eine kleine Gruppe semantischer Großklassen einteilen, die man natürlich noch weiter differenzieren kann, z.B. mit unterschiedlich feinkörnigen Aktionsartentypologien</a:t>
            </a:r>
          </a:p>
        </p:txBody>
      </p:sp>
      <p:sp>
        <p:nvSpPr>
          <p:cNvPr id="4" name="Slide Number Placeholder 3"/>
          <p:cNvSpPr>
            <a:spLocks noGrp="1"/>
          </p:cNvSpPr>
          <p:nvPr>
            <p:ph type="sldNum" sz="quarter" idx="5"/>
          </p:nvPr>
        </p:nvSpPr>
        <p:spPr/>
        <p:txBody>
          <a:bodyPr/>
          <a:lstStyle/>
          <a:p>
            <a:fld id="{E4EA47C3-D6D1-45C7-B7EF-A1183D105D1C}" type="slidenum">
              <a:rPr lang="de-DE" smtClean="0"/>
              <a:pPr/>
              <a:t>42</a:t>
            </a:fld>
            <a:endParaRPr lang="de-DE" dirty="0"/>
          </a:p>
        </p:txBody>
      </p:sp>
    </p:spTree>
    <p:extLst>
      <p:ext uri="{BB962C8B-B14F-4D97-AF65-F5344CB8AC3E}">
        <p14:creationId xmlns:p14="http://schemas.microsoft.com/office/powerpoint/2010/main" val="334547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CABCBAD4-CDF6-43FE-8861-A06D0882730D}"/>
              </a:ext>
            </a:extLst>
          </p:cNvPr>
          <p:cNvGrpSpPr/>
          <p:nvPr userDrawn="1"/>
        </p:nvGrpSpPr>
        <p:grpSpPr>
          <a:xfrm>
            <a:off x="-4877" y="4950860"/>
            <a:ext cx="9148877" cy="198120"/>
            <a:chOff x="-4877" y="4950860"/>
            <a:chExt cx="9148877" cy="198120"/>
          </a:xfrm>
        </p:grpSpPr>
        <p:sp>
          <p:nvSpPr>
            <p:cNvPr id="29" name="bk object 18">
              <a:extLst>
                <a:ext uri="{FF2B5EF4-FFF2-40B4-BE49-F238E27FC236}">
                  <a16:creationId xmlns:a16="http://schemas.microsoft.com/office/drawing/2014/main" id="{43762DC1-C2FD-42CE-AFEB-715EE62A1F3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0" name="bk object 18">
              <a:extLst>
                <a:ext uri="{FF2B5EF4-FFF2-40B4-BE49-F238E27FC236}">
                  <a16:creationId xmlns:a16="http://schemas.microsoft.com/office/drawing/2014/main" id="{76098270-8824-46AE-A5C5-CD99A62A1C4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Holder 3">
              <a:extLst>
                <a:ext uri="{FF2B5EF4-FFF2-40B4-BE49-F238E27FC236}">
                  <a16:creationId xmlns:a16="http://schemas.microsoft.com/office/drawing/2014/main" id="{3299EB9C-AF93-46B9-874F-99C450B3EDD6}"/>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7" name="Freihandform: Form 26">
            <a:extLst>
              <a:ext uri="{FF2B5EF4-FFF2-40B4-BE49-F238E27FC236}">
                <a16:creationId xmlns:a16="http://schemas.microsoft.com/office/drawing/2014/main" id="{9E7234BE-B4D1-49DA-A717-D084E338DDBA}"/>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endParaRPr lang="de-DE" sz="1351"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3654279" y="2268082"/>
            <a:ext cx="4401108" cy="1070009"/>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3654279" y="3494160"/>
            <a:ext cx="4401108" cy="604640"/>
          </a:xfrm>
        </p:spPr>
        <p:txBody>
          <a:bodyPr>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8" name="Grafik 6">
            <a:extLst>
              <a:ext uri="{FF2B5EF4-FFF2-40B4-BE49-F238E27FC236}">
                <a16:creationId xmlns:a16="http://schemas.microsoft.com/office/drawing/2014/main" id="{4A50CB4E-A2BD-42A4-89AF-00FBAF42EDC2}"/>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9" name="Freihandform: Form 8">
              <a:extLst>
                <a:ext uri="{FF2B5EF4-FFF2-40B4-BE49-F238E27FC236}">
                  <a16:creationId xmlns:a16="http://schemas.microsoft.com/office/drawing/2014/main" id="{25C16EB5-4461-4758-A5F1-9FCFC409D904}"/>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0" name="Freihandform: Form 9">
              <a:extLst>
                <a:ext uri="{FF2B5EF4-FFF2-40B4-BE49-F238E27FC236}">
                  <a16:creationId xmlns:a16="http://schemas.microsoft.com/office/drawing/2014/main" id="{74F2F414-99B5-4842-AE69-123A75660DF4}"/>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1" name="Freihandform: Form 10">
              <a:extLst>
                <a:ext uri="{FF2B5EF4-FFF2-40B4-BE49-F238E27FC236}">
                  <a16:creationId xmlns:a16="http://schemas.microsoft.com/office/drawing/2014/main" id="{2AE2AF92-0F47-4975-97EE-AD59D0F4352B}"/>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2" name="Freihandform: Form 11">
              <a:extLst>
                <a:ext uri="{FF2B5EF4-FFF2-40B4-BE49-F238E27FC236}">
                  <a16:creationId xmlns:a16="http://schemas.microsoft.com/office/drawing/2014/main" id="{39DDEE01-97C2-45BB-8AA5-588FD5885C5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28" name="Datumsplatzhalter 3">
            <a:extLst>
              <a:ext uri="{FF2B5EF4-FFF2-40B4-BE49-F238E27FC236}">
                <a16:creationId xmlns:a16="http://schemas.microsoft.com/office/drawing/2014/main" id="{B9C2E3E9-74C5-4BA8-96B4-0798E93E31EF}"/>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Tree>
    <p:extLst>
      <p:ext uri="{BB962C8B-B14F-4D97-AF65-F5344CB8AC3E}">
        <p14:creationId xmlns:p14="http://schemas.microsoft.com/office/powerpoint/2010/main" val="80121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 Untertitel, gross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3BFE84D2-D951-43C8-81B8-BCF2BCBCC335}"/>
              </a:ext>
            </a:extLst>
          </p:cNvPr>
          <p:cNvSpPr>
            <a:spLocks noGrp="1"/>
          </p:cNvSpPr>
          <p:nvPr>
            <p:ph type="body" sz="quarter" idx="14"/>
          </p:nvPr>
        </p:nvSpPr>
        <p:spPr>
          <a:xfrm>
            <a:off x="521550" y="1545752"/>
            <a:ext cx="8101012" cy="3311525"/>
          </a:xfrm>
        </p:spPr>
        <p:txBody>
          <a:bodyPr>
            <a:noAutofit/>
          </a:bodyPr>
          <a:lstStyle>
            <a:lvl1pPr>
              <a:defRPr sz="2000"/>
            </a:lvl1pPr>
            <a:lvl2pPr>
              <a:defRPr sz="1800"/>
            </a:lvl2pPr>
            <a:lvl3pPr>
              <a:defRPr sz="1600"/>
            </a:lvl3pPr>
            <a:lvl4pPr>
              <a:defRPr sz="1600"/>
            </a:lvl4pPr>
            <a:lvl5pPr>
              <a:defRPr sz="16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Textplatzhalter 9">
            <a:extLst>
              <a:ext uri="{FF2B5EF4-FFF2-40B4-BE49-F238E27FC236}">
                <a16:creationId xmlns:a16="http://schemas.microsoft.com/office/drawing/2014/main" id="{030E0540-8401-4306-9BF6-492F80888461}"/>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24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325410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lvl1pPr>
              <a:defRPr/>
            </a:lvl1p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0B557236-B6F1-4EF1-92AD-2624537923D4}"/>
              </a:ext>
            </a:extLst>
          </p:cNvPr>
          <p:cNvSpPr>
            <a:spLocks noGrp="1"/>
          </p:cNvSpPr>
          <p:nvPr>
            <p:ph type="body" sz="quarter" idx="13"/>
          </p:nvPr>
        </p:nvSpPr>
        <p:spPr>
          <a:xfrm>
            <a:off x="521550" y="1422399"/>
            <a:ext cx="3941762" cy="34242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5D9B5E02-9A16-49B4-9355-BE71C0D66577}"/>
              </a:ext>
            </a:extLst>
          </p:cNvPr>
          <p:cNvSpPr>
            <a:spLocks noGrp="1"/>
          </p:cNvSpPr>
          <p:nvPr>
            <p:ph type="body" sz="quarter" idx="14"/>
          </p:nvPr>
        </p:nvSpPr>
        <p:spPr>
          <a:xfrm>
            <a:off x="4679950" y="1422400"/>
            <a:ext cx="3943350" cy="34242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83617931"/>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tIns="0"/>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5B1E48B2-9056-46C9-8170-057A7DDAE8AC}"/>
              </a:ext>
            </a:extLst>
          </p:cNvPr>
          <p:cNvSpPr>
            <a:spLocks noGrp="1"/>
          </p:cNvSpPr>
          <p:nvPr>
            <p:ph type="body" sz="quarter" idx="14"/>
          </p:nvPr>
        </p:nvSpPr>
        <p:spPr>
          <a:xfrm>
            <a:off x="521550" y="1422399"/>
            <a:ext cx="3941762"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11">
            <a:extLst>
              <a:ext uri="{FF2B5EF4-FFF2-40B4-BE49-F238E27FC236}">
                <a16:creationId xmlns:a16="http://schemas.microsoft.com/office/drawing/2014/main" id="{3C9A547D-69C2-4513-9E4D-7F7C15B98CA0}"/>
              </a:ext>
            </a:extLst>
          </p:cNvPr>
          <p:cNvSpPr>
            <a:spLocks noGrp="1"/>
          </p:cNvSpPr>
          <p:nvPr>
            <p:ph type="body" sz="quarter" idx="15"/>
          </p:nvPr>
        </p:nvSpPr>
        <p:spPr>
          <a:xfrm>
            <a:off x="4679950" y="1422400"/>
            <a:ext cx="3937000"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9">
            <a:extLst>
              <a:ext uri="{FF2B5EF4-FFF2-40B4-BE49-F238E27FC236}">
                <a16:creationId xmlns:a16="http://schemas.microsoft.com/office/drawing/2014/main" id="{D524BA3A-5E5B-4B9E-872F-9D551BF905BA}"/>
              </a:ext>
            </a:extLst>
          </p:cNvPr>
          <p:cNvSpPr>
            <a:spLocks noGrp="1"/>
          </p:cNvSpPr>
          <p:nvPr>
            <p:ph type="body" sz="quarter" idx="16"/>
          </p:nvPr>
        </p:nvSpPr>
        <p:spPr>
          <a:xfrm>
            <a:off x="521495"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
        <p:nvSpPr>
          <p:cNvPr id="13" name="Textplatzhalter 9">
            <a:extLst>
              <a:ext uri="{FF2B5EF4-FFF2-40B4-BE49-F238E27FC236}">
                <a16:creationId xmlns:a16="http://schemas.microsoft.com/office/drawing/2014/main" id="{B84DD4AE-7842-411B-B7CF-80BB2ECD2D66}"/>
              </a:ext>
            </a:extLst>
          </p:cNvPr>
          <p:cNvSpPr>
            <a:spLocks noGrp="1"/>
          </p:cNvSpPr>
          <p:nvPr>
            <p:ph type="body" sz="quarter" idx="17"/>
          </p:nvPr>
        </p:nvSpPr>
        <p:spPr>
          <a:xfrm>
            <a:off x="4680744" y="1088384"/>
            <a:ext cx="3942556"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46573215"/>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n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8100219"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F3492897-1306-4B56-ABBF-BECC42C3FC52}"/>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764643708"/>
      </p:ext>
    </p:extLst>
  </p:cSld>
  <p:clrMapOvr>
    <a:masterClrMapping/>
  </p:clrMapOvr>
  <p:extLst>
    <p:ext uri="{DCECCB84-F9BA-43D5-87BE-67443E8EF086}">
      <p15:sldGuideLst xmlns:p15="http://schemas.microsoft.com/office/powerpoint/2012/main">
        <p15:guide id="1" pos="3674">
          <p15:clr>
            <a:srgbClr val="FBAE40"/>
          </p15:clr>
        </p15:guide>
        <p15:guide id="2" pos="379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len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10" name="Textplatzhalter 8">
            <a:extLst>
              <a:ext uri="{FF2B5EF4-FFF2-40B4-BE49-F238E27FC236}">
                <a16:creationId xmlns:a16="http://schemas.microsoft.com/office/drawing/2014/main" id="{C0C6EB1C-18E9-44D2-B97A-2055909E560B}"/>
              </a:ext>
            </a:extLst>
          </p:cNvPr>
          <p:cNvSpPr>
            <a:spLocks noGrp="1"/>
          </p:cNvSpPr>
          <p:nvPr>
            <p:ph type="body" sz="quarter" idx="15"/>
          </p:nvPr>
        </p:nvSpPr>
        <p:spPr>
          <a:xfrm>
            <a:off x="6030913" y="1422400"/>
            <a:ext cx="2590799"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2" name="Inhaltsplatzhalter 11">
            <a:extLst>
              <a:ext uri="{FF2B5EF4-FFF2-40B4-BE49-F238E27FC236}">
                <a16:creationId xmlns:a16="http://schemas.microsoft.com/office/drawing/2014/main" id="{B0FFFB7A-A86B-49FF-8A42-D51942986D72}"/>
              </a:ext>
            </a:extLst>
          </p:cNvPr>
          <p:cNvSpPr>
            <a:spLocks noGrp="1"/>
          </p:cNvSpPr>
          <p:nvPr>
            <p:ph sz="quarter" idx="16" hasCustomPrompt="1"/>
          </p:nvPr>
        </p:nvSpPr>
        <p:spPr>
          <a:xfrm>
            <a:off x="522288" y="1422400"/>
            <a:ext cx="531018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B5EF241F-A27F-4745-A9E0-F1A18E6D5531}"/>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230283227"/>
      </p:ext>
    </p:extLst>
  </p:cSld>
  <p:clrMapOvr>
    <a:masterClrMapping/>
  </p:clrMapOvr>
  <p:extLst>
    <p:ext uri="{DCECCB84-F9BA-43D5-87BE-67443E8EF086}">
      <p15:sldGuideLst xmlns:p15="http://schemas.microsoft.com/office/powerpoint/2012/main">
        <p15:guide id="1" pos="3674" userDrawn="1">
          <p15:clr>
            <a:srgbClr val="FBAE40"/>
          </p15:clr>
        </p15:guide>
        <p15:guide id="2" pos="3799"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ellen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1B86FA-3D14-41C0-ACAC-6E7B70336D0F}"/>
              </a:ext>
            </a:extLst>
          </p:cNvPr>
          <p:cNvSpPr>
            <a:spLocks noGrp="1"/>
          </p:cNvSpPr>
          <p:nvPr>
            <p:ph type="title"/>
          </p:nvPr>
        </p:nvSpPr>
        <p:spPr/>
        <p:txBody>
          <a:bodyPr/>
          <a:lstStyle/>
          <a:p>
            <a:r>
              <a:rPr lang="de-DE"/>
              <a:t>Titelmasterformat durch Klicken bearbeiten</a:t>
            </a:r>
          </a:p>
        </p:txBody>
      </p:sp>
      <p:sp>
        <p:nvSpPr>
          <p:cNvPr id="3" name="Foliennummernplatzhalter 2">
            <a:extLst>
              <a:ext uri="{FF2B5EF4-FFF2-40B4-BE49-F238E27FC236}">
                <a16:creationId xmlns:a16="http://schemas.microsoft.com/office/drawing/2014/main" id="{C0BA41F9-75EC-4CB8-BD53-566512502FCF}"/>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77A52C21-7FA6-4626-B212-C78D01574B05}"/>
              </a:ext>
            </a:extLst>
          </p:cNvPr>
          <p:cNvSpPr>
            <a:spLocks noGrp="1"/>
          </p:cNvSpPr>
          <p:nvPr>
            <p:ph type="ftr" sz="quarter" idx="11"/>
          </p:nvPr>
        </p:nvSpPr>
        <p:spPr/>
        <p:txBody>
          <a:bodyPr/>
          <a:lstStyle/>
          <a:p>
            <a:endParaRPr lang="de-DE" dirty="0"/>
          </a:p>
        </p:txBody>
      </p:sp>
      <p:sp>
        <p:nvSpPr>
          <p:cNvPr id="9" name="Textplatzhalter 8">
            <a:extLst>
              <a:ext uri="{FF2B5EF4-FFF2-40B4-BE49-F238E27FC236}">
                <a16:creationId xmlns:a16="http://schemas.microsoft.com/office/drawing/2014/main" id="{D4ED614B-D2A2-4F44-8C55-EA89904996C0}"/>
              </a:ext>
            </a:extLst>
          </p:cNvPr>
          <p:cNvSpPr>
            <a:spLocks noGrp="1"/>
          </p:cNvSpPr>
          <p:nvPr>
            <p:ph type="body" sz="quarter" idx="14"/>
          </p:nvPr>
        </p:nvSpPr>
        <p:spPr>
          <a:xfrm>
            <a:off x="521550" y="1422399"/>
            <a:ext cx="259080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5" name="Inhaltsplatzhalter 14">
            <a:extLst>
              <a:ext uri="{FF2B5EF4-FFF2-40B4-BE49-F238E27FC236}">
                <a16:creationId xmlns:a16="http://schemas.microsoft.com/office/drawing/2014/main" id="{78E908BC-1AEE-469A-8B07-24C581B63281}"/>
              </a:ext>
            </a:extLst>
          </p:cNvPr>
          <p:cNvSpPr>
            <a:spLocks noGrp="1"/>
          </p:cNvSpPr>
          <p:nvPr>
            <p:ph sz="quarter" idx="15" hasCustomPrompt="1"/>
          </p:nvPr>
        </p:nvSpPr>
        <p:spPr>
          <a:xfrm>
            <a:off x="3311525" y="1422400"/>
            <a:ext cx="531018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smtClean="0">
                <a:solidFill>
                  <a:schemeClr val="tx1">
                    <a:lumMod val="100000"/>
                  </a:schemeClr>
                </a:solidFill>
                <a:latin typeface="Arial" panose="020B0604020202020204" pitchFamily="34" charset="0"/>
              </a:defRPr>
            </a:lvl1pPr>
            <a:lvl2pPr>
              <a:defRPr lang="de-DE" smtClean="0"/>
            </a:lvl2pPr>
            <a:lvl3pPr>
              <a:defRPr lang="de-DE" smtClean="0"/>
            </a:lvl3pPr>
            <a:lvl4pPr>
              <a:defRPr lang="de-DE" smtClean="0"/>
            </a:lvl4pPr>
            <a:lvl5pPr>
              <a:defRPr lang="de-DE"/>
            </a:lvl5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A6859166-82E3-4ADA-A7AC-E590A723DEC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161278428"/>
      </p:ext>
    </p:extLst>
  </p:cSld>
  <p:clrMapOvr>
    <a:masterClrMapping/>
  </p:clrMapOvr>
  <p:extLst>
    <p:ext uri="{DCECCB84-F9BA-43D5-87BE-67443E8EF086}">
      <p15:sldGuideLst xmlns:p15="http://schemas.microsoft.com/office/powerpoint/2012/main">
        <p15:guide id="2" pos="1961" userDrawn="1">
          <p15:clr>
            <a:srgbClr val="FBAE40"/>
          </p15:clr>
        </p15:guide>
        <p15:guide id="3" pos="2086"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er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D2D15A-E19B-4725-AC01-F52639F085FE}"/>
              </a:ext>
            </a:extLst>
          </p:cNvPr>
          <p:cNvSpPr>
            <a:spLocks noGrp="1"/>
          </p:cNvSpPr>
          <p:nvPr>
            <p:ph type="title"/>
          </p:nvPr>
        </p:nvSpPr>
        <p:spPr/>
        <p:txBody>
          <a:bodyPr/>
          <a:lstStyle/>
          <a:p>
            <a:r>
              <a:rPr lang="de-DE"/>
              <a:t>Titelmasterformat durch Klicken bearbeiten</a:t>
            </a:r>
            <a:endParaRPr lang="de-DE" dirty="0"/>
          </a:p>
        </p:txBody>
      </p:sp>
      <p:sp>
        <p:nvSpPr>
          <p:cNvPr id="6" name="Fußzeilenplatzhalter 5">
            <a:extLst>
              <a:ext uri="{FF2B5EF4-FFF2-40B4-BE49-F238E27FC236}">
                <a16:creationId xmlns:a16="http://schemas.microsoft.com/office/drawing/2014/main" id="{868FDF4B-5FA2-4BE9-91FF-2874E76FC59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EE2C360C-95DE-4762-ABD3-B6787C410945}"/>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Textplatzhalter 9">
            <a:extLst>
              <a:ext uri="{FF2B5EF4-FFF2-40B4-BE49-F238E27FC236}">
                <a16:creationId xmlns:a16="http://schemas.microsoft.com/office/drawing/2014/main" id="{0FDB2AAA-C98E-4D27-9188-E7E5DBFF0977}"/>
              </a:ext>
            </a:extLst>
          </p:cNvPr>
          <p:cNvSpPr>
            <a:spLocks noGrp="1"/>
          </p:cNvSpPr>
          <p:nvPr>
            <p:ph type="body" sz="quarter" idx="15"/>
          </p:nvPr>
        </p:nvSpPr>
        <p:spPr>
          <a:xfrm>
            <a:off x="522288" y="1422400"/>
            <a:ext cx="3941762"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8" name="Textplatzhalter 17">
            <a:extLst>
              <a:ext uri="{FF2B5EF4-FFF2-40B4-BE49-F238E27FC236}">
                <a16:creationId xmlns:a16="http://schemas.microsoft.com/office/drawing/2014/main" id="{5823B8EE-EC69-45B2-BAC9-1BCA4FBF1E03}"/>
              </a:ext>
            </a:extLst>
          </p:cNvPr>
          <p:cNvSpPr>
            <a:spLocks noGrp="1"/>
          </p:cNvSpPr>
          <p:nvPr>
            <p:ph type="body" sz="quarter" idx="16"/>
          </p:nvPr>
        </p:nvSpPr>
        <p:spPr>
          <a:xfrm>
            <a:off x="4679950" y="1422400"/>
            <a:ext cx="3941763"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20" name="Textplatzhalter 19">
            <a:extLst>
              <a:ext uri="{FF2B5EF4-FFF2-40B4-BE49-F238E27FC236}">
                <a16:creationId xmlns:a16="http://schemas.microsoft.com/office/drawing/2014/main" id="{640510EC-0518-429F-B934-724E542AEEB8}"/>
              </a:ext>
            </a:extLst>
          </p:cNvPr>
          <p:cNvSpPr>
            <a:spLocks noGrp="1"/>
          </p:cNvSpPr>
          <p:nvPr>
            <p:ph type="body" sz="quarter" idx="17"/>
          </p:nvPr>
        </p:nvSpPr>
        <p:spPr>
          <a:xfrm>
            <a:off x="522288" y="3187700"/>
            <a:ext cx="3941762"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extplatzhalter 21">
            <a:extLst>
              <a:ext uri="{FF2B5EF4-FFF2-40B4-BE49-F238E27FC236}">
                <a16:creationId xmlns:a16="http://schemas.microsoft.com/office/drawing/2014/main" id="{2C5C7A3E-AD9D-494E-9656-60D17A2D3DA4}"/>
              </a:ext>
            </a:extLst>
          </p:cNvPr>
          <p:cNvSpPr>
            <a:spLocks noGrp="1"/>
          </p:cNvSpPr>
          <p:nvPr>
            <p:ph type="body" sz="quarter" idx="18"/>
          </p:nvPr>
        </p:nvSpPr>
        <p:spPr>
          <a:xfrm>
            <a:off x="4679950" y="3187701"/>
            <a:ext cx="3943350" cy="16383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69609341"/>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el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9" name="Textplatzhalter 8">
            <a:extLst>
              <a:ext uri="{FF2B5EF4-FFF2-40B4-BE49-F238E27FC236}">
                <a16:creationId xmlns:a16="http://schemas.microsoft.com/office/drawing/2014/main" id="{86BE7D15-C3F6-44ED-81D4-5CA3DF139463}"/>
              </a:ext>
            </a:extLst>
          </p:cNvPr>
          <p:cNvSpPr>
            <a:spLocks noGrp="1"/>
          </p:cNvSpPr>
          <p:nvPr>
            <p:ph type="body" sz="quarter" idx="14"/>
          </p:nvPr>
        </p:nvSpPr>
        <p:spPr>
          <a:xfrm>
            <a:off x="522288" y="1422400"/>
            <a:ext cx="3941762"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1" name="Textplatzhalter 10">
            <a:extLst>
              <a:ext uri="{FF2B5EF4-FFF2-40B4-BE49-F238E27FC236}">
                <a16:creationId xmlns:a16="http://schemas.microsoft.com/office/drawing/2014/main" id="{A225A19B-F9D6-496E-93F0-23086F37CD51}"/>
              </a:ext>
            </a:extLst>
          </p:cNvPr>
          <p:cNvSpPr>
            <a:spLocks noGrp="1"/>
          </p:cNvSpPr>
          <p:nvPr>
            <p:ph type="body" sz="quarter" idx="15"/>
          </p:nvPr>
        </p:nvSpPr>
        <p:spPr>
          <a:xfrm>
            <a:off x="4679950" y="1422400"/>
            <a:ext cx="394335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9">
            <a:extLst>
              <a:ext uri="{FF2B5EF4-FFF2-40B4-BE49-F238E27FC236}">
                <a16:creationId xmlns:a16="http://schemas.microsoft.com/office/drawing/2014/main" id="{6D4CE321-A941-4440-9880-327F96B667D8}"/>
              </a:ext>
            </a:extLst>
          </p:cNvPr>
          <p:cNvSpPr>
            <a:spLocks noGrp="1"/>
          </p:cNvSpPr>
          <p:nvPr>
            <p:ph type="body" sz="quarter" idx="16"/>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112603952"/>
      </p:ext>
    </p:extLst>
  </p:cSld>
  <p:clrMapOvr>
    <a:masterClrMapping/>
  </p:clrMapOvr>
  <p:extLst>
    <p:ext uri="{DCECCB84-F9BA-43D5-87BE-67443E8EF086}">
      <p15:sldGuideLst xmlns:p15="http://schemas.microsoft.com/office/powerpoint/2012/main">
        <p15:guide id="1" pos="2812" userDrawn="1">
          <p15:clr>
            <a:srgbClr val="FBAE40"/>
          </p15:clr>
        </p15:guide>
        <p15:guide id="2" pos="294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halt + Kopf">
    <p:spTree>
      <p:nvGrpSpPr>
        <p:cNvPr id="1" name=""/>
        <p:cNvGrpSpPr/>
        <p:nvPr/>
      </p:nvGrpSpPr>
      <p:grpSpPr>
        <a:xfrm>
          <a:off x="0" y="0"/>
          <a:ext cx="0" cy="0"/>
          <a:chOff x="0" y="0"/>
          <a:chExt cx="0" cy="0"/>
        </a:xfrm>
      </p:grpSpPr>
      <p:grpSp>
        <p:nvGrpSpPr>
          <p:cNvPr id="53" name="Gruppieren 52">
            <a:extLst>
              <a:ext uri="{FF2B5EF4-FFF2-40B4-BE49-F238E27FC236}">
                <a16:creationId xmlns:a16="http://schemas.microsoft.com/office/drawing/2014/main" id="{A8B718B6-0A12-456A-A2B2-DDCE96D85C32}"/>
              </a:ext>
            </a:extLst>
          </p:cNvPr>
          <p:cNvGrpSpPr/>
          <p:nvPr userDrawn="1"/>
        </p:nvGrpSpPr>
        <p:grpSpPr>
          <a:xfrm>
            <a:off x="-4877" y="4950860"/>
            <a:ext cx="9148877" cy="198120"/>
            <a:chOff x="-4877" y="4950860"/>
            <a:chExt cx="9148877" cy="198120"/>
          </a:xfrm>
        </p:grpSpPr>
        <p:sp>
          <p:nvSpPr>
            <p:cNvPr id="54" name="bk object 18">
              <a:extLst>
                <a:ext uri="{FF2B5EF4-FFF2-40B4-BE49-F238E27FC236}">
                  <a16:creationId xmlns:a16="http://schemas.microsoft.com/office/drawing/2014/main" id="{AA03ADD9-BB66-4FBA-AA38-A477A97E7E8A}"/>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5" name="bk object 18">
              <a:extLst>
                <a:ext uri="{FF2B5EF4-FFF2-40B4-BE49-F238E27FC236}">
                  <a16:creationId xmlns:a16="http://schemas.microsoft.com/office/drawing/2014/main" id="{483C21C1-427D-47E5-8D0D-E9E03790F6E3}"/>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6" name="Holder 3">
              <a:extLst>
                <a:ext uri="{FF2B5EF4-FFF2-40B4-BE49-F238E27FC236}">
                  <a16:creationId xmlns:a16="http://schemas.microsoft.com/office/drawing/2014/main" id="{E224A6C7-1F26-4748-BB34-5F7E18EFB33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464051" y="330910"/>
            <a:ext cx="2889316" cy="452322"/>
          </a:xfrm>
        </p:spPr>
        <p:txBody>
          <a:bodyPr/>
          <a:lstStyle/>
          <a:p>
            <a:r>
              <a:rPr lang="de-DE" dirty="0"/>
              <a:t>Titel</a:t>
            </a:r>
          </a:p>
        </p:txBody>
      </p:sp>
      <p:cxnSp>
        <p:nvCxnSpPr>
          <p:cNvPr id="46" name="Gerader Verbinder 45">
            <a:extLst>
              <a:ext uri="{FF2B5EF4-FFF2-40B4-BE49-F238E27FC236}">
                <a16:creationId xmlns:a16="http://schemas.microsoft.com/office/drawing/2014/main" id="{F23939B8-98AC-4295-9C3F-D06AC0E2B265}"/>
              </a:ext>
            </a:extLst>
          </p:cNvPr>
          <p:cNvCxnSpPr>
            <a:cxnSpLocks/>
          </p:cNvCxnSpPr>
          <p:nvPr userDrawn="1"/>
        </p:nvCxnSpPr>
        <p:spPr>
          <a:xfrm>
            <a:off x="4464051" y="974732"/>
            <a:ext cx="28893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Textplatzhalter 4">
            <a:extLst>
              <a:ext uri="{FF2B5EF4-FFF2-40B4-BE49-F238E27FC236}">
                <a16:creationId xmlns:a16="http://schemas.microsoft.com/office/drawing/2014/main" id="{D16C751C-C99C-4A88-ADDD-C33FB6EC870E}"/>
              </a:ext>
            </a:extLst>
          </p:cNvPr>
          <p:cNvSpPr>
            <a:spLocks noGrp="1"/>
          </p:cNvSpPr>
          <p:nvPr>
            <p:ph type="body" sz="quarter" idx="13"/>
          </p:nvPr>
        </p:nvSpPr>
        <p:spPr>
          <a:xfrm>
            <a:off x="4464050" y="1422400"/>
            <a:ext cx="436880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E4C94B29-D663-4D46-BC85-1EE4E8715F13}"/>
              </a:ext>
            </a:extLst>
          </p:cNvPr>
          <p:cNvSpPr>
            <a:spLocks noGrp="1"/>
          </p:cNvSpPr>
          <p:nvPr>
            <p:ph type="body" sz="quarter" idx="15"/>
          </p:nvPr>
        </p:nvSpPr>
        <p:spPr>
          <a:xfrm>
            <a:off x="4464050" y="1088384"/>
            <a:ext cx="415845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077683850"/>
      </p:ext>
    </p:extLst>
  </p:cSld>
  <p:clrMapOvr>
    <a:masterClrMapping/>
  </p:clrMapOvr>
  <p:extLst>
    <p:ext uri="{DCECCB84-F9BA-43D5-87BE-67443E8EF086}">
      <p15:sldGuideLst xmlns:p15="http://schemas.microsoft.com/office/powerpoint/2012/main">
        <p15:guide id="1" pos="2812"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alt +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Inhaltsplatzhalter 7">
            <a:extLst>
              <a:ext uri="{FF2B5EF4-FFF2-40B4-BE49-F238E27FC236}">
                <a16:creationId xmlns:a16="http://schemas.microsoft.com/office/drawing/2014/main" id="{6D03C39F-F4DA-4E33-9C12-0C07D46B74D2}"/>
              </a:ext>
            </a:extLst>
          </p:cNvPr>
          <p:cNvSpPr>
            <a:spLocks noGrp="1"/>
          </p:cNvSpPr>
          <p:nvPr>
            <p:ph sz="quarter" idx="14" hasCustomPrompt="1"/>
          </p:nvPr>
        </p:nvSpPr>
        <p:spPr>
          <a:xfrm>
            <a:off x="4625577" y="1422400"/>
            <a:ext cx="4518422"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Textplatzhalter 10">
            <a:extLst>
              <a:ext uri="{FF2B5EF4-FFF2-40B4-BE49-F238E27FC236}">
                <a16:creationId xmlns:a16="http://schemas.microsoft.com/office/drawing/2014/main" id="{C5337AD4-58C4-4CD3-B6EE-0320BEF61A5B}"/>
              </a:ext>
            </a:extLst>
          </p:cNvPr>
          <p:cNvSpPr>
            <a:spLocks noGrp="1"/>
          </p:cNvSpPr>
          <p:nvPr>
            <p:ph type="body" sz="quarter" idx="15"/>
          </p:nvPr>
        </p:nvSpPr>
        <p:spPr>
          <a:xfrm>
            <a:off x="521550" y="1422399"/>
            <a:ext cx="3754437"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9">
            <a:extLst>
              <a:ext uri="{FF2B5EF4-FFF2-40B4-BE49-F238E27FC236}">
                <a16:creationId xmlns:a16="http://schemas.microsoft.com/office/drawing/2014/main" id="{F7C652DC-A5C6-48EB-A305-6D10BD956A77}"/>
              </a:ext>
            </a:extLst>
          </p:cNvPr>
          <p:cNvSpPr>
            <a:spLocks noGrp="1"/>
          </p:cNvSpPr>
          <p:nvPr>
            <p:ph type="body" sz="quarter" idx="16"/>
          </p:nvPr>
        </p:nvSpPr>
        <p:spPr>
          <a:xfrm>
            <a:off x="521494"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55766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folie 1">
    <p:spTree>
      <p:nvGrpSpPr>
        <p:cNvPr id="1" name=""/>
        <p:cNvGrpSpPr/>
        <p:nvPr/>
      </p:nvGrpSpPr>
      <p:grpSpPr>
        <a:xfrm>
          <a:off x="0" y="0"/>
          <a:ext cx="0" cy="0"/>
          <a:chOff x="0" y="0"/>
          <a:chExt cx="0" cy="0"/>
        </a:xfrm>
      </p:grpSpPr>
      <p:grpSp>
        <p:nvGrpSpPr>
          <p:cNvPr id="27" name="Gruppieren 26">
            <a:extLst>
              <a:ext uri="{FF2B5EF4-FFF2-40B4-BE49-F238E27FC236}">
                <a16:creationId xmlns:a16="http://schemas.microsoft.com/office/drawing/2014/main" id="{991EEF65-5B2F-4153-B72A-8188920387E8}"/>
              </a:ext>
            </a:extLst>
          </p:cNvPr>
          <p:cNvGrpSpPr/>
          <p:nvPr userDrawn="1"/>
        </p:nvGrpSpPr>
        <p:grpSpPr>
          <a:xfrm>
            <a:off x="-4877" y="4950860"/>
            <a:ext cx="9148877" cy="198120"/>
            <a:chOff x="-4877" y="4950860"/>
            <a:chExt cx="9148877" cy="198120"/>
          </a:xfrm>
        </p:grpSpPr>
        <p:sp>
          <p:nvSpPr>
            <p:cNvPr id="28" name="bk object 18">
              <a:extLst>
                <a:ext uri="{FF2B5EF4-FFF2-40B4-BE49-F238E27FC236}">
                  <a16:creationId xmlns:a16="http://schemas.microsoft.com/office/drawing/2014/main" id="{7F2B589E-3839-4C3B-92E1-F293A76DB3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9" name="bk object 18">
              <a:extLst>
                <a:ext uri="{FF2B5EF4-FFF2-40B4-BE49-F238E27FC236}">
                  <a16:creationId xmlns:a16="http://schemas.microsoft.com/office/drawing/2014/main" id="{8DC76EE0-F751-40CD-B7DB-DC698896789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0" name="Holder 3">
              <a:extLst>
                <a:ext uri="{FF2B5EF4-FFF2-40B4-BE49-F238E27FC236}">
                  <a16:creationId xmlns:a16="http://schemas.microsoft.com/office/drawing/2014/main" id="{5DFAD467-705A-4EBF-B0CD-82975D99AB5A}"/>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6" name="Freihandform: Form 25">
            <a:extLst>
              <a:ext uri="{FF2B5EF4-FFF2-40B4-BE49-F238E27FC236}">
                <a16:creationId xmlns:a16="http://schemas.microsoft.com/office/drawing/2014/main" id="{59BE50D6-D2EF-43B9-8437-C5253F74EA60}"/>
              </a:ext>
            </a:extLst>
          </p:cNvPr>
          <p:cNvSpPr/>
          <p:nvPr userDrawn="1"/>
        </p:nvSpPr>
        <p:spPr>
          <a:xfrm>
            <a:off x="1" y="1422400"/>
            <a:ext cx="3167992" cy="3492500"/>
          </a:xfrm>
          <a:custGeom>
            <a:avLst/>
            <a:gdLst>
              <a:gd name="connsiteX0" fmla="*/ 3773588 w 4271120"/>
              <a:gd name="connsiteY0" fmla="*/ 3280579 h 4702819"/>
              <a:gd name="connsiteX1" fmla="*/ 3717970 w 4271120"/>
              <a:gd name="connsiteY1" fmla="*/ 3393838 h 4702819"/>
              <a:gd name="connsiteX2" fmla="*/ 3755385 w 4271120"/>
              <a:gd name="connsiteY2" fmla="*/ 3541480 h 4702819"/>
              <a:gd name="connsiteX3" fmla="*/ 3742240 w 4271120"/>
              <a:gd name="connsiteY3" fmla="*/ 3544514 h 4702819"/>
              <a:gd name="connsiteX4" fmla="*/ 3594598 w 4271120"/>
              <a:gd name="connsiteY4" fmla="*/ 3403951 h 4702819"/>
              <a:gd name="connsiteX5" fmla="*/ 3773588 w 4271120"/>
              <a:gd name="connsiteY5" fmla="*/ 3280579 h 4702819"/>
              <a:gd name="connsiteX6" fmla="*/ 3937409 w 4271120"/>
              <a:gd name="connsiteY6" fmla="*/ 2981250 h 4702819"/>
              <a:gd name="connsiteX7" fmla="*/ 3833252 w 4271120"/>
              <a:gd name="connsiteY7" fmla="*/ 3118780 h 4702819"/>
              <a:gd name="connsiteX8" fmla="*/ 3480327 w 4271120"/>
              <a:gd name="connsiteY8" fmla="*/ 3142039 h 4702819"/>
              <a:gd name="connsiteX9" fmla="*/ 3488417 w 4271120"/>
              <a:gd name="connsiteY9" fmla="*/ 3070240 h 4702819"/>
              <a:gd name="connsiteX10" fmla="*/ 3802914 w 4271120"/>
              <a:gd name="connsiteY10" fmla="*/ 3008554 h 4702819"/>
              <a:gd name="connsiteX11" fmla="*/ 3937409 w 4271120"/>
              <a:gd name="connsiteY11" fmla="*/ 2981250 h 4702819"/>
              <a:gd name="connsiteX12" fmla="*/ 1530647 w 4271120"/>
              <a:gd name="connsiteY12" fmla="*/ 2816671 h 4702819"/>
              <a:gd name="connsiteX13" fmla="*/ 1538737 w 4271120"/>
              <a:gd name="connsiteY13" fmla="*/ 2820463 h 4702819"/>
              <a:gd name="connsiteX14" fmla="*/ 1944246 w 4271120"/>
              <a:gd name="connsiteY14" fmla="*/ 3409008 h 4702819"/>
              <a:gd name="connsiteX15" fmla="*/ 3606733 w 4271120"/>
              <a:gd name="connsiteY15" fmla="*/ 3913618 h 4702819"/>
              <a:gd name="connsiteX16" fmla="*/ 3607744 w 4271120"/>
              <a:gd name="connsiteY16" fmla="*/ 3926765 h 4702819"/>
              <a:gd name="connsiteX17" fmla="*/ 2423576 w 4271120"/>
              <a:gd name="connsiteY17" fmla="*/ 3894405 h 4702819"/>
              <a:gd name="connsiteX18" fmla="*/ 2077731 w 4271120"/>
              <a:gd name="connsiteY18" fmla="*/ 3806426 h 4702819"/>
              <a:gd name="connsiteX19" fmla="*/ 1525591 w 4271120"/>
              <a:gd name="connsiteY19" fmla="*/ 2823496 h 4702819"/>
              <a:gd name="connsiteX20" fmla="*/ 1530647 w 4271120"/>
              <a:gd name="connsiteY20" fmla="*/ 2816671 h 4702819"/>
              <a:gd name="connsiteX21" fmla="*/ 3996062 w 4271120"/>
              <a:gd name="connsiteY21" fmla="*/ 2605067 h 4702819"/>
              <a:gd name="connsiteX22" fmla="*/ 4271120 w 4271120"/>
              <a:gd name="connsiteY22" fmla="*/ 2676866 h 4702819"/>
              <a:gd name="connsiteX23" fmla="*/ 4008197 w 4271120"/>
              <a:gd name="connsiteY23" fmla="*/ 2693046 h 4702819"/>
              <a:gd name="connsiteX24" fmla="*/ 3829207 w 4271120"/>
              <a:gd name="connsiteY24" fmla="*/ 2680911 h 4702819"/>
              <a:gd name="connsiteX25" fmla="*/ 3670441 w 4271120"/>
              <a:gd name="connsiteY25" fmla="*/ 2642484 h 4702819"/>
              <a:gd name="connsiteX26" fmla="*/ 3996062 w 4271120"/>
              <a:gd name="connsiteY26" fmla="*/ 2605067 h 4702819"/>
              <a:gd name="connsiteX27" fmla="*/ 3443991 w 4271120"/>
              <a:gd name="connsiteY27" fmla="*/ 1373753 h 4702819"/>
              <a:gd name="connsiteX28" fmla="*/ 3808982 w 4271120"/>
              <a:gd name="connsiteY28" fmla="*/ 1505845 h 4702819"/>
              <a:gd name="connsiteX29" fmla="*/ 3766510 w 4271120"/>
              <a:gd name="connsiteY29" fmla="*/ 1714160 h 4702819"/>
              <a:gd name="connsiteX30" fmla="*/ 3673475 w 4271120"/>
              <a:gd name="connsiteY30" fmla="*/ 1626182 h 4702819"/>
              <a:gd name="connsiteX31" fmla="*/ 3503586 w 4271120"/>
              <a:gd name="connsiteY31" fmla="*/ 1940680 h 4702819"/>
              <a:gd name="connsiteX32" fmla="*/ 3349877 w 4271120"/>
              <a:gd name="connsiteY32" fmla="*/ 1900230 h 4702819"/>
              <a:gd name="connsiteX33" fmla="*/ 3263920 w 4271120"/>
              <a:gd name="connsiteY33" fmla="*/ 1778881 h 4702819"/>
              <a:gd name="connsiteX34" fmla="*/ 2886727 w 4271120"/>
              <a:gd name="connsiteY34" fmla="*/ 1881016 h 4702819"/>
              <a:gd name="connsiteX35" fmla="*/ 3400439 w 4271120"/>
              <a:gd name="connsiteY35" fmla="*/ 1585733 h 4702819"/>
              <a:gd name="connsiteX36" fmla="*/ 2921109 w 4271120"/>
              <a:gd name="connsiteY36" fmla="*/ 1605957 h 4702819"/>
              <a:gd name="connsiteX37" fmla="*/ 2913019 w 4271120"/>
              <a:gd name="connsiteY37" fmla="*/ 1594835 h 4702819"/>
              <a:gd name="connsiteX38" fmla="*/ 3443991 w 4271120"/>
              <a:gd name="connsiteY38" fmla="*/ 1373753 h 4702819"/>
              <a:gd name="connsiteX39" fmla="*/ 0 w 4271120"/>
              <a:gd name="connsiteY39" fmla="*/ 0 h 4702819"/>
              <a:gd name="connsiteX40" fmla="*/ 115292 w 4271120"/>
              <a:gd name="connsiteY40" fmla="*/ 0 h 4702819"/>
              <a:gd name="connsiteX41" fmla="*/ 274676 w 4271120"/>
              <a:gd name="connsiteY41" fmla="*/ 0 h 4702819"/>
              <a:gd name="connsiteX42" fmla="*/ 3942724 w 4271120"/>
              <a:gd name="connsiteY42" fmla="*/ 0 h 4702819"/>
              <a:gd name="connsiteX43" fmla="*/ 3939432 w 4271120"/>
              <a:gd name="connsiteY43" fmla="*/ 53696 h 4702819"/>
              <a:gd name="connsiteX44" fmla="*/ 3684598 w 4271120"/>
              <a:gd name="connsiteY44" fmla="*/ 334822 h 4702819"/>
              <a:gd name="connsiteX45" fmla="*/ 3981904 w 4271120"/>
              <a:gd name="connsiteY45" fmla="*/ 155833 h 4702819"/>
              <a:gd name="connsiteX46" fmla="*/ 3993028 w 4271120"/>
              <a:gd name="connsiteY46" fmla="*/ 404599 h 4702819"/>
              <a:gd name="connsiteX47" fmla="*/ 3433810 w 4271120"/>
              <a:gd name="connsiteY47" fmla="*/ 635163 h 4702819"/>
              <a:gd name="connsiteX48" fmla="*/ 2283013 w 4271120"/>
              <a:gd name="connsiteY48" fmla="*/ 464262 h 4702819"/>
              <a:gd name="connsiteX49" fmla="*/ 2284025 w 4271120"/>
              <a:gd name="connsiteY49" fmla="*/ 455161 h 4702819"/>
              <a:gd name="connsiteX50" fmla="*/ 2959536 w 4271120"/>
              <a:gd name="connsiteY50" fmla="*/ 115383 h 4702819"/>
              <a:gd name="connsiteX51" fmla="*/ 2949424 w 4271120"/>
              <a:gd name="connsiteY51" fmla="*/ 107293 h 4702819"/>
              <a:gd name="connsiteX52" fmla="*/ 1789525 w 4271120"/>
              <a:gd name="connsiteY52" fmla="*/ 314598 h 4702819"/>
              <a:gd name="connsiteX53" fmla="*/ 1564018 w 4271120"/>
              <a:gd name="connsiteY53" fmla="*/ 251900 h 4702819"/>
              <a:gd name="connsiteX54" fmla="*/ 1554917 w 4271120"/>
              <a:gd name="connsiteY54" fmla="*/ 262013 h 4702819"/>
              <a:gd name="connsiteX55" fmla="*/ 2389194 w 4271120"/>
              <a:gd name="connsiteY55" fmla="*/ 907188 h 4702819"/>
              <a:gd name="connsiteX56" fmla="*/ 2159641 w 4271120"/>
              <a:gd name="connsiteY56" fmla="*/ 613927 h 4702819"/>
              <a:gd name="connsiteX57" fmla="*/ 2255710 w 4271120"/>
              <a:gd name="connsiteY57" fmla="*/ 818197 h 4702819"/>
              <a:gd name="connsiteX58" fmla="*/ 2248631 w 4271120"/>
              <a:gd name="connsiteY58" fmla="*/ 897075 h 4702819"/>
              <a:gd name="connsiteX59" fmla="*/ 2071663 w 4271120"/>
              <a:gd name="connsiteY59" fmla="*/ 706960 h 4702819"/>
              <a:gd name="connsiteX60" fmla="*/ 2063573 w 4271120"/>
              <a:gd name="connsiteY60" fmla="*/ 718085 h 4702819"/>
              <a:gd name="connsiteX61" fmla="*/ 1981662 w 4271120"/>
              <a:gd name="connsiteY61" fmla="*/ 1090223 h 4702819"/>
              <a:gd name="connsiteX62" fmla="*/ 2015034 w 4271120"/>
              <a:gd name="connsiteY62" fmla="*/ 1068987 h 4702819"/>
              <a:gd name="connsiteX63" fmla="*/ 2152563 w 4271120"/>
              <a:gd name="connsiteY63" fmla="*/ 876851 h 4702819"/>
              <a:gd name="connsiteX64" fmla="*/ 2193013 w 4271120"/>
              <a:gd name="connsiteY64" fmla="*/ 935503 h 4702819"/>
              <a:gd name="connsiteX65" fmla="*/ 2042337 w 4271120"/>
              <a:gd name="connsiteY65" fmla="*/ 1153931 h 4702819"/>
              <a:gd name="connsiteX66" fmla="*/ 1195925 w 4271120"/>
              <a:gd name="connsiteY66" fmla="*/ 1315731 h 4702819"/>
              <a:gd name="connsiteX67" fmla="*/ 1759188 w 4271120"/>
              <a:gd name="connsiteY67" fmla="*/ 1329888 h 4702819"/>
              <a:gd name="connsiteX68" fmla="*/ 1762222 w 4271120"/>
              <a:gd name="connsiteY68" fmla="*/ 1336967 h 4702819"/>
              <a:gd name="connsiteX69" fmla="*/ 1303117 w 4271120"/>
              <a:gd name="connsiteY69" fmla="*/ 1458316 h 4702819"/>
              <a:gd name="connsiteX70" fmla="*/ 1879527 w 4271120"/>
              <a:gd name="connsiteY70" fmla="*/ 1385506 h 4702819"/>
              <a:gd name="connsiteX71" fmla="*/ 1882560 w 4271120"/>
              <a:gd name="connsiteY71" fmla="*/ 1389551 h 4702819"/>
              <a:gd name="connsiteX72" fmla="*/ 1158509 w 4271120"/>
              <a:gd name="connsiteY72" fmla="*/ 1608992 h 4702819"/>
              <a:gd name="connsiteX73" fmla="*/ 1500309 w 4271120"/>
              <a:gd name="connsiteY73" fmla="*/ 1648430 h 4702819"/>
              <a:gd name="connsiteX74" fmla="*/ 1502332 w 4271120"/>
              <a:gd name="connsiteY74" fmla="*/ 1651464 h 4702819"/>
              <a:gd name="connsiteX75" fmla="*/ 1323342 w 4271120"/>
              <a:gd name="connsiteY75" fmla="*/ 1726296 h 4702819"/>
              <a:gd name="connsiteX76" fmla="*/ 1387050 w 4271120"/>
              <a:gd name="connsiteY76" fmla="*/ 1741465 h 4702819"/>
              <a:gd name="connsiteX77" fmla="*/ 1442669 w 4271120"/>
              <a:gd name="connsiteY77" fmla="*/ 1750566 h 4702819"/>
              <a:gd name="connsiteX78" fmla="*/ 1983684 w 4271120"/>
              <a:gd name="connsiteY78" fmla="*/ 1635284 h 4702819"/>
              <a:gd name="connsiteX79" fmla="*/ 2041326 w 4271120"/>
              <a:gd name="connsiteY79" fmla="*/ 1604947 h 4702819"/>
              <a:gd name="connsiteX80" fmla="*/ 1993797 w 4271120"/>
              <a:gd name="connsiteY80" fmla="*/ 1723262 h 4702819"/>
              <a:gd name="connsiteX81" fmla="*/ 1881549 w 4271120"/>
              <a:gd name="connsiteY81" fmla="*/ 1801128 h 4702819"/>
              <a:gd name="connsiteX82" fmla="*/ 1868403 w 4271120"/>
              <a:gd name="connsiteY82" fmla="*/ 1865847 h 4702819"/>
              <a:gd name="connsiteX83" fmla="*/ 1001766 w 4271120"/>
              <a:gd name="connsiteY83" fmla="*/ 1993265 h 4702819"/>
              <a:gd name="connsiteX84" fmla="*/ 999744 w 4271120"/>
              <a:gd name="connsiteY84" fmla="*/ 1993265 h 4702819"/>
              <a:gd name="connsiteX85" fmla="*/ 1477051 w 4271120"/>
              <a:gd name="connsiteY85" fmla="*/ 2115625 h 4702819"/>
              <a:gd name="connsiteX86" fmla="*/ 1478062 w 4271120"/>
              <a:gd name="connsiteY86" fmla="*/ 2118658 h 4702819"/>
              <a:gd name="connsiteX87" fmla="*/ 1337500 w 4271120"/>
              <a:gd name="connsiteY87" fmla="*/ 2160120 h 4702819"/>
              <a:gd name="connsiteX88" fmla="*/ 1830987 w 4271120"/>
              <a:gd name="connsiteY88" fmla="*/ 2044838 h 4702819"/>
              <a:gd name="connsiteX89" fmla="*/ 1840088 w 4271120"/>
              <a:gd name="connsiteY89" fmla="*/ 2054950 h 4702819"/>
              <a:gd name="connsiteX90" fmla="*/ 1610536 w 4271120"/>
              <a:gd name="connsiteY90" fmla="*/ 2209670 h 4702819"/>
              <a:gd name="connsiteX91" fmla="*/ 970417 w 4271120"/>
              <a:gd name="connsiteY91" fmla="*/ 2143940 h 4702819"/>
              <a:gd name="connsiteX92" fmla="*/ 1531659 w 4271120"/>
              <a:gd name="connsiteY92" fmla="*/ 2446302 h 4702819"/>
              <a:gd name="connsiteX93" fmla="*/ 1040194 w 4271120"/>
              <a:gd name="connsiteY93" fmla="*/ 2520123 h 4702819"/>
              <a:gd name="connsiteX94" fmla="*/ 1012890 w 4271120"/>
              <a:gd name="connsiteY94" fmla="*/ 2497875 h 4702819"/>
              <a:gd name="connsiteX95" fmla="*/ 585134 w 4271120"/>
              <a:gd name="connsiteY95" fmla="*/ 2905408 h 4702819"/>
              <a:gd name="connsiteX96" fmla="*/ 2443801 w 4271120"/>
              <a:gd name="connsiteY96" fmla="*/ 4164407 h 4702819"/>
              <a:gd name="connsiteX97" fmla="*/ 2680749 w 4271120"/>
              <a:gd name="connsiteY97" fmla="*/ 4641304 h 4702819"/>
              <a:gd name="connsiteX98" fmla="*/ 2704586 w 4271120"/>
              <a:gd name="connsiteY98" fmla="*/ 4702819 h 4702819"/>
              <a:gd name="connsiteX99" fmla="*/ 274676 w 4271120"/>
              <a:gd name="connsiteY99" fmla="*/ 4702819 h 4702819"/>
              <a:gd name="connsiteX100" fmla="*/ 115292 w 4271120"/>
              <a:gd name="connsiteY100" fmla="*/ 4702819 h 4702819"/>
              <a:gd name="connsiteX101" fmla="*/ 0 w 4271120"/>
              <a:gd name="connsiteY101" fmla="*/ 4702819 h 4702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271120" h="4702819">
                <a:moveTo>
                  <a:pt x="3773588" y="3280579"/>
                </a:moveTo>
                <a:cubicBezTo>
                  <a:pt x="3773588" y="3280579"/>
                  <a:pt x="3730105" y="3343276"/>
                  <a:pt x="3717970" y="3393838"/>
                </a:cubicBezTo>
                <a:cubicBezTo>
                  <a:pt x="3745273" y="3430243"/>
                  <a:pt x="3753363" y="3442378"/>
                  <a:pt x="3755385" y="3541480"/>
                </a:cubicBezTo>
                <a:cubicBezTo>
                  <a:pt x="3755385" y="3549570"/>
                  <a:pt x="3745273" y="3551593"/>
                  <a:pt x="3742240" y="3544514"/>
                </a:cubicBezTo>
                <a:cubicBezTo>
                  <a:pt x="3714936" y="3479795"/>
                  <a:pt x="3663363" y="3420131"/>
                  <a:pt x="3594598" y="3403951"/>
                </a:cubicBezTo>
                <a:cubicBezTo>
                  <a:pt x="3610778" y="3321029"/>
                  <a:pt x="3667408" y="3281590"/>
                  <a:pt x="3773588" y="3280579"/>
                </a:cubicBezTo>
                <a:close/>
                <a:moveTo>
                  <a:pt x="3937409" y="2981250"/>
                </a:moveTo>
                <a:cubicBezTo>
                  <a:pt x="3924264" y="3035858"/>
                  <a:pt x="3891904" y="3080352"/>
                  <a:pt x="3833252" y="3118780"/>
                </a:cubicBezTo>
                <a:cubicBezTo>
                  <a:pt x="3598643" y="3075297"/>
                  <a:pt x="3669430" y="3152151"/>
                  <a:pt x="3480327" y="3142039"/>
                </a:cubicBezTo>
                <a:cubicBezTo>
                  <a:pt x="3479316" y="3127881"/>
                  <a:pt x="3479316" y="3081364"/>
                  <a:pt x="3488417" y="3070240"/>
                </a:cubicBezTo>
                <a:cubicBezTo>
                  <a:pt x="3640104" y="3123836"/>
                  <a:pt x="3659318" y="3035858"/>
                  <a:pt x="3802914" y="3008554"/>
                </a:cubicBezTo>
                <a:cubicBezTo>
                  <a:pt x="3851454" y="2999453"/>
                  <a:pt x="3909095" y="2995408"/>
                  <a:pt x="3937409" y="2981250"/>
                </a:cubicBezTo>
                <a:close/>
                <a:moveTo>
                  <a:pt x="1530647" y="2816671"/>
                </a:moveTo>
                <a:cubicBezTo>
                  <a:pt x="1533681" y="2815912"/>
                  <a:pt x="1537220" y="2816924"/>
                  <a:pt x="1538737" y="2820463"/>
                </a:cubicBezTo>
                <a:cubicBezTo>
                  <a:pt x="1704581" y="3184511"/>
                  <a:pt x="1838065" y="3351366"/>
                  <a:pt x="1944246" y="3409008"/>
                </a:cubicBezTo>
                <a:cubicBezTo>
                  <a:pt x="2164698" y="3528335"/>
                  <a:pt x="3031334" y="3856989"/>
                  <a:pt x="3606733" y="3913618"/>
                </a:cubicBezTo>
                <a:cubicBezTo>
                  <a:pt x="3614823" y="3913618"/>
                  <a:pt x="3615834" y="3924742"/>
                  <a:pt x="3607744" y="3926765"/>
                </a:cubicBezTo>
                <a:cubicBezTo>
                  <a:pt x="3352910" y="3984405"/>
                  <a:pt x="2663241" y="3916653"/>
                  <a:pt x="2423576" y="3894405"/>
                </a:cubicBezTo>
                <a:cubicBezTo>
                  <a:pt x="2159641" y="3869123"/>
                  <a:pt x="2078741" y="3805416"/>
                  <a:pt x="2077731" y="3806426"/>
                </a:cubicBezTo>
                <a:cubicBezTo>
                  <a:pt x="1903797" y="3672942"/>
                  <a:pt x="1564018" y="3144061"/>
                  <a:pt x="1525591" y="2823496"/>
                </a:cubicBezTo>
                <a:cubicBezTo>
                  <a:pt x="1525085" y="2819957"/>
                  <a:pt x="1527613" y="2817429"/>
                  <a:pt x="1530647" y="2816671"/>
                </a:cubicBezTo>
                <a:close/>
                <a:moveTo>
                  <a:pt x="3996062" y="2605067"/>
                </a:moveTo>
                <a:cubicBezTo>
                  <a:pt x="4069883" y="2597989"/>
                  <a:pt x="4190221" y="2621247"/>
                  <a:pt x="4271120" y="2676866"/>
                </a:cubicBezTo>
                <a:cubicBezTo>
                  <a:pt x="4252918" y="2737541"/>
                  <a:pt x="4086063" y="2706192"/>
                  <a:pt x="4008197" y="2693046"/>
                </a:cubicBezTo>
                <a:cubicBezTo>
                  <a:pt x="3953589" y="2684955"/>
                  <a:pt x="3889881" y="2681922"/>
                  <a:pt x="3829207" y="2680911"/>
                </a:cubicBezTo>
                <a:cubicBezTo>
                  <a:pt x="3777633" y="2679899"/>
                  <a:pt x="3693700" y="2671810"/>
                  <a:pt x="3670441" y="2642484"/>
                </a:cubicBezTo>
                <a:cubicBezTo>
                  <a:pt x="3719992" y="2647540"/>
                  <a:pt x="3843364" y="2620237"/>
                  <a:pt x="3996062" y="2605067"/>
                </a:cubicBezTo>
                <a:close/>
                <a:moveTo>
                  <a:pt x="3443991" y="1373753"/>
                </a:moveTo>
                <a:cubicBezTo>
                  <a:pt x="3569601" y="1369611"/>
                  <a:pt x="3697113" y="1404594"/>
                  <a:pt x="3808982" y="1505845"/>
                </a:cubicBezTo>
                <a:cubicBezTo>
                  <a:pt x="3760442" y="1576632"/>
                  <a:pt x="3761453" y="1685847"/>
                  <a:pt x="3766510" y="1714160"/>
                </a:cubicBezTo>
                <a:cubicBezTo>
                  <a:pt x="3739205" y="1705060"/>
                  <a:pt x="3695722" y="1653485"/>
                  <a:pt x="3673475" y="1626182"/>
                </a:cubicBezTo>
                <a:cubicBezTo>
                  <a:pt x="3582463" y="1677757"/>
                  <a:pt x="3486394" y="1844611"/>
                  <a:pt x="3503586" y="1940680"/>
                </a:cubicBezTo>
                <a:cubicBezTo>
                  <a:pt x="3512687" y="2019557"/>
                  <a:pt x="3455046" y="2031692"/>
                  <a:pt x="3349877" y="1900230"/>
                </a:cubicBezTo>
                <a:cubicBezTo>
                  <a:pt x="3299315" y="1936634"/>
                  <a:pt x="3250775" y="1870904"/>
                  <a:pt x="3263920" y="1778881"/>
                </a:cubicBezTo>
                <a:cubicBezTo>
                  <a:pt x="3182010" y="1864836"/>
                  <a:pt x="2961559" y="1908320"/>
                  <a:pt x="2886727" y="1881016"/>
                </a:cubicBezTo>
                <a:cubicBezTo>
                  <a:pt x="3034368" y="1838544"/>
                  <a:pt x="3254820" y="1604947"/>
                  <a:pt x="3400439" y="1585733"/>
                </a:cubicBezTo>
                <a:cubicBezTo>
                  <a:pt x="3282123" y="1528092"/>
                  <a:pt x="3076841" y="1513935"/>
                  <a:pt x="2921109" y="1605957"/>
                </a:cubicBezTo>
                <a:cubicBezTo>
                  <a:pt x="2914030" y="1610002"/>
                  <a:pt x="2906951" y="1599890"/>
                  <a:pt x="2913019" y="1594835"/>
                </a:cubicBezTo>
                <a:cubicBezTo>
                  <a:pt x="3030576" y="1496238"/>
                  <a:pt x="3234642" y="1380656"/>
                  <a:pt x="3443991" y="1373753"/>
                </a:cubicBezTo>
                <a:close/>
                <a:moveTo>
                  <a:pt x="0" y="0"/>
                </a:moveTo>
                <a:lnTo>
                  <a:pt x="115292" y="0"/>
                </a:lnTo>
                <a:lnTo>
                  <a:pt x="274676" y="0"/>
                </a:lnTo>
                <a:lnTo>
                  <a:pt x="3942724" y="0"/>
                </a:lnTo>
                <a:lnTo>
                  <a:pt x="3939432" y="53696"/>
                </a:lnTo>
                <a:cubicBezTo>
                  <a:pt x="3926286" y="139653"/>
                  <a:pt x="3890892" y="219541"/>
                  <a:pt x="3684598" y="334822"/>
                </a:cubicBezTo>
                <a:cubicBezTo>
                  <a:pt x="3918196" y="331789"/>
                  <a:pt x="3971792" y="185158"/>
                  <a:pt x="3981904" y="155833"/>
                </a:cubicBezTo>
                <a:cubicBezTo>
                  <a:pt x="4027411" y="317632"/>
                  <a:pt x="3993028" y="404599"/>
                  <a:pt x="3993028" y="404599"/>
                </a:cubicBezTo>
                <a:cubicBezTo>
                  <a:pt x="3940444" y="578533"/>
                  <a:pt x="3623924" y="771681"/>
                  <a:pt x="3433810" y="635163"/>
                </a:cubicBezTo>
                <a:cubicBezTo>
                  <a:pt x="2893805" y="156844"/>
                  <a:pt x="3099088" y="642242"/>
                  <a:pt x="2283013" y="464262"/>
                </a:cubicBezTo>
                <a:cubicBezTo>
                  <a:pt x="2277957" y="463251"/>
                  <a:pt x="2278968" y="455161"/>
                  <a:pt x="2284025" y="455161"/>
                </a:cubicBezTo>
                <a:cubicBezTo>
                  <a:pt x="2601556" y="444037"/>
                  <a:pt x="2854367" y="256957"/>
                  <a:pt x="2959536" y="115383"/>
                </a:cubicBezTo>
                <a:cubicBezTo>
                  <a:pt x="2963581" y="109315"/>
                  <a:pt x="2955491" y="101225"/>
                  <a:pt x="2949424" y="107293"/>
                </a:cubicBezTo>
                <a:cubicBezTo>
                  <a:pt x="2789647" y="273137"/>
                  <a:pt x="2362902" y="477408"/>
                  <a:pt x="1789525" y="314598"/>
                </a:cubicBezTo>
                <a:cubicBezTo>
                  <a:pt x="1719750" y="288306"/>
                  <a:pt x="1577164" y="254935"/>
                  <a:pt x="1564018" y="251900"/>
                </a:cubicBezTo>
                <a:cubicBezTo>
                  <a:pt x="1542782" y="245833"/>
                  <a:pt x="1554917" y="262013"/>
                  <a:pt x="1554917" y="262013"/>
                </a:cubicBezTo>
                <a:cubicBezTo>
                  <a:pt x="2567173" y="576510"/>
                  <a:pt x="2389194" y="907188"/>
                  <a:pt x="2389194" y="907188"/>
                </a:cubicBezTo>
                <a:cubicBezTo>
                  <a:pt x="2370992" y="796962"/>
                  <a:pt x="2292115" y="689770"/>
                  <a:pt x="2159641" y="613927"/>
                </a:cubicBezTo>
                <a:cubicBezTo>
                  <a:pt x="2258743" y="732242"/>
                  <a:pt x="2255710" y="818197"/>
                  <a:pt x="2255710" y="818197"/>
                </a:cubicBezTo>
                <a:cubicBezTo>
                  <a:pt x="2256721" y="837412"/>
                  <a:pt x="2256721" y="904154"/>
                  <a:pt x="2248631" y="897075"/>
                </a:cubicBezTo>
                <a:cubicBezTo>
                  <a:pt x="2238518" y="886963"/>
                  <a:pt x="2210203" y="755501"/>
                  <a:pt x="2071663" y="706960"/>
                </a:cubicBezTo>
                <a:cubicBezTo>
                  <a:pt x="2049416" y="701905"/>
                  <a:pt x="2063573" y="718085"/>
                  <a:pt x="2063573" y="718085"/>
                </a:cubicBezTo>
                <a:cubicBezTo>
                  <a:pt x="2150540" y="841456"/>
                  <a:pt x="2086831" y="984043"/>
                  <a:pt x="1981662" y="1090223"/>
                </a:cubicBezTo>
                <a:cubicBezTo>
                  <a:pt x="1992786" y="1084155"/>
                  <a:pt x="2003909" y="1077077"/>
                  <a:pt x="2015034" y="1068987"/>
                </a:cubicBezTo>
                <a:cubicBezTo>
                  <a:pt x="2088854" y="1009323"/>
                  <a:pt x="2150540" y="961794"/>
                  <a:pt x="2152563" y="876851"/>
                </a:cubicBezTo>
                <a:cubicBezTo>
                  <a:pt x="2152563" y="848535"/>
                  <a:pt x="2189978" y="899097"/>
                  <a:pt x="2193013" y="935503"/>
                </a:cubicBezTo>
                <a:cubicBezTo>
                  <a:pt x="2190990" y="1046740"/>
                  <a:pt x="2126271" y="1094268"/>
                  <a:pt x="2042337" y="1153931"/>
                </a:cubicBezTo>
                <a:cubicBezTo>
                  <a:pt x="1941212" y="1225730"/>
                  <a:pt x="1609524" y="1394608"/>
                  <a:pt x="1195925" y="1315731"/>
                </a:cubicBezTo>
                <a:cubicBezTo>
                  <a:pt x="1484130" y="1399664"/>
                  <a:pt x="1645929" y="1362248"/>
                  <a:pt x="1759188" y="1329888"/>
                </a:cubicBezTo>
                <a:cubicBezTo>
                  <a:pt x="1763233" y="1328876"/>
                  <a:pt x="1766267" y="1334944"/>
                  <a:pt x="1762222" y="1336967"/>
                </a:cubicBezTo>
                <a:cubicBezTo>
                  <a:pt x="1691435" y="1385506"/>
                  <a:pt x="1611546" y="1409776"/>
                  <a:pt x="1303117" y="1458316"/>
                </a:cubicBezTo>
                <a:cubicBezTo>
                  <a:pt x="1585254" y="1480563"/>
                  <a:pt x="1740986" y="1459328"/>
                  <a:pt x="1879527" y="1385506"/>
                </a:cubicBezTo>
                <a:cubicBezTo>
                  <a:pt x="1882560" y="1383484"/>
                  <a:pt x="1885594" y="1387529"/>
                  <a:pt x="1882560" y="1389551"/>
                </a:cubicBezTo>
                <a:cubicBezTo>
                  <a:pt x="1799638" y="1452248"/>
                  <a:pt x="1517501" y="1619104"/>
                  <a:pt x="1158509" y="1608992"/>
                </a:cubicBezTo>
                <a:cubicBezTo>
                  <a:pt x="1213116" y="1658542"/>
                  <a:pt x="1464916" y="1649442"/>
                  <a:pt x="1500309" y="1648430"/>
                </a:cubicBezTo>
                <a:cubicBezTo>
                  <a:pt x="1502332" y="1648430"/>
                  <a:pt x="1503344" y="1650453"/>
                  <a:pt x="1502332" y="1651464"/>
                </a:cubicBezTo>
                <a:cubicBezTo>
                  <a:pt x="1450759" y="1717194"/>
                  <a:pt x="1323342" y="1726296"/>
                  <a:pt x="1323342" y="1726296"/>
                </a:cubicBezTo>
                <a:cubicBezTo>
                  <a:pt x="1347612" y="1731352"/>
                  <a:pt x="1368848" y="1736409"/>
                  <a:pt x="1387050" y="1741465"/>
                </a:cubicBezTo>
                <a:cubicBezTo>
                  <a:pt x="1405252" y="1745509"/>
                  <a:pt x="1424467" y="1748544"/>
                  <a:pt x="1442669" y="1750566"/>
                </a:cubicBezTo>
                <a:cubicBezTo>
                  <a:pt x="1624693" y="1761689"/>
                  <a:pt x="1816830" y="1717194"/>
                  <a:pt x="1983684" y="1635284"/>
                </a:cubicBezTo>
                <a:cubicBezTo>
                  <a:pt x="1989752" y="1632250"/>
                  <a:pt x="2041326" y="1604947"/>
                  <a:pt x="2041326" y="1604947"/>
                </a:cubicBezTo>
                <a:cubicBezTo>
                  <a:pt x="2046382" y="1641352"/>
                  <a:pt x="2021101" y="1692925"/>
                  <a:pt x="1993797" y="1723262"/>
                </a:cubicBezTo>
                <a:cubicBezTo>
                  <a:pt x="1962449" y="1757644"/>
                  <a:pt x="1921999" y="1780903"/>
                  <a:pt x="1881549" y="1801128"/>
                </a:cubicBezTo>
                <a:cubicBezTo>
                  <a:pt x="1892672" y="1818319"/>
                  <a:pt x="1875482" y="1856746"/>
                  <a:pt x="1868403" y="1865847"/>
                </a:cubicBezTo>
                <a:cubicBezTo>
                  <a:pt x="1612558" y="2185401"/>
                  <a:pt x="1001766" y="1993265"/>
                  <a:pt x="1001766" y="1993265"/>
                </a:cubicBezTo>
                <a:cubicBezTo>
                  <a:pt x="1001766" y="1993265"/>
                  <a:pt x="1000754" y="1993265"/>
                  <a:pt x="999744" y="1993265"/>
                </a:cubicBezTo>
                <a:cubicBezTo>
                  <a:pt x="1145363" y="2093377"/>
                  <a:pt x="1362780" y="2123715"/>
                  <a:pt x="1477051" y="2115625"/>
                </a:cubicBezTo>
                <a:cubicBezTo>
                  <a:pt x="1479074" y="2115625"/>
                  <a:pt x="1480085" y="2117648"/>
                  <a:pt x="1478062" y="2118658"/>
                </a:cubicBezTo>
                <a:cubicBezTo>
                  <a:pt x="1447725" y="2137873"/>
                  <a:pt x="1347612" y="2158097"/>
                  <a:pt x="1337500" y="2160120"/>
                </a:cubicBezTo>
                <a:cubicBezTo>
                  <a:pt x="1571097" y="2180345"/>
                  <a:pt x="1753121" y="2096412"/>
                  <a:pt x="1830987" y="2044838"/>
                </a:cubicBezTo>
                <a:cubicBezTo>
                  <a:pt x="1837055" y="2040793"/>
                  <a:pt x="1845144" y="2048883"/>
                  <a:pt x="1840088" y="2054950"/>
                </a:cubicBezTo>
                <a:cubicBezTo>
                  <a:pt x="1765256" y="2154052"/>
                  <a:pt x="1717728" y="2182367"/>
                  <a:pt x="1610536" y="2209670"/>
                </a:cubicBezTo>
                <a:cubicBezTo>
                  <a:pt x="1399185" y="2261244"/>
                  <a:pt x="1159521" y="2246076"/>
                  <a:pt x="970417" y="2143940"/>
                </a:cubicBezTo>
                <a:cubicBezTo>
                  <a:pt x="1170644" y="2526190"/>
                  <a:pt x="1447725" y="2465516"/>
                  <a:pt x="1531659" y="2446302"/>
                </a:cubicBezTo>
                <a:cubicBezTo>
                  <a:pt x="1427500" y="2605067"/>
                  <a:pt x="1220195" y="2650574"/>
                  <a:pt x="1040194" y="2520123"/>
                </a:cubicBezTo>
                <a:cubicBezTo>
                  <a:pt x="1030081" y="2513044"/>
                  <a:pt x="1021991" y="2504955"/>
                  <a:pt x="1012890" y="2497875"/>
                </a:cubicBezTo>
                <a:cubicBezTo>
                  <a:pt x="890529" y="2709226"/>
                  <a:pt x="464795" y="2786080"/>
                  <a:pt x="585134" y="2905408"/>
                </a:cubicBezTo>
                <a:cubicBezTo>
                  <a:pt x="1526602" y="3840809"/>
                  <a:pt x="2443801" y="4164407"/>
                  <a:pt x="2443801" y="4164407"/>
                </a:cubicBezTo>
                <a:cubicBezTo>
                  <a:pt x="2521667" y="4282217"/>
                  <a:pt x="2602820" y="4452359"/>
                  <a:pt x="2680749" y="4641304"/>
                </a:cubicBezTo>
                <a:lnTo>
                  <a:pt x="2704586" y="4702819"/>
                </a:lnTo>
                <a:lnTo>
                  <a:pt x="274676" y="4702819"/>
                </a:lnTo>
                <a:lnTo>
                  <a:pt x="115292" y="4702819"/>
                </a:lnTo>
                <a:lnTo>
                  <a:pt x="0" y="4702819"/>
                </a:lnTo>
                <a:close/>
              </a:path>
            </a:pathLst>
          </a:custGeom>
          <a:solidFill>
            <a:srgbClr val="DAE5EA"/>
          </a:solidFill>
          <a:ln w="9176" cap="flat">
            <a:noFill/>
            <a:prstDash val="solid"/>
            <a:miter/>
          </a:ln>
        </p:spPr>
        <p:txBody>
          <a:bodyPr rtlCol="0" anchor="ctr"/>
          <a:lstStyle/>
          <a:p>
            <a:pPr lvl="0"/>
            <a:endParaRPr lang="de-DE" sz="1351" dirty="0"/>
          </a:p>
        </p:txBody>
      </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899361"/>
            <a:ext cx="6399768" cy="540727"/>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8AC3E5BE-9275-472F-AEB2-C4DA849B9A55}"/>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8A45B3C2-1CA4-47B2-9CD9-00EEF9D615AF}"/>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3243C064-66AF-4F89-A61C-8EAA80446B16}"/>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5E875C2F-2AC0-45DD-9626-129486821205}"/>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2F1F040A-4C25-4A9B-91CF-4997C0E3FA2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30750767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 zwei Bilder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10" name="Inhaltsplatzhalter 9">
            <a:extLst>
              <a:ext uri="{FF2B5EF4-FFF2-40B4-BE49-F238E27FC236}">
                <a16:creationId xmlns:a16="http://schemas.microsoft.com/office/drawing/2014/main" id="{1ADE6869-998B-4809-AE43-C38E35BE8AA6}"/>
              </a:ext>
            </a:extLst>
          </p:cNvPr>
          <p:cNvSpPr>
            <a:spLocks noGrp="1"/>
          </p:cNvSpPr>
          <p:nvPr>
            <p:ph sz="quarter" idx="16" hasCustomPrompt="1"/>
          </p:nvPr>
        </p:nvSpPr>
        <p:spPr>
          <a:xfrm>
            <a:off x="4625578" y="1422400"/>
            <a:ext cx="224194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11">
            <a:extLst>
              <a:ext uri="{FF2B5EF4-FFF2-40B4-BE49-F238E27FC236}">
                <a16:creationId xmlns:a16="http://schemas.microsoft.com/office/drawing/2014/main" id="{BB574367-BB34-447D-A233-6E083CBE551E}"/>
              </a:ext>
            </a:extLst>
          </p:cNvPr>
          <p:cNvSpPr>
            <a:spLocks noGrp="1"/>
          </p:cNvSpPr>
          <p:nvPr>
            <p:ph sz="quarter" idx="17" hasCustomPrompt="1"/>
          </p:nvPr>
        </p:nvSpPr>
        <p:spPr>
          <a:xfrm>
            <a:off x="6921103" y="1422399"/>
            <a:ext cx="2222897"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7DFAE767-5641-4D3F-9095-84DF27650729}"/>
              </a:ext>
            </a:extLst>
          </p:cNvPr>
          <p:cNvSpPr>
            <a:spLocks noGrp="1"/>
          </p:cNvSpPr>
          <p:nvPr>
            <p:ph type="body" sz="quarter" idx="18"/>
          </p:nvPr>
        </p:nvSpPr>
        <p:spPr>
          <a:xfrm>
            <a:off x="522288" y="1422400"/>
            <a:ext cx="3754437" cy="34925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9" name="Textplatzhalter 9">
            <a:extLst>
              <a:ext uri="{FF2B5EF4-FFF2-40B4-BE49-F238E27FC236}">
                <a16:creationId xmlns:a16="http://schemas.microsoft.com/office/drawing/2014/main" id="{2D8BA4BA-FB64-43C5-A66D-4FDB44EE8ECB}"/>
              </a:ext>
            </a:extLst>
          </p:cNvPr>
          <p:cNvSpPr>
            <a:spLocks noGrp="1"/>
          </p:cNvSpPr>
          <p:nvPr>
            <p:ph type="body" sz="quarter" idx="15"/>
          </p:nvPr>
        </p:nvSpPr>
        <p:spPr>
          <a:xfrm>
            <a:off x="521495" y="1088384"/>
            <a:ext cx="3754437"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960897394"/>
      </p:ext>
    </p:extLst>
  </p:cSld>
  <p:clrMapOvr>
    <a:masterClrMapping/>
  </p:clrMapOvr>
  <p:extLst>
    <p:ext uri="{DCECCB84-F9BA-43D5-87BE-67443E8EF086}">
      <p15:sldGuideLst xmlns:p15="http://schemas.microsoft.com/office/powerpoint/2012/main">
        <p15:guide id="1" pos="4360" userDrawn="1">
          <p15:clr>
            <a:srgbClr val="FBAE40"/>
          </p15:clr>
        </p15:guide>
        <p15:guide id="2" pos="432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halt + Bild links">
    <p:spTree>
      <p:nvGrpSpPr>
        <p:cNvPr id="1" name=""/>
        <p:cNvGrpSpPr/>
        <p:nvPr/>
      </p:nvGrpSpPr>
      <p:grpSpPr>
        <a:xfrm>
          <a:off x="0" y="0"/>
          <a:ext cx="0" cy="0"/>
          <a:chOff x="0" y="0"/>
          <a:chExt cx="0" cy="0"/>
        </a:xfrm>
      </p:grpSpPr>
      <p:grpSp>
        <p:nvGrpSpPr>
          <p:cNvPr id="54" name="Gruppieren 53">
            <a:extLst>
              <a:ext uri="{FF2B5EF4-FFF2-40B4-BE49-F238E27FC236}">
                <a16:creationId xmlns:a16="http://schemas.microsoft.com/office/drawing/2014/main" id="{7376B4C5-BE86-46E2-BB73-C84DD0D0A2B1}"/>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554B3AC1-FDFF-4DC3-9DC6-81F70D7AA0BB}"/>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6" name="bk object 18">
              <a:extLst>
                <a:ext uri="{FF2B5EF4-FFF2-40B4-BE49-F238E27FC236}">
                  <a16:creationId xmlns:a16="http://schemas.microsoft.com/office/drawing/2014/main" id="{77DD96AE-1808-4743-8DCB-608D8DC68352}"/>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7" name="Holder 3">
              <a:extLst>
                <a:ext uri="{FF2B5EF4-FFF2-40B4-BE49-F238E27FC236}">
                  <a16:creationId xmlns:a16="http://schemas.microsoft.com/office/drawing/2014/main" id="{DA1288D7-3EDD-4960-BA1A-AED8C420D139}"/>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7" name="Gerader Verbinder 46">
            <a:extLst>
              <a:ext uri="{FF2B5EF4-FFF2-40B4-BE49-F238E27FC236}">
                <a16:creationId xmlns:a16="http://schemas.microsoft.com/office/drawing/2014/main" id="{2A6B4FCA-16D8-4C61-9911-C6EBBA2E9614}"/>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6973DDC7-C42E-4F39-AF1D-5C1BA1202CB8}"/>
              </a:ext>
            </a:extLst>
          </p:cNvPr>
          <p:cNvSpPr>
            <a:spLocks noGrp="1"/>
          </p:cNvSpPr>
          <p:nvPr>
            <p:ph sz="quarter" idx="15" hasCustomPrompt="1"/>
          </p:nvPr>
        </p:nvSpPr>
        <p:spPr>
          <a:xfrm>
            <a:off x="-6031" y="-1"/>
            <a:ext cx="4277280" cy="49149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Textplatzhalter 6">
            <a:extLst>
              <a:ext uri="{FF2B5EF4-FFF2-40B4-BE49-F238E27FC236}">
                <a16:creationId xmlns:a16="http://schemas.microsoft.com/office/drawing/2014/main" id="{18E86CCD-5F3A-4D32-9430-6A5FA2D99946}"/>
              </a:ext>
            </a:extLst>
          </p:cNvPr>
          <p:cNvSpPr>
            <a:spLocks noGrp="1"/>
          </p:cNvSpPr>
          <p:nvPr>
            <p:ph type="body" sz="quarter" idx="16"/>
          </p:nvPr>
        </p:nvSpPr>
        <p:spPr>
          <a:xfrm>
            <a:off x="4625578" y="1422400"/>
            <a:ext cx="3997722" cy="34877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0932BE4D-D3DC-4293-B6F8-AD2578029F27}"/>
              </a:ext>
            </a:extLst>
          </p:cNvPr>
          <p:cNvSpPr>
            <a:spLocks noGrp="1"/>
          </p:cNvSpPr>
          <p:nvPr>
            <p:ph type="body" sz="quarter" idx="17"/>
          </p:nvPr>
        </p:nvSpPr>
        <p:spPr>
          <a:xfrm>
            <a:off x="4625578" y="1088384"/>
            <a:ext cx="3996929"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2227148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halt + zwei Bilder links">
    <p:spTree>
      <p:nvGrpSpPr>
        <p:cNvPr id="1" name=""/>
        <p:cNvGrpSpPr/>
        <p:nvPr/>
      </p:nvGrpSpPr>
      <p:grpSpPr>
        <a:xfrm>
          <a:off x="0" y="0"/>
          <a:ext cx="0" cy="0"/>
          <a:chOff x="0" y="0"/>
          <a:chExt cx="0" cy="0"/>
        </a:xfrm>
      </p:grpSpPr>
      <p:grpSp>
        <p:nvGrpSpPr>
          <p:cNvPr id="55" name="Gruppieren 54">
            <a:extLst>
              <a:ext uri="{FF2B5EF4-FFF2-40B4-BE49-F238E27FC236}">
                <a16:creationId xmlns:a16="http://schemas.microsoft.com/office/drawing/2014/main" id="{CBB2739F-531B-406E-B9AE-7F5955A4C086}"/>
              </a:ext>
            </a:extLst>
          </p:cNvPr>
          <p:cNvGrpSpPr/>
          <p:nvPr userDrawn="1"/>
        </p:nvGrpSpPr>
        <p:grpSpPr>
          <a:xfrm>
            <a:off x="-4877" y="4950860"/>
            <a:ext cx="9148877" cy="198120"/>
            <a:chOff x="-4877" y="4950860"/>
            <a:chExt cx="9148877" cy="198120"/>
          </a:xfrm>
        </p:grpSpPr>
        <p:sp>
          <p:nvSpPr>
            <p:cNvPr id="56" name="bk object 18">
              <a:extLst>
                <a:ext uri="{FF2B5EF4-FFF2-40B4-BE49-F238E27FC236}">
                  <a16:creationId xmlns:a16="http://schemas.microsoft.com/office/drawing/2014/main" id="{10BD749C-F32D-4FA0-8B2F-E4376F4459C1}"/>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7" name="bk object 18">
              <a:extLst>
                <a:ext uri="{FF2B5EF4-FFF2-40B4-BE49-F238E27FC236}">
                  <a16:creationId xmlns:a16="http://schemas.microsoft.com/office/drawing/2014/main" id="{75AD1741-5FE5-4A33-9577-F1F4588F6C9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8" name="Holder 3">
              <a:extLst>
                <a:ext uri="{FF2B5EF4-FFF2-40B4-BE49-F238E27FC236}">
                  <a16:creationId xmlns:a16="http://schemas.microsoft.com/office/drawing/2014/main" id="{BF81CE3E-1239-4D0D-8337-4AABB0EB94BE}"/>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4" name="Titel 1">
            <a:extLst>
              <a:ext uri="{FF2B5EF4-FFF2-40B4-BE49-F238E27FC236}">
                <a16:creationId xmlns:a16="http://schemas.microsoft.com/office/drawing/2014/main" id="{A4C0BC30-E626-4EC3-B52E-EC6CECC18BA9}"/>
              </a:ext>
            </a:extLst>
          </p:cNvPr>
          <p:cNvSpPr>
            <a:spLocks noGrp="1"/>
          </p:cNvSpPr>
          <p:nvPr>
            <p:ph type="title" hasCustomPrompt="1"/>
          </p:nvPr>
        </p:nvSpPr>
        <p:spPr>
          <a:xfrm>
            <a:off x="4625579" y="330910"/>
            <a:ext cx="2727787" cy="452322"/>
          </a:xfrm>
        </p:spPr>
        <p:txBody>
          <a:bodyPr/>
          <a:lstStyle/>
          <a:p>
            <a:r>
              <a:rPr lang="de-DE" dirty="0"/>
              <a:t>Titel</a:t>
            </a:r>
          </a:p>
        </p:txBody>
      </p:sp>
      <p:cxnSp>
        <p:nvCxnSpPr>
          <p:cNvPr id="48" name="Gerader Verbinder 47">
            <a:extLst>
              <a:ext uri="{FF2B5EF4-FFF2-40B4-BE49-F238E27FC236}">
                <a16:creationId xmlns:a16="http://schemas.microsoft.com/office/drawing/2014/main" id="{C79038B0-AD42-42B7-8D15-303CEBA1DC4C}"/>
              </a:ext>
            </a:extLst>
          </p:cNvPr>
          <p:cNvCxnSpPr>
            <a:cxnSpLocks/>
          </p:cNvCxnSpPr>
          <p:nvPr userDrawn="1"/>
        </p:nvCxnSpPr>
        <p:spPr>
          <a:xfrm>
            <a:off x="4625975" y="974732"/>
            <a:ext cx="2727391"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sp>
        <p:nvSpPr>
          <p:cNvPr id="5" name="Inhaltsplatzhalter 4">
            <a:extLst>
              <a:ext uri="{FF2B5EF4-FFF2-40B4-BE49-F238E27FC236}">
                <a16:creationId xmlns:a16="http://schemas.microsoft.com/office/drawing/2014/main" id="{D9464C44-AFA3-4DC5-AA03-2798F14ED87B}"/>
              </a:ext>
            </a:extLst>
          </p:cNvPr>
          <p:cNvSpPr>
            <a:spLocks noGrp="1"/>
          </p:cNvSpPr>
          <p:nvPr>
            <p:ph sz="quarter" idx="17" hasCustomPrompt="1"/>
          </p:nvPr>
        </p:nvSpPr>
        <p:spPr>
          <a:xfrm>
            <a:off x="0" y="0"/>
            <a:ext cx="4276259" cy="2431145"/>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7" name="Inhaltsplatzhalter 6">
            <a:extLst>
              <a:ext uri="{FF2B5EF4-FFF2-40B4-BE49-F238E27FC236}">
                <a16:creationId xmlns:a16="http://schemas.microsoft.com/office/drawing/2014/main" id="{BE691ED2-3E52-4E4A-9F7C-C8A1129667C6}"/>
              </a:ext>
            </a:extLst>
          </p:cNvPr>
          <p:cNvSpPr>
            <a:spLocks noGrp="1"/>
          </p:cNvSpPr>
          <p:nvPr>
            <p:ph sz="quarter" idx="18" hasCustomPrompt="1"/>
          </p:nvPr>
        </p:nvSpPr>
        <p:spPr>
          <a:xfrm>
            <a:off x="0" y="2493863"/>
            <a:ext cx="4276259" cy="242103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49" name="Textplatzhalter 6">
            <a:extLst>
              <a:ext uri="{FF2B5EF4-FFF2-40B4-BE49-F238E27FC236}">
                <a16:creationId xmlns:a16="http://schemas.microsoft.com/office/drawing/2014/main" id="{7826728D-0439-4A76-A6FC-AAE7B4BDFAF8}"/>
              </a:ext>
            </a:extLst>
          </p:cNvPr>
          <p:cNvSpPr>
            <a:spLocks noGrp="1"/>
          </p:cNvSpPr>
          <p:nvPr>
            <p:ph type="body" sz="quarter" idx="16"/>
          </p:nvPr>
        </p:nvSpPr>
        <p:spPr>
          <a:xfrm>
            <a:off x="4625578" y="1422400"/>
            <a:ext cx="4000268" cy="3487738"/>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2" name="Textplatzhalter 9">
            <a:extLst>
              <a:ext uri="{FF2B5EF4-FFF2-40B4-BE49-F238E27FC236}">
                <a16:creationId xmlns:a16="http://schemas.microsoft.com/office/drawing/2014/main" id="{6CA70A77-A6F0-4164-8C3A-0A11A527FA6B}"/>
              </a:ext>
            </a:extLst>
          </p:cNvPr>
          <p:cNvSpPr>
            <a:spLocks noGrp="1"/>
          </p:cNvSpPr>
          <p:nvPr>
            <p:ph type="body" sz="quarter" idx="15"/>
          </p:nvPr>
        </p:nvSpPr>
        <p:spPr>
          <a:xfrm>
            <a:off x="4622239" y="1088384"/>
            <a:ext cx="4000268"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479887640"/>
      </p:ext>
    </p:extLst>
  </p:cSld>
  <p:clrMapOvr>
    <a:masterClrMapping/>
  </p:clrMapOvr>
  <p:extLst>
    <p:ext uri="{DCECCB84-F9BA-43D5-87BE-67443E8EF086}">
      <p15:sldGuideLst xmlns:p15="http://schemas.microsoft.com/office/powerpoint/2012/main">
        <p15:guide id="1" orient="horz" pos="1571" userDrawn="1">
          <p15:clr>
            <a:srgbClr val="FBAE40"/>
          </p15:clr>
        </p15:guide>
        <p15:guide id="2" orient="horz" pos="153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 zw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3133C81B-6C39-4BD5-9BF9-8617341D8014}"/>
              </a:ext>
            </a:extLst>
          </p:cNvPr>
          <p:cNvSpPr>
            <a:spLocks noGrp="1"/>
          </p:cNvSpPr>
          <p:nvPr>
            <p:ph sz="quarter" idx="15" hasCustomPrompt="1"/>
          </p:nvPr>
        </p:nvSpPr>
        <p:spPr>
          <a:xfrm>
            <a:off x="0"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10">
            <a:extLst>
              <a:ext uri="{FF2B5EF4-FFF2-40B4-BE49-F238E27FC236}">
                <a16:creationId xmlns:a16="http://schemas.microsoft.com/office/drawing/2014/main" id="{915B8044-0142-42E8-8428-B098000CEBD6}"/>
              </a:ext>
            </a:extLst>
          </p:cNvPr>
          <p:cNvSpPr>
            <a:spLocks noGrp="1"/>
          </p:cNvSpPr>
          <p:nvPr>
            <p:ph sz="quarter" idx="16" hasCustomPrompt="1"/>
          </p:nvPr>
        </p:nvSpPr>
        <p:spPr>
          <a:xfrm>
            <a:off x="4599384" y="1422400"/>
            <a:ext cx="454461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DCD8515B-3FAA-49D1-9325-FCE6A6E2CA0F}"/>
              </a:ext>
            </a:extLst>
          </p:cNvPr>
          <p:cNvSpPr>
            <a:spLocks noGrp="1"/>
          </p:cNvSpPr>
          <p:nvPr>
            <p:ph type="body" sz="quarter" idx="17"/>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662697664"/>
      </p:ext>
    </p:extLst>
  </p:cSld>
  <p:clrMapOvr>
    <a:masterClrMapping/>
  </p:clrMapOvr>
  <p:extLst>
    <p:ext uri="{DCECCB84-F9BA-43D5-87BE-67443E8EF086}">
      <p15:sldGuideLst xmlns:p15="http://schemas.microsoft.com/office/powerpoint/2012/main">
        <p15:guide id="1" pos="2863" userDrawn="1">
          <p15:clr>
            <a:srgbClr val="FBAE40"/>
          </p15:clr>
        </p15:guide>
        <p15:guide id="2" pos="2897"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 drei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CC021923-B745-4638-A634-E1DA375F90EE}"/>
              </a:ext>
            </a:extLst>
          </p:cNvPr>
          <p:cNvSpPr>
            <a:spLocks noGrp="1"/>
          </p:cNvSpPr>
          <p:nvPr>
            <p:ph sz="quarter" idx="17" hasCustomPrompt="1"/>
          </p:nvPr>
        </p:nvSpPr>
        <p:spPr>
          <a:xfrm>
            <a:off x="0" y="1422399"/>
            <a:ext cx="2978945"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1" name="Inhaltsplatzhalter 3">
            <a:extLst>
              <a:ext uri="{FF2B5EF4-FFF2-40B4-BE49-F238E27FC236}">
                <a16:creationId xmlns:a16="http://schemas.microsoft.com/office/drawing/2014/main" id="{47556F71-EDA3-472E-9372-CE0F4A696721}"/>
              </a:ext>
            </a:extLst>
          </p:cNvPr>
          <p:cNvSpPr>
            <a:spLocks noGrp="1"/>
          </p:cNvSpPr>
          <p:nvPr>
            <p:ph sz="quarter" idx="18" hasCustomPrompt="1"/>
          </p:nvPr>
        </p:nvSpPr>
        <p:spPr>
          <a:xfrm>
            <a:off x="3032522" y="1422400"/>
            <a:ext cx="3078956"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2" name="Inhaltsplatzhalter 3">
            <a:extLst>
              <a:ext uri="{FF2B5EF4-FFF2-40B4-BE49-F238E27FC236}">
                <a16:creationId xmlns:a16="http://schemas.microsoft.com/office/drawing/2014/main" id="{C1ADC803-A245-408E-AB12-EC54C19B5108}"/>
              </a:ext>
            </a:extLst>
          </p:cNvPr>
          <p:cNvSpPr>
            <a:spLocks noGrp="1"/>
          </p:cNvSpPr>
          <p:nvPr>
            <p:ph sz="quarter" idx="19" hasCustomPrompt="1"/>
          </p:nvPr>
        </p:nvSpPr>
        <p:spPr>
          <a:xfrm>
            <a:off x="6165058" y="1422400"/>
            <a:ext cx="2978943"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9" name="Textplatzhalter 9">
            <a:extLst>
              <a:ext uri="{FF2B5EF4-FFF2-40B4-BE49-F238E27FC236}">
                <a16:creationId xmlns:a16="http://schemas.microsoft.com/office/drawing/2014/main" id="{8BF9FAA4-D548-4161-842B-AA7FC87A01C9}"/>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736764812"/>
      </p:ext>
    </p:extLst>
  </p:cSld>
  <p:clrMapOvr>
    <a:masterClrMapping/>
  </p:clrMapOvr>
  <p:extLst>
    <p:ext uri="{DCECCB84-F9BA-43D5-87BE-67443E8EF086}">
      <p15:sldGuideLst xmlns:p15="http://schemas.microsoft.com/office/powerpoint/2012/main">
        <p15:guide id="1" pos="1910" userDrawn="1">
          <p15:clr>
            <a:srgbClr val="FBAE40"/>
          </p15:clr>
        </p15:guide>
        <p15:guide id="3" pos="3850" userDrawn="1">
          <p15:clr>
            <a:srgbClr val="FBAE40"/>
          </p15:clr>
        </p15:guide>
        <p15:guide id="4" pos="3884" userDrawn="1">
          <p15:clr>
            <a:srgbClr val="FBAE40"/>
          </p15:clr>
        </p15:guide>
        <p15:guide id="5" pos="187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Überschrift + Bild groß">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4" name="Inhaltsplatzhalter 3">
            <a:extLst>
              <a:ext uri="{FF2B5EF4-FFF2-40B4-BE49-F238E27FC236}">
                <a16:creationId xmlns:a16="http://schemas.microsoft.com/office/drawing/2014/main" id="{9F40F789-6719-4203-8D60-D2478F651705}"/>
              </a:ext>
            </a:extLst>
          </p:cNvPr>
          <p:cNvSpPr>
            <a:spLocks noGrp="1"/>
          </p:cNvSpPr>
          <p:nvPr>
            <p:ph sz="quarter" idx="14" hasCustomPrompt="1"/>
          </p:nvPr>
        </p:nvSpPr>
        <p:spPr>
          <a:xfrm>
            <a:off x="0" y="1422399"/>
            <a:ext cx="9144000"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8" name="Textplatzhalter 9">
            <a:extLst>
              <a:ext uri="{FF2B5EF4-FFF2-40B4-BE49-F238E27FC236}">
                <a16:creationId xmlns:a16="http://schemas.microsoft.com/office/drawing/2014/main" id="{C7107210-3CE2-4AF7-87A5-802B65D926E0}"/>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3680941069"/>
      </p:ext>
    </p:extLst>
  </p:cSld>
  <p:clrMapOvr>
    <a:masterClrMapping/>
  </p:clrMapOvr>
  <p:extLst>
    <p:ext uri="{DCECCB84-F9BA-43D5-87BE-67443E8EF086}">
      <p15:sldGuideLst xmlns:p15="http://schemas.microsoft.com/office/powerpoint/2012/main">
        <p15:guide id="1" orient="horz" pos="1979" userDrawn="1">
          <p15:clr>
            <a:srgbClr val="FBAE40"/>
          </p15:clr>
        </p15:guide>
        <p15:guide id="2" orient="horz" pos="2014" userDrawn="1">
          <p15:clr>
            <a:srgbClr val="FBAE40"/>
          </p15:clr>
        </p15:guide>
        <p15:guide id="3" pos="2863" userDrawn="1">
          <p15:clr>
            <a:srgbClr val="FBAE40"/>
          </p15:clr>
        </p15:guide>
        <p15:guide id="4" pos="2897" userDrawn="1">
          <p15:clr>
            <a:srgbClr val="FBAE40"/>
          </p15:clr>
        </p15:guide>
        <p15:guide id="5" pos="1928" userDrawn="1">
          <p15:clr>
            <a:srgbClr val="FBAE40"/>
          </p15:clr>
        </p15:guide>
        <p15:guide id="6" pos="1894" userDrawn="1">
          <p15:clr>
            <a:srgbClr val="FBAE40"/>
          </p15:clr>
        </p15:guide>
        <p15:guide id="7" pos="958" userDrawn="1">
          <p15:clr>
            <a:srgbClr val="FBAE40"/>
          </p15:clr>
        </p15:guide>
        <p15:guide id="8" pos="924" userDrawn="1">
          <p15:clr>
            <a:srgbClr val="FBAE40"/>
          </p15:clr>
        </p15:guide>
        <p15:guide id="9" pos="4309" userDrawn="1">
          <p15:clr>
            <a:srgbClr val="FBAE40"/>
          </p15:clr>
        </p15:guide>
        <p15:guide id="10" pos="4343"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7" name="Textplatzhalter 9">
            <a:extLst>
              <a:ext uri="{FF2B5EF4-FFF2-40B4-BE49-F238E27FC236}">
                <a16:creationId xmlns:a16="http://schemas.microsoft.com/office/drawing/2014/main" id="{0CC4D937-7F2F-4AE2-8EDF-C7E85BCB25B3}"/>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123527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BC85E-9658-4D4D-BDC1-B9AA54CC6E15}"/>
              </a:ext>
            </a:extLst>
          </p:cNvPr>
          <p:cNvSpPr>
            <a:spLocks noGrp="1"/>
          </p:cNvSpPr>
          <p:nvPr>
            <p:ph type="title"/>
          </p:nvPr>
        </p:nvSpPr>
        <p:spPr/>
        <p:txBody>
          <a:bodyPr/>
          <a:lstStyle/>
          <a:p>
            <a:r>
              <a:rPr lang="de-DE"/>
              <a:t>Titelmasterformat durch Klicken bearbeiten</a:t>
            </a:r>
            <a:endParaRPr lang="de-DE" dirty="0"/>
          </a:p>
        </p:txBody>
      </p:sp>
      <p:sp>
        <p:nvSpPr>
          <p:cNvPr id="4" name="Fußzeilenplatzhalter 3">
            <a:extLst>
              <a:ext uri="{FF2B5EF4-FFF2-40B4-BE49-F238E27FC236}">
                <a16:creationId xmlns:a16="http://schemas.microsoft.com/office/drawing/2014/main" id="{A450C059-9EF2-4BF6-ACD1-CD0A42FA1FD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FF95CDF-AED9-4575-BFCF-0B8549EE4971}"/>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29303771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1808928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Kapiteltrenner 1">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4F2D883D-86A1-4B38-BBBC-81F258AD3664}"/>
              </a:ext>
            </a:extLst>
          </p:cNvPr>
          <p:cNvGrpSpPr/>
          <p:nvPr userDrawn="1"/>
        </p:nvGrpSpPr>
        <p:grpSpPr>
          <a:xfrm>
            <a:off x="-4877" y="4950860"/>
            <a:ext cx="9148877" cy="198120"/>
            <a:chOff x="-4877" y="4950860"/>
            <a:chExt cx="9148877" cy="198120"/>
          </a:xfrm>
        </p:grpSpPr>
        <p:sp>
          <p:nvSpPr>
            <p:cNvPr id="51" name="bk object 18">
              <a:extLst>
                <a:ext uri="{FF2B5EF4-FFF2-40B4-BE49-F238E27FC236}">
                  <a16:creationId xmlns:a16="http://schemas.microsoft.com/office/drawing/2014/main" id="{A0B87E1F-4D99-4450-9167-085B1ECC6BB2}"/>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2" name="bk object 18">
              <a:extLst>
                <a:ext uri="{FF2B5EF4-FFF2-40B4-BE49-F238E27FC236}">
                  <a16:creationId xmlns:a16="http://schemas.microsoft.com/office/drawing/2014/main" id="{29147ACE-4C7A-4AC3-A60F-A813EE08D57E}"/>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3" name="Holder 3">
              <a:extLst>
                <a:ext uri="{FF2B5EF4-FFF2-40B4-BE49-F238E27FC236}">
                  <a16:creationId xmlns:a16="http://schemas.microsoft.com/office/drawing/2014/main" id="{3187F65C-802F-454B-B4D7-B16EEF26A624}"/>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Titelmasterformat durch Klicken bearbeiten</a:t>
            </a:r>
            <a:endParaRPr lang="de-DE" dirty="0"/>
          </a:p>
        </p:txBody>
      </p:sp>
      <p:pic>
        <p:nvPicPr>
          <p:cNvPr id="12" name="Grafik 11">
            <a:extLst>
              <a:ext uri="{FF2B5EF4-FFF2-40B4-BE49-F238E27FC236}">
                <a16:creationId xmlns:a16="http://schemas.microsoft.com/office/drawing/2014/main" id="{3B9C8E9F-01A9-4CE0-8030-B76B3BE38D64}"/>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0" y="0"/>
            <a:ext cx="3731958" cy="4914900"/>
          </a:xfrm>
          <a:custGeom>
            <a:avLst/>
            <a:gdLst>
              <a:gd name="connsiteX0" fmla="*/ 0 w 5015880"/>
              <a:gd name="connsiteY0" fmla="*/ 0 h 6597650"/>
              <a:gd name="connsiteX1" fmla="*/ 5015880 w 5015880"/>
              <a:gd name="connsiteY1" fmla="*/ 0 h 6597650"/>
              <a:gd name="connsiteX2" fmla="*/ 5015880 w 5015880"/>
              <a:gd name="connsiteY2" fmla="*/ 6597650 h 6597650"/>
              <a:gd name="connsiteX3" fmla="*/ 0 w 5015880"/>
              <a:gd name="connsiteY3" fmla="*/ 6597650 h 6597650"/>
            </a:gdLst>
            <a:ahLst/>
            <a:cxnLst>
              <a:cxn ang="0">
                <a:pos x="connsiteX0" y="connsiteY0"/>
              </a:cxn>
              <a:cxn ang="0">
                <a:pos x="connsiteX1" y="connsiteY1"/>
              </a:cxn>
              <a:cxn ang="0">
                <a:pos x="connsiteX2" y="connsiteY2"/>
              </a:cxn>
              <a:cxn ang="0">
                <a:pos x="connsiteX3" y="connsiteY3"/>
              </a:cxn>
            </a:cxnLst>
            <a:rect l="l" t="t" r="r" b="b"/>
            <a:pathLst>
              <a:path w="5015880" h="6597650">
                <a:moveTo>
                  <a:pt x="0" y="0"/>
                </a:moveTo>
                <a:lnTo>
                  <a:pt x="5015880" y="0"/>
                </a:lnTo>
                <a:lnTo>
                  <a:pt x="5015880" y="6597650"/>
                </a:lnTo>
                <a:lnTo>
                  <a:pt x="0" y="6597650"/>
                </a:lnTo>
                <a:close/>
              </a:path>
            </a:pathLst>
          </a:custGeom>
        </p:spPr>
      </p:pic>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2207267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folie 3">
    <p:spTree>
      <p:nvGrpSpPr>
        <p:cNvPr id="1" name=""/>
        <p:cNvGrpSpPr/>
        <p:nvPr/>
      </p:nvGrpSpPr>
      <p:grpSpPr>
        <a:xfrm>
          <a:off x="0" y="0"/>
          <a:ext cx="0" cy="0"/>
          <a:chOff x="0" y="0"/>
          <a:chExt cx="0" cy="0"/>
        </a:xfrm>
      </p:grpSpPr>
      <p:grpSp>
        <p:nvGrpSpPr>
          <p:cNvPr id="26" name="Gruppieren 25">
            <a:extLst>
              <a:ext uri="{FF2B5EF4-FFF2-40B4-BE49-F238E27FC236}">
                <a16:creationId xmlns:a16="http://schemas.microsoft.com/office/drawing/2014/main" id="{2A319C61-FBE7-466D-8041-BA328224720B}"/>
              </a:ext>
            </a:extLst>
          </p:cNvPr>
          <p:cNvGrpSpPr/>
          <p:nvPr userDrawn="1"/>
        </p:nvGrpSpPr>
        <p:grpSpPr>
          <a:xfrm>
            <a:off x="-4877" y="4950860"/>
            <a:ext cx="9148877" cy="198120"/>
            <a:chOff x="-4877" y="4950860"/>
            <a:chExt cx="9148877" cy="198120"/>
          </a:xfrm>
        </p:grpSpPr>
        <p:sp>
          <p:nvSpPr>
            <p:cNvPr id="27" name="bk object 18">
              <a:extLst>
                <a:ext uri="{FF2B5EF4-FFF2-40B4-BE49-F238E27FC236}">
                  <a16:creationId xmlns:a16="http://schemas.microsoft.com/office/drawing/2014/main" id="{6943C0CE-1EA2-499D-ACFC-7FAE777D4885}"/>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8" name="bk object 18">
              <a:extLst>
                <a:ext uri="{FF2B5EF4-FFF2-40B4-BE49-F238E27FC236}">
                  <a16:creationId xmlns:a16="http://schemas.microsoft.com/office/drawing/2014/main" id="{C64DCA2F-E670-44CF-8CCD-A8817BCDFE08}"/>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29" name="Holder 3">
              <a:extLst>
                <a:ext uri="{FF2B5EF4-FFF2-40B4-BE49-F238E27FC236}">
                  <a16:creationId xmlns:a16="http://schemas.microsoft.com/office/drawing/2014/main" id="{39C16D6C-600C-4A10-95E4-95BF4999FC19}"/>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4" name="Datumsplatzhalter 3">
            <a:extLst>
              <a:ext uri="{FF2B5EF4-FFF2-40B4-BE49-F238E27FC236}">
                <a16:creationId xmlns:a16="http://schemas.microsoft.com/office/drawing/2014/main" id="{2DC10922-9553-44D5-BDEF-C5DFD31E6E27}"/>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2" name="Titel 1">
            <a:extLst>
              <a:ext uri="{FF2B5EF4-FFF2-40B4-BE49-F238E27FC236}">
                <a16:creationId xmlns:a16="http://schemas.microsoft.com/office/drawing/2014/main" id="{26A72F4E-48F4-48C4-AAF5-77358A958D06}"/>
              </a:ext>
            </a:extLst>
          </p:cNvPr>
          <p:cNvSpPr>
            <a:spLocks noGrp="1"/>
          </p:cNvSpPr>
          <p:nvPr>
            <p:ph type="ctrTitle" hasCustomPrompt="1"/>
          </p:nvPr>
        </p:nvSpPr>
        <p:spPr>
          <a:xfrm>
            <a:off x="526536" y="2331598"/>
            <a:ext cx="6399768" cy="1108490"/>
          </a:xfrm>
        </p:spPr>
        <p:txBody>
          <a:bodyPr lIns="0" tIns="0" rIns="0" bIns="0" anchor="b">
            <a:noAutofit/>
          </a:bodyPr>
          <a:lstStyle>
            <a:lvl1pPr algn="l">
              <a:defRPr sz="3600" b="0">
                <a:solidFill>
                  <a:schemeClr val="tx2"/>
                </a:solidFill>
              </a:defRPr>
            </a:lvl1pPr>
          </a:lstStyle>
          <a:p>
            <a:r>
              <a:rPr lang="de-DE" dirty="0"/>
              <a:t>Titel bearbeiten</a:t>
            </a:r>
          </a:p>
        </p:txBody>
      </p:sp>
      <p:sp>
        <p:nvSpPr>
          <p:cNvPr id="3" name="Untertitel 2">
            <a:extLst>
              <a:ext uri="{FF2B5EF4-FFF2-40B4-BE49-F238E27FC236}">
                <a16:creationId xmlns:a16="http://schemas.microsoft.com/office/drawing/2014/main" id="{BED0E50F-2245-4DD1-8901-55D904703F45}"/>
              </a:ext>
            </a:extLst>
          </p:cNvPr>
          <p:cNvSpPr>
            <a:spLocks noGrp="1"/>
          </p:cNvSpPr>
          <p:nvPr>
            <p:ph type="subTitle" idx="1"/>
          </p:nvPr>
        </p:nvSpPr>
        <p:spPr>
          <a:xfrm>
            <a:off x="526536" y="3512495"/>
            <a:ext cx="6399768"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018F5287-7D90-4427-B223-AB51C34FB468}"/>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949CBA05-EE3B-40FD-B566-67D594E41B9E}"/>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5" name="Freihandform: Form 14">
              <a:extLst>
                <a:ext uri="{FF2B5EF4-FFF2-40B4-BE49-F238E27FC236}">
                  <a16:creationId xmlns:a16="http://schemas.microsoft.com/office/drawing/2014/main" id="{73274AB8-A508-4076-9FF6-7AE09BB7827C}"/>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A0060672-D990-46D3-A86C-D3F5FB08D442}"/>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17" name="Freihandform: Form 16">
              <a:extLst>
                <a:ext uri="{FF2B5EF4-FFF2-40B4-BE49-F238E27FC236}">
                  <a16:creationId xmlns:a16="http://schemas.microsoft.com/office/drawing/2014/main" id="{7FB0B066-EC76-4017-ACF3-B5105457A388}"/>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Tree>
    <p:extLst>
      <p:ext uri="{BB962C8B-B14F-4D97-AF65-F5344CB8AC3E}">
        <p14:creationId xmlns:p14="http://schemas.microsoft.com/office/powerpoint/2010/main" val="1167353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Kapiteltrenner 2">
    <p:spTree>
      <p:nvGrpSpPr>
        <p:cNvPr id="1" name=""/>
        <p:cNvGrpSpPr/>
        <p:nvPr/>
      </p:nvGrpSpPr>
      <p:grpSpPr>
        <a:xfrm>
          <a:off x="0" y="0"/>
          <a:ext cx="0" cy="0"/>
          <a:chOff x="0" y="0"/>
          <a:chExt cx="0" cy="0"/>
        </a:xfrm>
      </p:grpSpPr>
      <p:grpSp>
        <p:nvGrpSpPr>
          <p:cNvPr id="50" name="Gruppieren 49">
            <a:extLst>
              <a:ext uri="{FF2B5EF4-FFF2-40B4-BE49-F238E27FC236}">
                <a16:creationId xmlns:a16="http://schemas.microsoft.com/office/drawing/2014/main" id="{C90C208C-E187-483E-A849-994740CF4EB9}"/>
              </a:ext>
            </a:extLst>
          </p:cNvPr>
          <p:cNvGrpSpPr/>
          <p:nvPr userDrawn="1"/>
        </p:nvGrpSpPr>
        <p:grpSpPr>
          <a:xfrm>
            <a:off x="-4877" y="4950860"/>
            <a:ext cx="9148877" cy="198120"/>
            <a:chOff x="-4877" y="4950860"/>
            <a:chExt cx="9148877" cy="198120"/>
          </a:xfrm>
        </p:grpSpPr>
        <p:sp>
          <p:nvSpPr>
            <p:cNvPr id="51" name="bk object 18">
              <a:extLst>
                <a:ext uri="{FF2B5EF4-FFF2-40B4-BE49-F238E27FC236}">
                  <a16:creationId xmlns:a16="http://schemas.microsoft.com/office/drawing/2014/main" id="{EE0396FA-425F-4EDC-9520-B9A44FA9B2CE}"/>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2" name="bk object 18">
              <a:extLst>
                <a:ext uri="{FF2B5EF4-FFF2-40B4-BE49-F238E27FC236}">
                  <a16:creationId xmlns:a16="http://schemas.microsoft.com/office/drawing/2014/main" id="{565B0312-1532-4603-9199-E7A9D647D7DD}"/>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53" name="Holder 3">
              <a:extLst>
                <a:ext uri="{FF2B5EF4-FFF2-40B4-BE49-F238E27FC236}">
                  <a16:creationId xmlns:a16="http://schemas.microsoft.com/office/drawing/2014/main" id="{64829966-6167-4E75-9B98-6CFBF28F3C77}"/>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grpSp>
        <p:nvGrpSpPr>
          <p:cNvPr id="16" name="Grafik 9">
            <a:extLst>
              <a:ext uri="{FF2B5EF4-FFF2-40B4-BE49-F238E27FC236}">
                <a16:creationId xmlns:a16="http://schemas.microsoft.com/office/drawing/2014/main" id="{FDF40BED-CE41-4F2B-9008-0CAE3088D83B}"/>
              </a:ext>
            </a:extLst>
          </p:cNvPr>
          <p:cNvGrpSpPr/>
          <p:nvPr userDrawn="1"/>
        </p:nvGrpSpPr>
        <p:grpSpPr>
          <a:xfrm>
            <a:off x="7741437" y="394294"/>
            <a:ext cx="1049330" cy="621121"/>
            <a:chOff x="10321916" y="525077"/>
            <a:chExt cx="1399106" cy="827140"/>
          </a:xfrm>
          <a:solidFill>
            <a:schemeClr val="accent1"/>
          </a:solidFill>
        </p:grpSpPr>
        <p:grpSp>
          <p:nvGrpSpPr>
            <p:cNvPr id="17" name="Grafik 9">
              <a:extLst>
                <a:ext uri="{FF2B5EF4-FFF2-40B4-BE49-F238E27FC236}">
                  <a16:creationId xmlns:a16="http://schemas.microsoft.com/office/drawing/2014/main" id="{0B49B38F-6A41-4759-B72C-5F216A133318}"/>
                </a:ext>
              </a:extLst>
            </p:cNvPr>
            <p:cNvGrpSpPr/>
            <p:nvPr/>
          </p:nvGrpSpPr>
          <p:grpSpPr>
            <a:xfrm>
              <a:off x="10321916" y="525077"/>
              <a:ext cx="1179212" cy="575107"/>
              <a:chOff x="10321916" y="525077"/>
              <a:chExt cx="1179212" cy="575107"/>
            </a:xfrm>
            <a:solidFill>
              <a:schemeClr val="accent1"/>
            </a:solidFill>
          </p:grpSpPr>
          <p:sp>
            <p:nvSpPr>
              <p:cNvPr id="36" name="Freihandform: Form 35">
                <a:extLst>
                  <a:ext uri="{FF2B5EF4-FFF2-40B4-BE49-F238E27FC236}">
                    <a16:creationId xmlns:a16="http://schemas.microsoft.com/office/drawing/2014/main" id="{CBFECEB3-E5D0-4A80-BB99-C9B0C0773EAA}"/>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lstStyle/>
              <a:p>
                <a:endParaRPr lang="de-DE" sz="1351"/>
              </a:p>
            </p:txBody>
          </p:sp>
          <p:sp>
            <p:nvSpPr>
              <p:cNvPr id="37" name="Freihandform: Form 36">
                <a:extLst>
                  <a:ext uri="{FF2B5EF4-FFF2-40B4-BE49-F238E27FC236}">
                    <a16:creationId xmlns:a16="http://schemas.microsoft.com/office/drawing/2014/main" id="{205BBD97-9903-40A9-8B6F-28C8A15C6553}"/>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8" name="Freihandform: Form 37">
                <a:extLst>
                  <a:ext uri="{FF2B5EF4-FFF2-40B4-BE49-F238E27FC236}">
                    <a16:creationId xmlns:a16="http://schemas.microsoft.com/office/drawing/2014/main" id="{601EB764-A17E-450D-B58A-6703C97C9CE9}"/>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lstStyle/>
              <a:p>
                <a:endParaRPr lang="de-DE" sz="1351"/>
              </a:p>
            </p:txBody>
          </p:sp>
          <p:sp>
            <p:nvSpPr>
              <p:cNvPr id="39" name="Freihandform: Form 38">
                <a:extLst>
                  <a:ext uri="{FF2B5EF4-FFF2-40B4-BE49-F238E27FC236}">
                    <a16:creationId xmlns:a16="http://schemas.microsoft.com/office/drawing/2014/main" id="{82DD2E94-DB4B-4BD8-BFDB-FDFAA8C69EA1}"/>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0" name="Freihandform: Form 39">
                <a:extLst>
                  <a:ext uri="{FF2B5EF4-FFF2-40B4-BE49-F238E27FC236}">
                    <a16:creationId xmlns:a16="http://schemas.microsoft.com/office/drawing/2014/main" id="{832D3428-693C-4D74-94D9-E68B7A16B041}"/>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lstStyle/>
              <a:p>
                <a:endParaRPr lang="de-DE" sz="1351"/>
              </a:p>
            </p:txBody>
          </p:sp>
          <p:sp>
            <p:nvSpPr>
              <p:cNvPr id="41" name="Freihandform: Form 40">
                <a:extLst>
                  <a:ext uri="{FF2B5EF4-FFF2-40B4-BE49-F238E27FC236}">
                    <a16:creationId xmlns:a16="http://schemas.microsoft.com/office/drawing/2014/main" id="{0E083E88-01F2-4468-BC37-D107C47234B4}"/>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lstStyle/>
              <a:p>
                <a:endParaRPr lang="de-DE" sz="1351"/>
              </a:p>
            </p:txBody>
          </p:sp>
        </p:grpSp>
        <p:sp>
          <p:nvSpPr>
            <p:cNvPr id="18" name="Freihandform: Form 17">
              <a:extLst>
                <a:ext uri="{FF2B5EF4-FFF2-40B4-BE49-F238E27FC236}">
                  <a16:creationId xmlns:a16="http://schemas.microsoft.com/office/drawing/2014/main" id="{CE077675-12C0-483D-8266-8C564517BD07}"/>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FF4BAE46-A2AC-42A1-814E-CFCC32BEF113}"/>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A46A2275-819B-4DE9-965C-8B94B846FB54}"/>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1" name="Grafik 9">
              <a:extLst>
                <a:ext uri="{FF2B5EF4-FFF2-40B4-BE49-F238E27FC236}">
                  <a16:creationId xmlns:a16="http://schemas.microsoft.com/office/drawing/2014/main" id="{E34EB2FE-23B4-47AC-B2B7-CDB4683102DA}"/>
                </a:ext>
              </a:extLst>
            </p:cNvPr>
            <p:cNvGrpSpPr/>
            <p:nvPr/>
          </p:nvGrpSpPr>
          <p:grpSpPr>
            <a:xfrm>
              <a:off x="10496140" y="1110575"/>
              <a:ext cx="101490" cy="55578"/>
              <a:chOff x="10496140" y="1110575"/>
              <a:chExt cx="101490" cy="55578"/>
            </a:xfrm>
            <a:solidFill>
              <a:srgbClr val="000000"/>
            </a:solidFill>
          </p:grpSpPr>
          <p:sp>
            <p:nvSpPr>
              <p:cNvPr id="34" name="Freihandform: Form 33">
                <a:extLst>
                  <a:ext uri="{FF2B5EF4-FFF2-40B4-BE49-F238E27FC236}">
                    <a16:creationId xmlns:a16="http://schemas.microsoft.com/office/drawing/2014/main" id="{FD23CBD4-1BEB-423E-8DC2-39059E53AA13}"/>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35" name="Freihandform: Form 34">
                <a:extLst>
                  <a:ext uri="{FF2B5EF4-FFF2-40B4-BE49-F238E27FC236}">
                    <a16:creationId xmlns:a16="http://schemas.microsoft.com/office/drawing/2014/main" id="{2C65A015-E440-4675-B7F3-555C1D4FBF52}"/>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lstStyle/>
              <a:p>
                <a:endParaRPr lang="de-DE" sz="1351"/>
              </a:p>
            </p:txBody>
          </p:sp>
        </p:grpSp>
        <p:sp>
          <p:nvSpPr>
            <p:cNvPr id="22" name="Freihandform: Form 21">
              <a:extLst>
                <a:ext uri="{FF2B5EF4-FFF2-40B4-BE49-F238E27FC236}">
                  <a16:creationId xmlns:a16="http://schemas.microsoft.com/office/drawing/2014/main" id="{9333A91E-2316-4EF6-B3D9-6EEBD206C840}"/>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3" name="Grafik 9">
              <a:extLst>
                <a:ext uri="{FF2B5EF4-FFF2-40B4-BE49-F238E27FC236}">
                  <a16:creationId xmlns:a16="http://schemas.microsoft.com/office/drawing/2014/main" id="{C8616353-1EFD-4898-8A56-A00BAFC56FC0}"/>
                </a:ext>
              </a:extLst>
            </p:cNvPr>
            <p:cNvGrpSpPr/>
            <p:nvPr/>
          </p:nvGrpSpPr>
          <p:grpSpPr>
            <a:xfrm>
              <a:off x="10639675" y="1081336"/>
              <a:ext cx="106322" cy="86991"/>
              <a:chOff x="10639675" y="1081336"/>
              <a:chExt cx="106322" cy="86991"/>
            </a:xfrm>
            <a:solidFill>
              <a:srgbClr val="000000"/>
            </a:solidFill>
          </p:grpSpPr>
          <p:sp>
            <p:nvSpPr>
              <p:cNvPr id="32" name="Freihandform: Form 31">
                <a:extLst>
                  <a:ext uri="{FF2B5EF4-FFF2-40B4-BE49-F238E27FC236}">
                    <a16:creationId xmlns:a16="http://schemas.microsoft.com/office/drawing/2014/main" id="{89797380-64F5-4BE7-99B6-07726B5EFB53}"/>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lstStyle/>
              <a:p>
                <a:endParaRPr lang="de-DE" sz="1351"/>
              </a:p>
            </p:txBody>
          </p:sp>
          <p:sp>
            <p:nvSpPr>
              <p:cNvPr id="33" name="Freihandform: Form 32">
                <a:extLst>
                  <a:ext uri="{FF2B5EF4-FFF2-40B4-BE49-F238E27FC236}">
                    <a16:creationId xmlns:a16="http://schemas.microsoft.com/office/drawing/2014/main" id="{FB09C04D-B801-4043-976F-2CB57892DD7A}"/>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lstStyle/>
              <a:p>
                <a:endParaRPr lang="de-DE" sz="1351"/>
              </a:p>
            </p:txBody>
          </p:sp>
        </p:grpSp>
        <p:sp>
          <p:nvSpPr>
            <p:cNvPr id="24" name="Freihandform: Form 23">
              <a:extLst>
                <a:ext uri="{FF2B5EF4-FFF2-40B4-BE49-F238E27FC236}">
                  <a16:creationId xmlns:a16="http://schemas.microsoft.com/office/drawing/2014/main" id="{0C5D06E4-755E-46B7-B5D7-711E6626EED4}"/>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lstStyle/>
            <a:p>
              <a:endParaRPr lang="de-DE" sz="1351"/>
            </a:p>
          </p:txBody>
        </p:sp>
        <p:sp>
          <p:nvSpPr>
            <p:cNvPr id="25" name="Freihandform: Form 24">
              <a:extLst>
                <a:ext uri="{FF2B5EF4-FFF2-40B4-BE49-F238E27FC236}">
                  <a16:creationId xmlns:a16="http://schemas.microsoft.com/office/drawing/2014/main" id="{C88A03F6-FACB-4995-B138-81008C66E66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26" name="Freihandform: Form 25">
              <a:extLst>
                <a:ext uri="{FF2B5EF4-FFF2-40B4-BE49-F238E27FC236}">
                  <a16:creationId xmlns:a16="http://schemas.microsoft.com/office/drawing/2014/main" id="{29192B9C-F3FF-4EAF-BBCF-ACEA07ACC4A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lstStyle/>
            <a:p>
              <a:endParaRPr lang="de-DE" sz="1351"/>
            </a:p>
          </p:txBody>
        </p:sp>
        <p:grpSp>
          <p:nvGrpSpPr>
            <p:cNvPr id="27" name="Grafik 9">
              <a:extLst>
                <a:ext uri="{FF2B5EF4-FFF2-40B4-BE49-F238E27FC236}">
                  <a16:creationId xmlns:a16="http://schemas.microsoft.com/office/drawing/2014/main" id="{3BE7F837-4861-4A4D-BD76-15443C5AA3A4}"/>
                </a:ext>
              </a:extLst>
            </p:cNvPr>
            <p:cNvGrpSpPr/>
            <p:nvPr/>
          </p:nvGrpSpPr>
          <p:grpSpPr>
            <a:xfrm>
              <a:off x="10321916" y="1110575"/>
              <a:ext cx="1399106" cy="241642"/>
              <a:chOff x="10321916" y="1110575"/>
              <a:chExt cx="1399106" cy="241642"/>
            </a:xfrm>
            <a:solidFill>
              <a:schemeClr val="accent1"/>
            </a:solidFill>
          </p:grpSpPr>
          <p:sp>
            <p:nvSpPr>
              <p:cNvPr id="28" name="Freihandform: Form 27">
                <a:extLst>
                  <a:ext uri="{FF2B5EF4-FFF2-40B4-BE49-F238E27FC236}">
                    <a16:creationId xmlns:a16="http://schemas.microsoft.com/office/drawing/2014/main" id="{BB1FE5B7-58E9-40E5-A04E-E7CAAE5D0E37}"/>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lstStyle/>
              <a:p>
                <a:endParaRPr lang="de-DE" sz="1351"/>
              </a:p>
            </p:txBody>
          </p:sp>
          <p:sp>
            <p:nvSpPr>
              <p:cNvPr id="29" name="Freihandform: Form 28">
                <a:extLst>
                  <a:ext uri="{FF2B5EF4-FFF2-40B4-BE49-F238E27FC236}">
                    <a16:creationId xmlns:a16="http://schemas.microsoft.com/office/drawing/2014/main" id="{E90E6BEA-4D78-4289-A05B-4F064701D3E5}"/>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lstStyle/>
              <a:p>
                <a:endParaRPr lang="de-DE" sz="1351"/>
              </a:p>
            </p:txBody>
          </p:sp>
          <p:sp>
            <p:nvSpPr>
              <p:cNvPr id="30" name="Freihandform: Form 29">
                <a:extLst>
                  <a:ext uri="{FF2B5EF4-FFF2-40B4-BE49-F238E27FC236}">
                    <a16:creationId xmlns:a16="http://schemas.microsoft.com/office/drawing/2014/main" id="{174474D8-C33C-4271-85AE-095508EFB8EE}"/>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lstStyle/>
              <a:p>
                <a:endParaRPr lang="de-DE" sz="1351"/>
              </a:p>
            </p:txBody>
          </p:sp>
          <p:sp>
            <p:nvSpPr>
              <p:cNvPr id="31" name="Freihandform: Form 30">
                <a:extLst>
                  <a:ext uri="{FF2B5EF4-FFF2-40B4-BE49-F238E27FC236}">
                    <a16:creationId xmlns:a16="http://schemas.microsoft.com/office/drawing/2014/main" id="{22FEF1E6-C2ED-48D1-B68D-F0300DB16821}"/>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grpSp>
      </p:grpSp>
      <p:sp>
        <p:nvSpPr>
          <p:cNvPr id="5" name="Titel 1">
            <a:extLst>
              <a:ext uri="{FF2B5EF4-FFF2-40B4-BE49-F238E27FC236}">
                <a16:creationId xmlns:a16="http://schemas.microsoft.com/office/drawing/2014/main" id="{B0EFD377-4EA8-4233-8819-69CE7EFB9E7E}"/>
              </a:ext>
            </a:extLst>
          </p:cNvPr>
          <p:cNvSpPr>
            <a:spLocks noGrp="1"/>
          </p:cNvSpPr>
          <p:nvPr>
            <p:ph type="title"/>
          </p:nvPr>
        </p:nvSpPr>
        <p:spPr>
          <a:xfrm>
            <a:off x="3842920" y="3034543"/>
            <a:ext cx="4779587" cy="919235"/>
          </a:xfrm>
        </p:spPr>
        <p:txBody>
          <a:bodyPr/>
          <a:lstStyle>
            <a:lvl1pPr algn="r">
              <a:defRPr/>
            </a:lvl1pPr>
          </a:lstStyle>
          <a:p>
            <a:r>
              <a:rPr lang="de-DE"/>
              <a:t>Titelmasterformat durch Klicken bearbeiten</a:t>
            </a:r>
            <a:endParaRPr lang="de-DE" dirty="0"/>
          </a:p>
        </p:txBody>
      </p:sp>
      <p:sp>
        <p:nvSpPr>
          <p:cNvPr id="3" name="Fußzeilenplatzhalter 2">
            <a:extLst>
              <a:ext uri="{FF2B5EF4-FFF2-40B4-BE49-F238E27FC236}">
                <a16:creationId xmlns:a16="http://schemas.microsoft.com/office/drawing/2014/main" id="{9D5327C6-E598-4991-AB22-BE7A8B832ED0}"/>
              </a:ext>
            </a:extLst>
          </p:cNvPr>
          <p:cNvSpPr>
            <a:spLocks noGrp="1"/>
          </p:cNvSpPr>
          <p:nvPr>
            <p:ph type="ftr" sz="quarter" idx="11"/>
          </p:nvPr>
        </p:nvSpPr>
        <p:spPr/>
        <p:txBody>
          <a:bodyPr/>
          <a:lstStyle>
            <a:lvl1pPr>
              <a:defRPr/>
            </a:lvl1pPr>
          </a:lstStyle>
          <a:p>
            <a:endParaRPr lang="de-DE" dirty="0"/>
          </a:p>
        </p:txBody>
      </p:sp>
      <p:sp>
        <p:nvSpPr>
          <p:cNvPr id="4" name="Foliennummernplatzhalter 3">
            <a:extLst>
              <a:ext uri="{FF2B5EF4-FFF2-40B4-BE49-F238E27FC236}">
                <a16:creationId xmlns:a16="http://schemas.microsoft.com/office/drawing/2014/main" id="{F4581514-8A34-423E-AF48-23D40C9BAE3C}"/>
              </a:ext>
            </a:extLst>
          </p:cNvPr>
          <p:cNvSpPr>
            <a:spLocks noGrp="1"/>
          </p:cNvSpPr>
          <p:nvPr>
            <p:ph type="sldNum" sz="quarter" idx="12"/>
          </p:nvPr>
        </p:nvSpPr>
        <p:spPr/>
        <p:txBody>
          <a:bodyPr/>
          <a:lstStyle/>
          <a:p>
            <a:fld id="{9D195BCC-3514-4B1B-9C18-24F3D67EC549}" type="slidenum">
              <a:rPr lang="de-DE" smtClean="0"/>
              <a:t>‹#›</a:t>
            </a:fld>
            <a:endParaRPr lang="de-DE"/>
          </a:p>
        </p:txBody>
      </p:sp>
    </p:spTree>
    <p:extLst>
      <p:ext uri="{BB962C8B-B14F-4D97-AF65-F5344CB8AC3E}">
        <p14:creationId xmlns:p14="http://schemas.microsoft.com/office/powerpoint/2010/main" val="367235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1">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3C014E30-33A3-475F-B8A0-9E84E311170A}"/>
              </a:ext>
            </a:extLst>
          </p:cNvPr>
          <p:cNvGrpSpPr/>
          <p:nvPr userDrawn="1"/>
        </p:nvGrpSpPr>
        <p:grpSpPr>
          <a:xfrm>
            <a:off x="-4877" y="4950860"/>
            <a:ext cx="9148877" cy="198120"/>
            <a:chOff x="-4877" y="4950860"/>
            <a:chExt cx="9148877" cy="198120"/>
          </a:xfrm>
        </p:grpSpPr>
        <p:sp>
          <p:nvSpPr>
            <p:cNvPr id="30" name="bk object 18">
              <a:extLst>
                <a:ext uri="{FF2B5EF4-FFF2-40B4-BE49-F238E27FC236}">
                  <a16:creationId xmlns:a16="http://schemas.microsoft.com/office/drawing/2014/main" id="{6643BCF6-A569-4BAD-B15C-E253B00A5594}"/>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bk object 18">
              <a:extLst>
                <a:ext uri="{FF2B5EF4-FFF2-40B4-BE49-F238E27FC236}">
                  <a16:creationId xmlns:a16="http://schemas.microsoft.com/office/drawing/2014/main" id="{D0D25174-0D7D-4590-B212-5467D04FECF1}"/>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2" name="Holder 3">
              <a:extLst>
                <a:ext uri="{FF2B5EF4-FFF2-40B4-BE49-F238E27FC236}">
                  <a16:creationId xmlns:a16="http://schemas.microsoft.com/office/drawing/2014/main" id="{7C25F4F3-A838-4B03-A6C0-3D91C8E43EB3}"/>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lang="de-DE" smtClean="0">
                <a:solidFill>
                  <a:schemeClr val="tx2"/>
                </a:solidFill>
              </a:defRPr>
            </a:lvl1pPr>
          </a:lstStyle>
          <a:p>
            <a:endParaRPr lang="de-DE" dirty="0"/>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4936563"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18" name="Titel 1">
            <a:extLst>
              <a:ext uri="{FF2B5EF4-FFF2-40B4-BE49-F238E27FC236}">
                <a16:creationId xmlns:a16="http://schemas.microsoft.com/office/drawing/2014/main" id="{FAB22651-CAFB-4334-BBAD-47EBF4CF7FDC}"/>
              </a:ext>
            </a:extLst>
          </p:cNvPr>
          <p:cNvSpPr>
            <a:spLocks noGrp="1"/>
          </p:cNvSpPr>
          <p:nvPr>
            <p:ph type="ctrTitle" hasCustomPrompt="1"/>
          </p:nvPr>
        </p:nvSpPr>
        <p:spPr>
          <a:xfrm>
            <a:off x="526536" y="2331598"/>
            <a:ext cx="4936563" cy="1108490"/>
          </a:xfrm>
        </p:spPr>
        <p:txBody>
          <a:bodyPr lIns="0" tIns="0" rIns="0" bIns="0" anchor="b">
            <a:noAutofit/>
          </a:bodyPr>
          <a:lstStyle>
            <a:lvl1pPr algn="l">
              <a:defRPr sz="3600" b="0">
                <a:solidFill>
                  <a:schemeClr val="tx2"/>
                </a:solidFill>
              </a:defRPr>
            </a:lvl1pPr>
          </a:lstStyle>
          <a:p>
            <a:r>
              <a:rPr lang="de-DE" dirty="0"/>
              <a:t>Titel bearbeiten</a:t>
            </a:r>
          </a:p>
        </p:txBody>
      </p:sp>
      <p:grpSp>
        <p:nvGrpSpPr>
          <p:cNvPr id="13" name="Grafik 6">
            <a:extLst>
              <a:ext uri="{FF2B5EF4-FFF2-40B4-BE49-F238E27FC236}">
                <a16:creationId xmlns:a16="http://schemas.microsoft.com/office/drawing/2014/main" id="{CF4A76B1-953E-4A32-9BD1-DE88786E38FC}"/>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CFD7E5C6-0F67-4B37-B3BF-534429CFB0DA}"/>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6" name="Freihandform: Form 15">
              <a:extLst>
                <a:ext uri="{FF2B5EF4-FFF2-40B4-BE49-F238E27FC236}">
                  <a16:creationId xmlns:a16="http://schemas.microsoft.com/office/drawing/2014/main" id="{4D3305F2-C7C5-4C12-9231-D66E6CDF1F5F}"/>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41CA9BF-ECB3-404C-B6B8-1533D1C1E0A0}"/>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B7658C24-2A28-49B2-96C0-D5EEAC50C416}"/>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51F135B6-57F4-4B6E-AD86-CFAA18EDA947}"/>
              </a:ext>
            </a:extLst>
          </p:cNvPr>
          <p:cNvSpPr>
            <a:spLocks noGrp="1"/>
          </p:cNvSpPr>
          <p:nvPr>
            <p:ph sz="quarter" idx="11" hasCustomPrompt="1"/>
          </p:nvPr>
        </p:nvSpPr>
        <p:spPr>
          <a:xfrm>
            <a:off x="5620941" y="1088383"/>
            <a:ext cx="3523059" cy="3826517"/>
          </a:xfrm>
          <a:solidFill>
            <a:schemeClr val="bg2">
              <a:lumMod val="100000"/>
            </a:schemeClr>
          </a:solidFill>
          <a:ln/>
        </p:spPr>
        <p:txBody>
          <a:bodyPr lIns="0" tIns="540000" rIns="0" bIns="0" anchor="t">
            <a:noAutofit/>
          </a:bodyPr>
          <a:lstStyle>
            <a:lvl1pPr marL="180975" indent="0" algn="l">
              <a:lnSpc>
                <a:spcPct val="90000"/>
              </a:lnSpc>
              <a:buNone/>
              <a:defRPr sz="1600" b="0">
                <a:solidFill>
                  <a:schemeClr val="tx1">
                    <a:lumMod val="100000"/>
                  </a:schemeClr>
                </a:solidFill>
                <a:latin typeface="Arial" panose="020B0604020202020204" pitchFamily="34" charset="0"/>
              </a:defRPr>
            </a:lvl1pPr>
            <a:lvl2pPr algn="ctr">
              <a:lnSpc>
                <a:spcPct val="90000"/>
              </a:lnSpc>
              <a:defRPr sz="1600" b="0">
                <a:solidFill>
                  <a:schemeClr val="tx1">
                    <a:lumMod val="100000"/>
                  </a:schemeClr>
                </a:solidFill>
                <a:latin typeface="Arial" panose="020B0604020202020204" pitchFamily="34" charset="0"/>
              </a:defRPr>
            </a:lvl2pPr>
            <a:lvl3pPr algn="ctr">
              <a:lnSpc>
                <a:spcPct val="90000"/>
              </a:lnSpc>
              <a:defRPr sz="1600" b="0">
                <a:solidFill>
                  <a:schemeClr val="tx1">
                    <a:lumMod val="100000"/>
                  </a:schemeClr>
                </a:solidFill>
                <a:latin typeface="Arial" panose="020B0604020202020204" pitchFamily="34" charset="0"/>
              </a:defRPr>
            </a:lvl3pPr>
            <a:lvl4pPr algn="ctr">
              <a:lnSpc>
                <a:spcPct val="90000"/>
              </a:lnSpc>
              <a:defRPr sz="1600" b="0">
                <a:solidFill>
                  <a:schemeClr val="tx1">
                    <a:lumMod val="100000"/>
                  </a:schemeClr>
                </a:solidFill>
                <a:latin typeface="Arial" panose="020B0604020202020204" pitchFamily="34" charset="0"/>
              </a:defRPr>
            </a:lvl4pPr>
            <a:lvl5pPr algn="ctr">
              <a:lnSpc>
                <a:spcPct val="90000"/>
              </a:lnSpc>
              <a:defRPr sz="1600" b="0">
                <a:solidFill>
                  <a:schemeClr val="tx1">
                    <a:lumMod val="100000"/>
                  </a:schemeClr>
                </a:solidFill>
                <a:latin typeface="Arial" panose="020B0604020202020204" pitchFamily="34" charset="0"/>
              </a:defRPr>
            </a:lvl5pPr>
          </a:lstStyle>
          <a:p>
            <a:pPr lvl="0"/>
            <a:r>
              <a:rPr lang="de-DE" dirty="0"/>
              <a:t>Inhaltsplatzhalter</a:t>
            </a:r>
          </a:p>
        </p:txBody>
      </p:sp>
    </p:spTree>
    <p:extLst>
      <p:ext uri="{BB962C8B-B14F-4D97-AF65-F5344CB8AC3E}">
        <p14:creationId xmlns:p14="http://schemas.microsoft.com/office/powerpoint/2010/main" val="466927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2">
    <p:spTree>
      <p:nvGrpSpPr>
        <p:cNvPr id="1" name=""/>
        <p:cNvGrpSpPr/>
        <p:nvPr/>
      </p:nvGrpSpPr>
      <p:grpSpPr>
        <a:xfrm>
          <a:off x="0" y="0"/>
          <a:ext cx="0" cy="0"/>
          <a:chOff x="0" y="0"/>
          <a:chExt cx="0" cy="0"/>
        </a:xfrm>
      </p:grpSpPr>
      <p:grpSp>
        <p:nvGrpSpPr>
          <p:cNvPr id="29" name="Gruppieren 28">
            <a:extLst>
              <a:ext uri="{FF2B5EF4-FFF2-40B4-BE49-F238E27FC236}">
                <a16:creationId xmlns:a16="http://schemas.microsoft.com/office/drawing/2014/main" id="{CAE8C18B-3B31-4172-BD36-383A2D959058}"/>
              </a:ext>
            </a:extLst>
          </p:cNvPr>
          <p:cNvGrpSpPr/>
          <p:nvPr userDrawn="1"/>
        </p:nvGrpSpPr>
        <p:grpSpPr>
          <a:xfrm>
            <a:off x="-4877" y="4950860"/>
            <a:ext cx="9148877" cy="198120"/>
            <a:chOff x="-4877" y="4950860"/>
            <a:chExt cx="9148877" cy="198120"/>
          </a:xfrm>
        </p:grpSpPr>
        <p:sp>
          <p:nvSpPr>
            <p:cNvPr id="30" name="bk object 18">
              <a:extLst>
                <a:ext uri="{FF2B5EF4-FFF2-40B4-BE49-F238E27FC236}">
                  <a16:creationId xmlns:a16="http://schemas.microsoft.com/office/drawing/2014/main" id="{033258C7-8016-4009-9FB1-F90060178720}"/>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1" name="bk object 18">
              <a:extLst>
                <a:ext uri="{FF2B5EF4-FFF2-40B4-BE49-F238E27FC236}">
                  <a16:creationId xmlns:a16="http://schemas.microsoft.com/office/drawing/2014/main" id="{F63F0B04-1DC4-4DF5-9D98-F1A5AB5B67C4}"/>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2" name="Holder 3">
              <a:extLst>
                <a:ext uri="{FF2B5EF4-FFF2-40B4-BE49-F238E27FC236}">
                  <a16:creationId xmlns:a16="http://schemas.microsoft.com/office/drawing/2014/main" id="{1BF4C821-21F2-42D9-9C34-70F485006BBC}"/>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526536" y="4460406"/>
            <a:ext cx="2057400" cy="274182"/>
          </a:xfrm>
          <a:prstGeom prst="rect">
            <a:avLst/>
          </a:prstGeom>
        </p:spPr>
        <p:txBody>
          <a:bodyPr lIns="0" tIns="0" rIns="0" bIns="0" anchor="ctr">
            <a:noAutofit/>
          </a:bodyPr>
          <a:lstStyle>
            <a:lvl1pP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2250489"/>
            <a:ext cx="2830329" cy="1189599"/>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3512495"/>
            <a:ext cx="2830329" cy="604640"/>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3" name="Grafik 6">
            <a:extLst>
              <a:ext uri="{FF2B5EF4-FFF2-40B4-BE49-F238E27FC236}">
                <a16:creationId xmlns:a16="http://schemas.microsoft.com/office/drawing/2014/main" id="{335E6D46-1A90-4F85-971E-BE51B6E275C9}"/>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4" name="Freihandform: Form 13">
              <a:extLst>
                <a:ext uri="{FF2B5EF4-FFF2-40B4-BE49-F238E27FC236}">
                  <a16:creationId xmlns:a16="http://schemas.microsoft.com/office/drawing/2014/main" id="{23343E36-3D15-4FBD-82A0-2EF69415466D}"/>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18" name="Freihandform: Form 17">
              <a:extLst>
                <a:ext uri="{FF2B5EF4-FFF2-40B4-BE49-F238E27FC236}">
                  <a16:creationId xmlns:a16="http://schemas.microsoft.com/office/drawing/2014/main" id="{F35EBB84-4567-4B99-BCB2-9E4F2E74A659}"/>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19" name="Freihandform: Form 18">
              <a:extLst>
                <a:ext uri="{FF2B5EF4-FFF2-40B4-BE49-F238E27FC236}">
                  <a16:creationId xmlns:a16="http://schemas.microsoft.com/office/drawing/2014/main" id="{8D04A692-1B93-4339-9E71-F30AA92C9F93}"/>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5237AA0D-D90E-4127-B627-42907D1E6150}"/>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EF76DE86-C438-4E37-A2C2-A3C892D489FB}"/>
              </a:ext>
            </a:extLst>
          </p:cNvPr>
          <p:cNvSpPr>
            <a:spLocks noGrp="1"/>
          </p:cNvSpPr>
          <p:nvPr>
            <p:ph sz="quarter" idx="11" hasCustomPrompt="1"/>
          </p:nvPr>
        </p:nvSpPr>
        <p:spPr>
          <a:xfrm>
            <a:off x="3545886" y="1088383"/>
            <a:ext cx="5598114" cy="3826517"/>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1050452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mit zwei Bildern">
    <p:spTree>
      <p:nvGrpSpPr>
        <p:cNvPr id="1" name=""/>
        <p:cNvGrpSpPr/>
        <p:nvPr/>
      </p:nvGrpSpPr>
      <p:grpSpPr>
        <a:xfrm>
          <a:off x="0" y="0"/>
          <a:ext cx="0" cy="0"/>
          <a:chOff x="0" y="0"/>
          <a:chExt cx="0" cy="0"/>
        </a:xfrm>
      </p:grpSpPr>
      <p:grpSp>
        <p:nvGrpSpPr>
          <p:cNvPr id="31" name="Gruppieren 30">
            <a:extLst>
              <a:ext uri="{FF2B5EF4-FFF2-40B4-BE49-F238E27FC236}">
                <a16:creationId xmlns:a16="http://schemas.microsoft.com/office/drawing/2014/main" id="{8609EF01-760B-4279-96D2-9AE5DF9E07ED}"/>
              </a:ext>
            </a:extLst>
          </p:cNvPr>
          <p:cNvGrpSpPr/>
          <p:nvPr userDrawn="1"/>
        </p:nvGrpSpPr>
        <p:grpSpPr>
          <a:xfrm>
            <a:off x="-4877" y="4950860"/>
            <a:ext cx="9148877" cy="198120"/>
            <a:chOff x="-4877" y="4950860"/>
            <a:chExt cx="9148877" cy="198120"/>
          </a:xfrm>
        </p:grpSpPr>
        <p:sp>
          <p:nvSpPr>
            <p:cNvPr id="32" name="bk object 18">
              <a:extLst>
                <a:ext uri="{FF2B5EF4-FFF2-40B4-BE49-F238E27FC236}">
                  <a16:creationId xmlns:a16="http://schemas.microsoft.com/office/drawing/2014/main" id="{A4C7AC9B-CEA5-4C57-B178-3624C6812F1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3" name="bk object 18">
              <a:extLst>
                <a:ext uri="{FF2B5EF4-FFF2-40B4-BE49-F238E27FC236}">
                  <a16:creationId xmlns:a16="http://schemas.microsoft.com/office/drawing/2014/main" id="{D054BE5A-53A6-4A25-B171-207E0A5A15D9}"/>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34" name="Holder 3">
              <a:extLst>
                <a:ext uri="{FF2B5EF4-FFF2-40B4-BE49-F238E27FC236}">
                  <a16:creationId xmlns:a16="http://schemas.microsoft.com/office/drawing/2014/main" id="{7E7A0D5B-9864-42E6-BDCD-A3D2A068635F}"/>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15" name="Datumsplatzhalter 3">
            <a:extLst>
              <a:ext uri="{FF2B5EF4-FFF2-40B4-BE49-F238E27FC236}">
                <a16:creationId xmlns:a16="http://schemas.microsoft.com/office/drawing/2014/main" id="{3B5E04AF-3094-435E-B4CE-19B4DDF27069}"/>
              </a:ext>
            </a:extLst>
          </p:cNvPr>
          <p:cNvSpPr>
            <a:spLocks noGrp="1"/>
          </p:cNvSpPr>
          <p:nvPr>
            <p:ph type="dt" sz="half" idx="10"/>
          </p:nvPr>
        </p:nvSpPr>
        <p:spPr>
          <a:xfrm>
            <a:off x="6565050" y="4460406"/>
            <a:ext cx="2057400" cy="274182"/>
          </a:xfrm>
          <a:prstGeom prst="rect">
            <a:avLst/>
          </a:prstGeom>
        </p:spPr>
        <p:txBody>
          <a:bodyPr lIns="0" tIns="0" rIns="0" bIns="0" anchor="ctr">
            <a:noAutofit/>
          </a:bodyPr>
          <a:lstStyle>
            <a:lvl1pPr algn="r">
              <a:defRPr>
                <a:solidFill>
                  <a:schemeClr val="tx2"/>
                </a:solidFill>
              </a:defRPr>
            </a:lvl1pPr>
          </a:lstStyle>
          <a:p>
            <a:endParaRPr lang="de-DE" dirty="0"/>
          </a:p>
        </p:txBody>
      </p:sp>
      <p:sp>
        <p:nvSpPr>
          <p:cNvPr id="16" name="Titel 1">
            <a:extLst>
              <a:ext uri="{FF2B5EF4-FFF2-40B4-BE49-F238E27FC236}">
                <a16:creationId xmlns:a16="http://schemas.microsoft.com/office/drawing/2014/main" id="{73AB5F60-3C1F-41DD-B58A-3B7E23CC9DFB}"/>
              </a:ext>
            </a:extLst>
          </p:cNvPr>
          <p:cNvSpPr>
            <a:spLocks noGrp="1"/>
          </p:cNvSpPr>
          <p:nvPr>
            <p:ph type="ctrTitle" hasCustomPrompt="1"/>
          </p:nvPr>
        </p:nvSpPr>
        <p:spPr>
          <a:xfrm>
            <a:off x="526536" y="3818597"/>
            <a:ext cx="5773656" cy="567763"/>
          </a:xfrm>
        </p:spPr>
        <p:txBody>
          <a:bodyPr lIns="0" tIns="0" rIns="0" bIns="0" anchor="b">
            <a:noAutofit/>
          </a:bodyPr>
          <a:lstStyle>
            <a:lvl1pPr algn="l">
              <a:defRPr sz="3600" b="0">
                <a:solidFill>
                  <a:schemeClr val="tx2"/>
                </a:solidFill>
              </a:defRPr>
            </a:lvl1pPr>
          </a:lstStyle>
          <a:p>
            <a:r>
              <a:rPr lang="de-DE" dirty="0"/>
              <a:t>Titel bearbeiten</a:t>
            </a:r>
          </a:p>
        </p:txBody>
      </p:sp>
      <p:sp>
        <p:nvSpPr>
          <p:cNvPr id="17" name="Untertitel 2">
            <a:extLst>
              <a:ext uri="{FF2B5EF4-FFF2-40B4-BE49-F238E27FC236}">
                <a16:creationId xmlns:a16="http://schemas.microsoft.com/office/drawing/2014/main" id="{A18DDF52-5273-48AE-8D09-90DA7A10F515}"/>
              </a:ext>
            </a:extLst>
          </p:cNvPr>
          <p:cNvSpPr>
            <a:spLocks noGrp="1"/>
          </p:cNvSpPr>
          <p:nvPr>
            <p:ph type="subTitle" idx="1"/>
          </p:nvPr>
        </p:nvSpPr>
        <p:spPr>
          <a:xfrm>
            <a:off x="526536" y="4458767"/>
            <a:ext cx="5773656" cy="274182"/>
          </a:xfrm>
        </p:spPr>
        <p:txBody>
          <a:bodyPr lIns="0" tIns="0" rIns="0" bIns="0">
            <a:noAutofit/>
          </a:bodyPr>
          <a:lstStyle>
            <a:lvl1pPr marL="0" indent="0" algn="l">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grpSp>
        <p:nvGrpSpPr>
          <p:cNvPr id="14" name="Grafik 6">
            <a:extLst>
              <a:ext uri="{FF2B5EF4-FFF2-40B4-BE49-F238E27FC236}">
                <a16:creationId xmlns:a16="http://schemas.microsoft.com/office/drawing/2014/main" id="{06DED613-6C95-44B4-934D-915F765D5EC2}"/>
              </a:ext>
            </a:extLst>
          </p:cNvPr>
          <p:cNvGrpSpPr>
            <a:grpSpLocks noChangeAspect="1"/>
          </p:cNvGrpSpPr>
          <p:nvPr userDrawn="1"/>
        </p:nvGrpSpPr>
        <p:grpSpPr>
          <a:xfrm>
            <a:off x="522799" y="385347"/>
            <a:ext cx="1528921" cy="584196"/>
            <a:chOff x="695325" y="516229"/>
            <a:chExt cx="2556359" cy="975572"/>
          </a:xfrm>
          <a:solidFill>
            <a:srgbClr val="0072BC"/>
          </a:solidFill>
        </p:grpSpPr>
        <p:sp>
          <p:nvSpPr>
            <p:cNvPr id="18" name="Freihandform: Form 17">
              <a:extLst>
                <a:ext uri="{FF2B5EF4-FFF2-40B4-BE49-F238E27FC236}">
                  <a16:creationId xmlns:a16="http://schemas.microsoft.com/office/drawing/2014/main" id="{ED8DE4AB-9CB4-42A7-9E68-6E2FAB87CDD7}"/>
                </a:ext>
              </a:extLst>
            </p:cNvPr>
            <p:cNvSpPr/>
            <p:nvPr/>
          </p:nvSpPr>
          <p:spPr>
            <a:xfrm>
              <a:off x="2979337" y="1251070"/>
              <a:ext cx="270992" cy="239376"/>
            </a:xfrm>
            <a:custGeom>
              <a:avLst/>
              <a:gdLst>
                <a:gd name="connsiteX0" fmla="*/ 0 w 270992"/>
                <a:gd name="connsiteY0" fmla="*/ 242086 h 239376"/>
                <a:gd name="connsiteX1" fmla="*/ 152659 w 270992"/>
                <a:gd name="connsiteY1" fmla="*/ 242086 h 239376"/>
                <a:gd name="connsiteX2" fmla="*/ 274154 w 270992"/>
                <a:gd name="connsiteY2" fmla="*/ 121043 h 239376"/>
                <a:gd name="connsiteX3" fmla="*/ 152659 w 270992"/>
                <a:gd name="connsiteY3" fmla="*/ 0 h 239376"/>
                <a:gd name="connsiteX4" fmla="*/ 0 w 270992"/>
                <a:gd name="connsiteY4" fmla="*/ 0 h 239376"/>
                <a:gd name="connsiteX5" fmla="*/ 0 w 270992"/>
                <a:gd name="connsiteY5" fmla="*/ 242086 h 239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992" h="239376">
                  <a:moveTo>
                    <a:pt x="0" y="242086"/>
                  </a:moveTo>
                  <a:lnTo>
                    <a:pt x="152659" y="242086"/>
                  </a:lnTo>
                  <a:cubicBezTo>
                    <a:pt x="219955" y="242086"/>
                    <a:pt x="274154" y="187888"/>
                    <a:pt x="274154" y="121043"/>
                  </a:cubicBezTo>
                  <a:cubicBezTo>
                    <a:pt x="274154" y="54198"/>
                    <a:pt x="219955" y="0"/>
                    <a:pt x="152659" y="0"/>
                  </a:cubicBezTo>
                  <a:lnTo>
                    <a:pt x="0" y="0"/>
                  </a:lnTo>
                  <a:lnTo>
                    <a:pt x="0" y="242086"/>
                  </a:lnTo>
                  <a:close/>
                </a:path>
              </a:pathLst>
            </a:custGeom>
            <a:solidFill>
              <a:srgbClr val="0072BC"/>
            </a:solidFill>
            <a:ln w="4510" cap="flat">
              <a:noFill/>
              <a:prstDash val="solid"/>
              <a:miter/>
            </a:ln>
          </p:spPr>
          <p:txBody>
            <a:bodyPr rtlCol="0" anchor="ctr"/>
            <a:lstStyle/>
            <a:p>
              <a:endParaRPr lang="de-DE" sz="1351"/>
            </a:p>
          </p:txBody>
        </p:sp>
        <p:sp>
          <p:nvSpPr>
            <p:cNvPr id="20" name="Freihandform: Form 19">
              <a:extLst>
                <a:ext uri="{FF2B5EF4-FFF2-40B4-BE49-F238E27FC236}">
                  <a16:creationId xmlns:a16="http://schemas.microsoft.com/office/drawing/2014/main" id="{2AF7295B-8EB5-4B3E-B347-40D564DF2E8A}"/>
                </a:ext>
              </a:extLst>
            </p:cNvPr>
            <p:cNvSpPr/>
            <p:nvPr/>
          </p:nvSpPr>
          <p:spPr>
            <a:xfrm>
              <a:off x="2216494" y="728506"/>
              <a:ext cx="659414" cy="663931"/>
            </a:xfrm>
            <a:custGeom>
              <a:avLst/>
              <a:gdLst>
                <a:gd name="connsiteX0" fmla="*/ 662124 w 659414"/>
                <a:gd name="connsiteY0" fmla="*/ 0 h 663930"/>
                <a:gd name="connsiteX1" fmla="*/ 662124 w 659414"/>
                <a:gd name="connsiteY1" fmla="*/ 331965 h 663930"/>
                <a:gd name="connsiteX2" fmla="*/ 331062 w 659414"/>
                <a:gd name="connsiteY2" fmla="*/ 663931 h 663930"/>
                <a:gd name="connsiteX3" fmla="*/ 0 w 659414"/>
                <a:gd name="connsiteY3" fmla="*/ 331965 h 663930"/>
                <a:gd name="connsiteX4" fmla="*/ 0 w 659414"/>
                <a:gd name="connsiteY4" fmla="*/ 0 h 663930"/>
                <a:gd name="connsiteX5" fmla="*/ 168015 w 659414"/>
                <a:gd name="connsiteY5" fmla="*/ 0 h 663930"/>
                <a:gd name="connsiteX6" fmla="*/ 168015 w 659414"/>
                <a:gd name="connsiteY6" fmla="*/ 317513 h 663930"/>
                <a:gd name="connsiteX7" fmla="*/ 331514 w 659414"/>
                <a:gd name="connsiteY7" fmla="*/ 490496 h 663930"/>
                <a:gd name="connsiteX8" fmla="*/ 495012 w 659414"/>
                <a:gd name="connsiteY8" fmla="*/ 317513 h 663930"/>
                <a:gd name="connsiteX9" fmla="*/ 495012 w 659414"/>
                <a:gd name="connsiteY9" fmla="*/ 0 h 663930"/>
                <a:gd name="connsiteX10" fmla="*/ 662124 w 659414"/>
                <a:gd name="connsiteY10" fmla="*/ 0 h 6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414" h="663930">
                  <a:moveTo>
                    <a:pt x="662124" y="0"/>
                  </a:moveTo>
                  <a:lnTo>
                    <a:pt x="662124" y="331965"/>
                  </a:lnTo>
                  <a:cubicBezTo>
                    <a:pt x="662124" y="529790"/>
                    <a:pt x="513982" y="663931"/>
                    <a:pt x="331062" y="663931"/>
                  </a:cubicBezTo>
                  <a:cubicBezTo>
                    <a:pt x="148142" y="663931"/>
                    <a:pt x="0" y="529790"/>
                    <a:pt x="0" y="331965"/>
                  </a:cubicBezTo>
                  <a:cubicBezTo>
                    <a:pt x="0" y="303511"/>
                    <a:pt x="0" y="0"/>
                    <a:pt x="0" y="0"/>
                  </a:cubicBezTo>
                  <a:lnTo>
                    <a:pt x="168015" y="0"/>
                  </a:lnTo>
                  <a:cubicBezTo>
                    <a:pt x="168015" y="60522"/>
                    <a:pt x="168015" y="305318"/>
                    <a:pt x="168015" y="317513"/>
                  </a:cubicBezTo>
                  <a:cubicBezTo>
                    <a:pt x="168015" y="420038"/>
                    <a:pt x="241183" y="490496"/>
                    <a:pt x="331514" y="490496"/>
                  </a:cubicBezTo>
                  <a:cubicBezTo>
                    <a:pt x="421845" y="490496"/>
                    <a:pt x="495012" y="420490"/>
                    <a:pt x="495012" y="317513"/>
                  </a:cubicBezTo>
                  <a:lnTo>
                    <a:pt x="495012" y="0"/>
                  </a:lnTo>
                  <a:lnTo>
                    <a:pt x="662124" y="0"/>
                  </a:lnTo>
                  <a:close/>
                </a:path>
              </a:pathLst>
            </a:custGeom>
            <a:solidFill>
              <a:srgbClr val="0072BC"/>
            </a:solidFill>
            <a:ln w="4510" cap="flat">
              <a:noFill/>
              <a:prstDash val="solid"/>
              <a:miter/>
            </a:ln>
          </p:spPr>
          <p:txBody>
            <a:bodyPr rtlCol="0" anchor="ctr"/>
            <a:lstStyle/>
            <a:p>
              <a:endParaRPr lang="de-DE" sz="1351"/>
            </a:p>
          </p:txBody>
        </p:sp>
        <p:sp>
          <p:nvSpPr>
            <p:cNvPr id="21" name="Freihandform: Form 20">
              <a:extLst>
                <a:ext uri="{FF2B5EF4-FFF2-40B4-BE49-F238E27FC236}">
                  <a16:creationId xmlns:a16="http://schemas.microsoft.com/office/drawing/2014/main" id="{19EB503C-B339-4925-A963-9A41C6D48A86}"/>
                </a:ext>
              </a:extLst>
            </p:cNvPr>
            <p:cNvSpPr/>
            <p:nvPr/>
          </p:nvSpPr>
          <p:spPr>
            <a:xfrm>
              <a:off x="695325" y="516229"/>
              <a:ext cx="659414" cy="858142"/>
            </a:xfrm>
            <a:custGeom>
              <a:avLst/>
              <a:gdLst>
                <a:gd name="connsiteX0" fmla="*/ 168015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8015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8015"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8015" y="859497"/>
                  </a:lnTo>
                  <a:close/>
                </a:path>
              </a:pathLst>
            </a:custGeom>
            <a:solidFill>
              <a:srgbClr val="0072BC"/>
            </a:solidFill>
            <a:ln w="4510" cap="flat">
              <a:noFill/>
              <a:prstDash val="solid"/>
              <a:miter/>
            </a:ln>
          </p:spPr>
          <p:txBody>
            <a:bodyPr rtlCol="0" anchor="ctr"/>
            <a:lstStyle/>
            <a:p>
              <a:endParaRPr lang="de-DE" sz="1351"/>
            </a:p>
          </p:txBody>
        </p:sp>
        <p:sp>
          <p:nvSpPr>
            <p:cNvPr id="24" name="Freihandform: Form 23">
              <a:extLst>
                <a:ext uri="{FF2B5EF4-FFF2-40B4-BE49-F238E27FC236}">
                  <a16:creationId xmlns:a16="http://schemas.microsoft.com/office/drawing/2014/main" id="{458334B5-873D-4772-A5CD-6DB0CA382F6C}"/>
                </a:ext>
              </a:extLst>
            </p:cNvPr>
            <p:cNvSpPr/>
            <p:nvPr/>
          </p:nvSpPr>
          <p:spPr>
            <a:xfrm>
              <a:off x="1458619" y="516229"/>
              <a:ext cx="659414" cy="858142"/>
            </a:xfrm>
            <a:custGeom>
              <a:avLst/>
              <a:gdLst>
                <a:gd name="connsiteX0" fmla="*/ 167563 w 659414"/>
                <a:gd name="connsiteY0" fmla="*/ 859497 h 858142"/>
                <a:gd name="connsiteX1" fmla="*/ 0 w 659414"/>
                <a:gd name="connsiteY1" fmla="*/ 859497 h 858142"/>
                <a:gd name="connsiteX2" fmla="*/ 0 w 659414"/>
                <a:gd name="connsiteY2" fmla="*/ 0 h 858142"/>
                <a:gd name="connsiteX3" fmla="*/ 168015 w 659414"/>
                <a:gd name="connsiteY3" fmla="*/ 0 h 858142"/>
                <a:gd name="connsiteX4" fmla="*/ 168015 w 659414"/>
                <a:gd name="connsiteY4" fmla="*/ 235312 h 858142"/>
                <a:gd name="connsiteX5" fmla="*/ 331514 w 659414"/>
                <a:gd name="connsiteY5" fmla="*/ 195114 h 858142"/>
                <a:gd name="connsiteX6" fmla="*/ 662576 w 659414"/>
                <a:gd name="connsiteY6" fmla="*/ 527080 h 858142"/>
                <a:gd name="connsiteX7" fmla="*/ 662576 w 659414"/>
                <a:gd name="connsiteY7" fmla="*/ 859045 h 858142"/>
                <a:gd name="connsiteX8" fmla="*/ 494561 w 659414"/>
                <a:gd name="connsiteY8" fmla="*/ 859045 h 858142"/>
                <a:gd name="connsiteX9" fmla="*/ 494561 w 659414"/>
                <a:gd name="connsiteY9" fmla="*/ 541533 h 858142"/>
                <a:gd name="connsiteX10" fmla="*/ 331062 w 659414"/>
                <a:gd name="connsiteY10" fmla="*/ 368549 h 858142"/>
                <a:gd name="connsiteX11" fmla="*/ 167563 w 659414"/>
                <a:gd name="connsiteY11" fmla="*/ 541533 h 858142"/>
                <a:gd name="connsiteX12" fmla="*/ 167563 w 659414"/>
                <a:gd name="connsiteY12" fmla="*/ 859497 h 85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9414" h="858142">
                  <a:moveTo>
                    <a:pt x="167563" y="859497"/>
                  </a:moveTo>
                  <a:lnTo>
                    <a:pt x="0" y="859497"/>
                  </a:lnTo>
                  <a:lnTo>
                    <a:pt x="0" y="0"/>
                  </a:lnTo>
                  <a:lnTo>
                    <a:pt x="168015" y="0"/>
                  </a:lnTo>
                  <a:lnTo>
                    <a:pt x="168015" y="235312"/>
                  </a:lnTo>
                  <a:cubicBezTo>
                    <a:pt x="216342" y="209567"/>
                    <a:pt x="271895" y="195114"/>
                    <a:pt x="331514" y="195114"/>
                  </a:cubicBezTo>
                  <a:cubicBezTo>
                    <a:pt x="514433" y="195114"/>
                    <a:pt x="662576" y="329256"/>
                    <a:pt x="662576" y="527080"/>
                  </a:cubicBezTo>
                  <a:lnTo>
                    <a:pt x="662576" y="859045"/>
                  </a:lnTo>
                  <a:lnTo>
                    <a:pt x="494561" y="859045"/>
                  </a:lnTo>
                  <a:lnTo>
                    <a:pt x="494561" y="541533"/>
                  </a:lnTo>
                  <a:cubicBezTo>
                    <a:pt x="494561" y="439007"/>
                    <a:pt x="421393" y="368549"/>
                    <a:pt x="331062" y="368549"/>
                  </a:cubicBezTo>
                  <a:cubicBezTo>
                    <a:pt x="240731" y="368549"/>
                    <a:pt x="167563" y="438556"/>
                    <a:pt x="167563" y="541533"/>
                  </a:cubicBezTo>
                  <a:lnTo>
                    <a:pt x="167563" y="859497"/>
                  </a:lnTo>
                  <a:close/>
                </a:path>
              </a:pathLst>
            </a:custGeom>
            <a:solidFill>
              <a:srgbClr val="0072BC"/>
            </a:solidFill>
            <a:ln w="4510" cap="flat">
              <a:noFill/>
              <a:prstDash val="solid"/>
              <a:miter/>
            </a:ln>
          </p:spPr>
          <p:txBody>
            <a:bodyPr rtlCol="0" anchor="ctr"/>
            <a:lstStyle/>
            <a:p>
              <a:endParaRPr lang="de-DE" sz="1351"/>
            </a:p>
          </p:txBody>
        </p:sp>
      </p:grpSp>
      <p:sp>
        <p:nvSpPr>
          <p:cNvPr id="3" name="Inhaltsplatzhalter 2">
            <a:extLst>
              <a:ext uri="{FF2B5EF4-FFF2-40B4-BE49-F238E27FC236}">
                <a16:creationId xmlns:a16="http://schemas.microsoft.com/office/drawing/2014/main" id="{D09443CD-BCA7-46CF-AFA8-330C46340257}"/>
              </a:ext>
            </a:extLst>
          </p:cNvPr>
          <p:cNvSpPr>
            <a:spLocks noGrp="1"/>
          </p:cNvSpPr>
          <p:nvPr>
            <p:ph sz="quarter" idx="13" hasCustomPrompt="1"/>
          </p:nvPr>
        </p:nvSpPr>
        <p:spPr>
          <a:xfrm>
            <a:off x="0" y="1422399"/>
            <a:ext cx="6678234"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5" name="Inhaltsplatzhalter 4">
            <a:extLst>
              <a:ext uri="{FF2B5EF4-FFF2-40B4-BE49-F238E27FC236}">
                <a16:creationId xmlns:a16="http://schemas.microsoft.com/office/drawing/2014/main" id="{7B24558D-B62E-4475-9EF0-8C38F6D9AB62}"/>
              </a:ext>
            </a:extLst>
          </p:cNvPr>
          <p:cNvSpPr>
            <a:spLocks noGrp="1"/>
          </p:cNvSpPr>
          <p:nvPr>
            <p:ph sz="quarter" idx="14" hasCustomPrompt="1"/>
          </p:nvPr>
        </p:nvSpPr>
        <p:spPr>
          <a:xfrm>
            <a:off x="6740999" y="1422400"/>
            <a:ext cx="2403000" cy="2396196"/>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Tree>
    <p:extLst>
      <p:ext uri="{BB962C8B-B14F-4D97-AF65-F5344CB8AC3E}">
        <p14:creationId xmlns:p14="http://schemas.microsoft.com/office/powerpoint/2010/main" val="4123730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sverzeichnis ">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2D474F-8BEC-4D91-A03D-D9362EBEA4EC}"/>
              </a:ext>
            </a:extLst>
          </p:cNvPr>
          <p:cNvSpPr>
            <a:spLocks noGrp="1"/>
          </p:cNvSpPr>
          <p:nvPr>
            <p:ph type="title" hasCustomPrompt="1"/>
          </p:nvPr>
        </p:nvSpPr>
        <p:spPr/>
        <p:txBody>
          <a:bodyPr/>
          <a:lstStyle>
            <a:lvl1pPr>
              <a:defRPr/>
            </a:lvl1pPr>
          </a:lstStyle>
          <a:p>
            <a:r>
              <a:rPr lang="de-DE" dirty="0"/>
              <a:t>Inhaltsverzeichnis (Text bearbeiten)</a:t>
            </a:r>
          </a:p>
        </p:txBody>
      </p:sp>
      <p:sp>
        <p:nvSpPr>
          <p:cNvPr id="3" name="Foliennummernplatzhalter 2">
            <a:extLst>
              <a:ext uri="{FF2B5EF4-FFF2-40B4-BE49-F238E27FC236}">
                <a16:creationId xmlns:a16="http://schemas.microsoft.com/office/drawing/2014/main" id="{A49AD49C-66AF-4DEA-AFAD-00CFC0FCD9D7}"/>
              </a:ext>
            </a:extLst>
          </p:cNvPr>
          <p:cNvSpPr>
            <a:spLocks noGrp="1"/>
          </p:cNvSpPr>
          <p:nvPr>
            <p:ph type="sldNum" sz="quarter" idx="10"/>
          </p:nvPr>
        </p:nvSpPr>
        <p:spPr/>
        <p:txBody>
          <a:bodyPr/>
          <a:lstStyle/>
          <a:p>
            <a:fld id="{9D195BCC-3514-4B1B-9C18-24F3D67EC549}" type="slidenum">
              <a:rPr lang="de-DE" smtClean="0"/>
              <a:pPr/>
              <a:t>‹#›</a:t>
            </a:fld>
            <a:endParaRPr lang="de-DE" dirty="0"/>
          </a:p>
        </p:txBody>
      </p:sp>
      <p:sp>
        <p:nvSpPr>
          <p:cNvPr id="4" name="Fußzeilenplatzhalter 3">
            <a:extLst>
              <a:ext uri="{FF2B5EF4-FFF2-40B4-BE49-F238E27FC236}">
                <a16:creationId xmlns:a16="http://schemas.microsoft.com/office/drawing/2014/main" id="{D8A236E8-550F-4D48-A470-B5B6ACB7DD4B}"/>
              </a:ext>
            </a:extLst>
          </p:cNvPr>
          <p:cNvSpPr>
            <a:spLocks noGrp="1"/>
          </p:cNvSpPr>
          <p:nvPr>
            <p:ph type="ftr" sz="quarter" idx="11"/>
          </p:nvPr>
        </p:nvSpPr>
        <p:spPr/>
        <p:txBody>
          <a:bodyPr/>
          <a:lstStyle/>
          <a:p>
            <a:endParaRPr lang="de-DE" dirty="0"/>
          </a:p>
        </p:txBody>
      </p:sp>
      <p:sp>
        <p:nvSpPr>
          <p:cNvPr id="8" name="Inhaltsplatzhalter 7">
            <a:extLst>
              <a:ext uri="{FF2B5EF4-FFF2-40B4-BE49-F238E27FC236}">
                <a16:creationId xmlns:a16="http://schemas.microsoft.com/office/drawing/2014/main" id="{CEECEC85-61F4-4B79-8C27-7F9D489194FE}"/>
              </a:ext>
            </a:extLst>
          </p:cNvPr>
          <p:cNvSpPr>
            <a:spLocks noGrp="1"/>
          </p:cNvSpPr>
          <p:nvPr>
            <p:ph sz="quarter" idx="12" hasCustomPrompt="1"/>
          </p:nvPr>
        </p:nvSpPr>
        <p:spPr>
          <a:xfrm>
            <a:off x="5488102" y="1422400"/>
            <a:ext cx="3655898" cy="3492500"/>
          </a:xfrm>
          <a:solidFill>
            <a:schemeClr val="bg2">
              <a:lumMod val="100000"/>
            </a:schemeClr>
          </a:solidFill>
          <a:ln/>
        </p:spPr>
        <p:txBody>
          <a:bodyPr vert="horz" lIns="0" tIns="540000" rIns="0" bIns="0" rtlCol="0" anchor="t">
            <a:noAutofit/>
          </a:bodyPr>
          <a:lstStyle>
            <a:lvl1pPr marL="180975" marR="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lang="de-DE" b="0" dirty="0">
                <a:solidFill>
                  <a:schemeClr val="tx1">
                    <a:lumMod val="100000"/>
                  </a:schemeClr>
                </a:solidFill>
                <a:latin typeface="Arial" panose="020B0604020202020204" pitchFamily="34" charset="0"/>
              </a:defRPr>
            </a:lvl1pPr>
          </a:lstStyle>
          <a:p>
            <a:pPr marL="180975" marR="0" lvl="0" indent="0" algn="l" defTabSz="914400" rtl="0" eaLnBrk="1" fontAlgn="auto" latinLnBrk="0" hangingPunct="1">
              <a:lnSpc>
                <a:spcPct val="90000"/>
              </a:lnSpc>
              <a:spcBef>
                <a:spcPts val="600"/>
              </a:spcBef>
              <a:spcAft>
                <a:spcPts val="0"/>
              </a:spcAft>
              <a:buClr>
                <a:schemeClr val="tx2"/>
              </a:buClr>
              <a:buSzTx/>
              <a:buFont typeface="Wingdings 2" panose="05020102010507070707" pitchFamily="18" charset="2"/>
              <a:buNone/>
              <a:tabLst/>
              <a:defRPr/>
            </a:pPr>
            <a:r>
              <a:rPr lang="de-DE" dirty="0"/>
              <a:t>Inhaltsplatzhalter</a:t>
            </a:r>
          </a:p>
          <a:p>
            <a:pPr marL="180975" lvl="0" indent="0">
              <a:buNone/>
            </a:pPr>
            <a:endParaRPr lang="de-DE" dirty="0"/>
          </a:p>
        </p:txBody>
      </p:sp>
      <p:sp>
        <p:nvSpPr>
          <p:cNvPr id="14" name="Textplatzhalter 13">
            <a:extLst>
              <a:ext uri="{FF2B5EF4-FFF2-40B4-BE49-F238E27FC236}">
                <a16:creationId xmlns:a16="http://schemas.microsoft.com/office/drawing/2014/main" id="{00A45E48-BE13-4673-A7CD-2D5059A1B6F9}"/>
              </a:ext>
            </a:extLst>
          </p:cNvPr>
          <p:cNvSpPr>
            <a:spLocks noGrp="1"/>
          </p:cNvSpPr>
          <p:nvPr>
            <p:ph type="body" sz="quarter" idx="13"/>
          </p:nvPr>
        </p:nvSpPr>
        <p:spPr>
          <a:xfrm>
            <a:off x="521550" y="1422399"/>
            <a:ext cx="4586288" cy="3492500"/>
          </a:xfrm>
        </p:spPr>
        <p:txBody>
          <a:bodyPr>
            <a:noAutofit/>
          </a:bodyPr>
          <a:lstStyle>
            <a:lvl1pPr marL="295275" indent="-295275">
              <a:spcBef>
                <a:spcPts val="1200"/>
              </a:spcBef>
              <a:buFont typeface="+mj-lt"/>
              <a:buAutoNum type="arabicPeriod"/>
              <a:defRPr/>
            </a:lvl1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613049811"/>
      </p:ext>
    </p:extLst>
  </p:cSld>
  <p:clrMapOvr>
    <a:masterClrMapping/>
  </p:clrMapOvr>
  <p:extLst>
    <p:ext uri="{DCECCB84-F9BA-43D5-87BE-67443E8EF086}">
      <p15:sldGuideLst xmlns:p15="http://schemas.microsoft.com/office/powerpoint/2012/main">
        <p15:guide id="1" pos="322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dirty="0"/>
          </a:p>
        </p:txBody>
      </p:sp>
      <p:sp>
        <p:nvSpPr>
          <p:cNvPr id="7" name="Textplatzhalter 6">
            <a:extLst>
              <a:ext uri="{FF2B5EF4-FFF2-40B4-BE49-F238E27FC236}">
                <a16:creationId xmlns:a16="http://schemas.microsoft.com/office/drawing/2014/main" id="{B389A477-57D5-4BE0-806F-7840FB2B8F8E}"/>
              </a:ext>
            </a:extLst>
          </p:cNvPr>
          <p:cNvSpPr>
            <a:spLocks noGrp="1"/>
          </p:cNvSpPr>
          <p:nvPr>
            <p:ph type="body" sz="quarter" idx="13"/>
          </p:nvPr>
        </p:nvSpPr>
        <p:spPr>
          <a:xfrm>
            <a:off x="521550" y="1422399"/>
            <a:ext cx="8096250"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809276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Unter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B91DF-85D8-463B-87B4-AC49FF3D8048}"/>
              </a:ext>
            </a:extLst>
          </p:cNvPr>
          <p:cNvSpPr>
            <a:spLocks noGrp="1"/>
          </p:cNvSpPr>
          <p:nvPr>
            <p:ph type="title"/>
          </p:nvPr>
        </p:nvSpPr>
        <p:spPr/>
        <p:txBody>
          <a:bodyPr/>
          <a:lstStyle/>
          <a:p>
            <a:r>
              <a:rPr lang="de-DE"/>
              <a:t>Titelmasterformat durch Klicken bearbeiten</a:t>
            </a:r>
            <a:endParaRPr lang="de-DE" dirty="0"/>
          </a:p>
        </p:txBody>
      </p:sp>
      <p:sp>
        <p:nvSpPr>
          <p:cNvPr id="5" name="Fußzeilenplatzhalter 4">
            <a:extLst>
              <a:ext uri="{FF2B5EF4-FFF2-40B4-BE49-F238E27FC236}">
                <a16:creationId xmlns:a16="http://schemas.microsoft.com/office/drawing/2014/main" id="{31F6D937-F931-4295-B1B7-42BB8F3F8DD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1828BE-335D-4B57-A559-B7210FECF294}"/>
              </a:ext>
            </a:extLst>
          </p:cNvPr>
          <p:cNvSpPr>
            <a:spLocks noGrp="1"/>
          </p:cNvSpPr>
          <p:nvPr>
            <p:ph type="sldNum" sz="quarter" idx="12"/>
          </p:nvPr>
        </p:nvSpPr>
        <p:spPr/>
        <p:txBody>
          <a:bodyPr/>
          <a:lstStyle/>
          <a:p>
            <a:fld id="{9D195BCC-3514-4B1B-9C18-24F3D67EC549}" type="slidenum">
              <a:rPr lang="de-DE" smtClean="0"/>
              <a:t>‹#›</a:t>
            </a:fld>
            <a:endParaRPr lang="de-DE"/>
          </a:p>
        </p:txBody>
      </p:sp>
      <p:sp>
        <p:nvSpPr>
          <p:cNvPr id="8" name="Textplatzhalter 7">
            <a:extLst>
              <a:ext uri="{FF2B5EF4-FFF2-40B4-BE49-F238E27FC236}">
                <a16:creationId xmlns:a16="http://schemas.microsoft.com/office/drawing/2014/main" id="{2921D334-520E-4FBB-B8A8-6A609B53F956}"/>
              </a:ext>
            </a:extLst>
          </p:cNvPr>
          <p:cNvSpPr>
            <a:spLocks noGrp="1"/>
          </p:cNvSpPr>
          <p:nvPr>
            <p:ph type="body" sz="quarter" idx="14"/>
          </p:nvPr>
        </p:nvSpPr>
        <p:spPr>
          <a:xfrm>
            <a:off x="521550" y="1422399"/>
            <a:ext cx="8101012" cy="3492500"/>
          </a:xfrm>
        </p:spPr>
        <p:txBody>
          <a:bodyPr>
            <a:no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extplatzhalter 9">
            <a:extLst>
              <a:ext uri="{FF2B5EF4-FFF2-40B4-BE49-F238E27FC236}">
                <a16:creationId xmlns:a16="http://schemas.microsoft.com/office/drawing/2014/main" id="{01DE3242-4A0A-49BE-B977-923FDF4B3BBE}"/>
              </a:ext>
            </a:extLst>
          </p:cNvPr>
          <p:cNvSpPr>
            <a:spLocks noGrp="1"/>
          </p:cNvSpPr>
          <p:nvPr>
            <p:ph type="body" sz="quarter" idx="15"/>
          </p:nvPr>
        </p:nvSpPr>
        <p:spPr>
          <a:xfrm>
            <a:off x="521494" y="1088384"/>
            <a:ext cx="8101013" cy="324250"/>
          </a:xfrm>
          <a:noFill/>
          <a:ln/>
          <a:extLst>
            <a:ext uri="{909E8E84-426E-40DD-AFC4-6F175D3DCCD1}">
              <a14:hiddenFill xmlns:a14="http://schemas.microsoft.com/office/drawing/2010/main">
                <a:solidFill>
                  <a:srgbClr val="FFFFFF">
                    <a:lumMod val="100000"/>
                  </a:srgbClr>
                </a:solidFill>
              </a14:hiddenFill>
            </a:ext>
          </a:extLst>
        </p:spPr>
        <p:txBody>
          <a:bodyPr lIns="0" tIns="0" rIns="0" bIns="0" anchor="ctr">
            <a:noAutofit/>
          </a:bodyPr>
          <a:lstStyle>
            <a:lvl1pPr marL="0" indent="0" algn="l">
              <a:lnSpc>
                <a:spcPct val="90000"/>
              </a:lnSpc>
              <a:buNone/>
              <a:defRPr sz="1800" b="0">
                <a:solidFill>
                  <a:schemeClr val="tx2">
                    <a:lumMod val="100000"/>
                  </a:schemeClr>
                </a:solidFill>
                <a:latin typeface="Arial" panose="020B0604020202020204" pitchFamily="34" charset="0"/>
              </a:defRPr>
            </a:lvl1pPr>
          </a:lstStyle>
          <a:p>
            <a:pPr lvl="0"/>
            <a:r>
              <a:rPr lang="de-DE"/>
              <a:t>Textmasterformat bearbeiten</a:t>
            </a:r>
          </a:p>
        </p:txBody>
      </p:sp>
    </p:spTree>
    <p:extLst>
      <p:ext uri="{BB962C8B-B14F-4D97-AF65-F5344CB8AC3E}">
        <p14:creationId xmlns:p14="http://schemas.microsoft.com/office/powerpoint/2010/main" val="93736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F2B04C92-175E-41BA-89CE-B2785D9E3855}"/>
              </a:ext>
            </a:extLst>
          </p:cNvPr>
          <p:cNvGrpSpPr/>
          <p:nvPr userDrawn="1"/>
        </p:nvGrpSpPr>
        <p:grpSpPr>
          <a:xfrm>
            <a:off x="-4877" y="4950860"/>
            <a:ext cx="9148877" cy="198120"/>
            <a:chOff x="-4877" y="4950860"/>
            <a:chExt cx="9148877" cy="198120"/>
          </a:xfrm>
        </p:grpSpPr>
        <p:sp>
          <p:nvSpPr>
            <p:cNvPr id="55" name="bk object 18">
              <a:extLst>
                <a:ext uri="{FF2B5EF4-FFF2-40B4-BE49-F238E27FC236}">
                  <a16:creationId xmlns:a16="http://schemas.microsoft.com/office/drawing/2014/main" id="{AFB087C7-FC7D-4892-B0D6-EA804CF535FD}"/>
                </a:ext>
              </a:extLst>
            </p:cNvPr>
            <p:cNvSpPr/>
            <p:nvPr userDrawn="1"/>
          </p:nvSpPr>
          <p:spPr>
            <a:xfrm>
              <a:off x="-4877" y="4950860"/>
              <a:ext cx="484937"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48" name="bk object 18">
              <a:extLst>
                <a:ext uri="{FF2B5EF4-FFF2-40B4-BE49-F238E27FC236}">
                  <a16:creationId xmlns:a16="http://schemas.microsoft.com/office/drawing/2014/main" id="{FA50712F-6C72-4330-A489-54C0FA78213C}"/>
                </a:ext>
              </a:extLst>
            </p:cNvPr>
            <p:cNvSpPr/>
            <p:nvPr userDrawn="1"/>
          </p:nvSpPr>
          <p:spPr>
            <a:xfrm>
              <a:off x="522288" y="4950860"/>
              <a:ext cx="8621712" cy="198120"/>
            </a:xfrm>
            <a:custGeom>
              <a:avLst/>
              <a:gdLst/>
              <a:ahLst/>
              <a:cxnLst/>
              <a:rect l="l" t="t" r="r" b="b"/>
              <a:pathLst>
                <a:path w="9144000" h="198120">
                  <a:moveTo>
                    <a:pt x="0" y="197993"/>
                  </a:moveTo>
                  <a:lnTo>
                    <a:pt x="9144000" y="197993"/>
                  </a:lnTo>
                  <a:lnTo>
                    <a:pt x="9144000" y="0"/>
                  </a:lnTo>
                  <a:lnTo>
                    <a:pt x="0" y="0"/>
                  </a:lnTo>
                  <a:lnTo>
                    <a:pt x="0" y="197993"/>
                  </a:lnTo>
                  <a:close/>
                </a:path>
              </a:pathLst>
            </a:custGeom>
            <a:solidFill>
              <a:srgbClr val="0072BC"/>
            </a:solidFill>
          </p:spPr>
          <p:txBody>
            <a:bodyPr wrap="square" lIns="0" tIns="0" rIns="0" bIns="0" rtlCol="0"/>
            <a:lstStyle/>
            <a:p>
              <a:endParaRPr/>
            </a:p>
          </p:txBody>
        </p:sp>
        <p:sp>
          <p:nvSpPr>
            <p:cNvPr id="49" name="Holder 3">
              <a:extLst>
                <a:ext uri="{FF2B5EF4-FFF2-40B4-BE49-F238E27FC236}">
                  <a16:creationId xmlns:a16="http://schemas.microsoft.com/office/drawing/2014/main" id="{390EDD11-ED96-4F2C-BB78-7CE69D30A03B}"/>
                </a:ext>
              </a:extLst>
            </p:cNvPr>
            <p:cNvSpPr txBox="1">
              <a:spLocks/>
            </p:cNvSpPr>
            <p:nvPr userDrawn="1"/>
          </p:nvSpPr>
          <p:spPr>
            <a:xfrm>
              <a:off x="8194726" y="4966101"/>
              <a:ext cx="449579" cy="167639"/>
            </a:xfrm>
            <a:prstGeom prst="rect">
              <a:avLst/>
            </a:prstGeom>
          </p:spPr>
          <p:txBody>
            <a:bodyPr lIns="0" tIns="0" rIns="0" bIns="0" anchor="ctr"/>
            <a:lstStyle>
              <a:defPPr>
                <a:defRPr lang="de-DE"/>
              </a:defPPr>
              <a:lvl1pPr marL="0" algn="l" defTabSz="686074" rtl="0" eaLnBrk="1" latinLnBrk="0" hangingPunct="1">
                <a:defRPr sz="1000" b="1" i="0" kern="1200">
                  <a:solidFill>
                    <a:schemeClr val="bg1"/>
                  </a:solidFill>
                  <a:latin typeface="Arial"/>
                  <a:ea typeface="+mn-ea"/>
                  <a:cs typeface="Arial"/>
                </a:defRPr>
              </a:lvl1pPr>
              <a:lvl2pPr marL="343037" algn="l" defTabSz="686074" rtl="0" eaLnBrk="1" latinLnBrk="0" hangingPunct="1">
                <a:defRPr sz="1351" kern="1200">
                  <a:solidFill>
                    <a:schemeClr val="tx1"/>
                  </a:solidFill>
                  <a:latin typeface="+mn-lt"/>
                  <a:ea typeface="+mn-ea"/>
                  <a:cs typeface="+mn-cs"/>
                </a:defRPr>
              </a:lvl2pPr>
              <a:lvl3pPr marL="686074" algn="l" defTabSz="686074" rtl="0" eaLnBrk="1" latinLnBrk="0" hangingPunct="1">
                <a:defRPr sz="1351" kern="1200">
                  <a:solidFill>
                    <a:schemeClr val="tx1"/>
                  </a:solidFill>
                  <a:latin typeface="+mn-lt"/>
                  <a:ea typeface="+mn-ea"/>
                  <a:cs typeface="+mn-cs"/>
                </a:defRPr>
              </a:lvl3pPr>
              <a:lvl4pPr marL="1029111" algn="l" defTabSz="686074" rtl="0" eaLnBrk="1" latinLnBrk="0" hangingPunct="1">
                <a:defRPr sz="1351" kern="1200">
                  <a:solidFill>
                    <a:schemeClr val="tx1"/>
                  </a:solidFill>
                  <a:latin typeface="+mn-lt"/>
                  <a:ea typeface="+mn-ea"/>
                  <a:cs typeface="+mn-cs"/>
                </a:defRPr>
              </a:lvl4pPr>
              <a:lvl5pPr marL="1372149" algn="l" defTabSz="686074" rtl="0" eaLnBrk="1" latinLnBrk="0" hangingPunct="1">
                <a:defRPr sz="1351" kern="1200">
                  <a:solidFill>
                    <a:schemeClr val="tx1"/>
                  </a:solidFill>
                  <a:latin typeface="+mn-lt"/>
                  <a:ea typeface="+mn-ea"/>
                  <a:cs typeface="+mn-cs"/>
                </a:defRPr>
              </a:lvl5pPr>
              <a:lvl6pPr marL="1715186" algn="l" defTabSz="686074" rtl="0" eaLnBrk="1" latinLnBrk="0" hangingPunct="1">
                <a:defRPr sz="1351" kern="1200">
                  <a:solidFill>
                    <a:schemeClr val="tx1"/>
                  </a:solidFill>
                  <a:latin typeface="+mn-lt"/>
                  <a:ea typeface="+mn-ea"/>
                  <a:cs typeface="+mn-cs"/>
                </a:defRPr>
              </a:lvl6pPr>
              <a:lvl7pPr marL="2058223" algn="l" defTabSz="686074" rtl="0" eaLnBrk="1" latinLnBrk="0" hangingPunct="1">
                <a:defRPr sz="1351" kern="1200">
                  <a:solidFill>
                    <a:schemeClr val="tx1"/>
                  </a:solidFill>
                  <a:latin typeface="+mn-lt"/>
                  <a:ea typeface="+mn-ea"/>
                  <a:cs typeface="+mn-cs"/>
                </a:defRPr>
              </a:lvl7pPr>
              <a:lvl8pPr marL="2401260" algn="l" defTabSz="686074" rtl="0" eaLnBrk="1" latinLnBrk="0" hangingPunct="1">
                <a:defRPr sz="1351" kern="1200">
                  <a:solidFill>
                    <a:schemeClr val="tx1"/>
                  </a:solidFill>
                  <a:latin typeface="+mn-lt"/>
                  <a:ea typeface="+mn-ea"/>
                  <a:cs typeface="+mn-cs"/>
                </a:defRPr>
              </a:lvl8pPr>
              <a:lvl9pPr marL="2744297" algn="l" defTabSz="686074" rtl="0" eaLnBrk="1" latinLnBrk="0" hangingPunct="1">
                <a:defRPr sz="1351" kern="1200">
                  <a:solidFill>
                    <a:schemeClr val="tx1"/>
                  </a:solidFill>
                  <a:latin typeface="+mn-lt"/>
                  <a:ea typeface="+mn-ea"/>
                  <a:cs typeface="+mn-cs"/>
                </a:defRPr>
              </a:lvl9pPr>
            </a:lstStyle>
            <a:p>
              <a:pPr marL="12700">
                <a:spcBef>
                  <a:spcPts val="5"/>
                </a:spcBef>
              </a:pPr>
              <a:r>
                <a:rPr lang="de-DE" spc="10" dirty="0"/>
                <a:t>hhu.de</a:t>
              </a:r>
            </a:p>
          </p:txBody>
        </p:sp>
      </p:grpSp>
      <p:sp>
        <p:nvSpPr>
          <p:cNvPr id="2" name="Titelplatzhalter 1">
            <a:extLst>
              <a:ext uri="{FF2B5EF4-FFF2-40B4-BE49-F238E27FC236}">
                <a16:creationId xmlns:a16="http://schemas.microsoft.com/office/drawing/2014/main" id="{A03D4771-8BB8-4FA1-A2DA-170FCFE20560}"/>
              </a:ext>
            </a:extLst>
          </p:cNvPr>
          <p:cNvSpPr>
            <a:spLocks noGrp="1"/>
          </p:cNvSpPr>
          <p:nvPr userDrawn="1">
            <p:ph type="title"/>
          </p:nvPr>
        </p:nvSpPr>
        <p:spPr>
          <a:xfrm>
            <a:off x="526594" y="330910"/>
            <a:ext cx="6826772" cy="452322"/>
          </a:xfrm>
          <a:prstGeom prst="rect">
            <a:avLst/>
          </a:prstGeom>
        </p:spPr>
        <p:txBody>
          <a:bodyPr vert="horz" lIns="0" tIns="0" rIns="0" bIns="0" rtlCol="0" anchor="b">
            <a:noAutofit/>
          </a:bodyPr>
          <a:lstStyle/>
          <a:p>
            <a:r>
              <a:rPr lang="de-DE" dirty="0"/>
              <a:t>Mastertitelformat bearbeiten</a:t>
            </a:r>
          </a:p>
        </p:txBody>
      </p:sp>
      <p:sp>
        <p:nvSpPr>
          <p:cNvPr id="3" name="Textplatzhalter 2">
            <a:extLst>
              <a:ext uri="{FF2B5EF4-FFF2-40B4-BE49-F238E27FC236}">
                <a16:creationId xmlns:a16="http://schemas.microsoft.com/office/drawing/2014/main" id="{E32F5159-1DFE-4F9C-BE85-E97D32EA19C5}"/>
              </a:ext>
            </a:extLst>
          </p:cNvPr>
          <p:cNvSpPr>
            <a:spLocks noGrp="1"/>
          </p:cNvSpPr>
          <p:nvPr userDrawn="1">
            <p:ph type="body" idx="1"/>
          </p:nvPr>
        </p:nvSpPr>
        <p:spPr>
          <a:xfrm>
            <a:off x="521550" y="1422399"/>
            <a:ext cx="8100956" cy="3423465"/>
          </a:xfrm>
          <a:prstGeom prst="rect">
            <a:avLst/>
          </a:prstGeom>
        </p:spPr>
        <p:txBody>
          <a:bodyPr vert="horz" lIns="0" tIns="7200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a:p>
            <a:pPr lvl="6"/>
            <a:r>
              <a:rPr lang="de-DE" dirty="0"/>
              <a:t>Siebte Ebene</a:t>
            </a:r>
          </a:p>
          <a:p>
            <a:pPr lvl="7"/>
            <a:r>
              <a:rPr lang="de-DE" dirty="0"/>
              <a:t>Achte Ebene</a:t>
            </a:r>
          </a:p>
          <a:p>
            <a:pPr lvl="8"/>
            <a:r>
              <a:rPr lang="de-DE" dirty="0"/>
              <a:t>Neunte Ebene</a:t>
            </a:r>
          </a:p>
        </p:txBody>
      </p:sp>
      <p:sp>
        <p:nvSpPr>
          <p:cNvPr id="6" name="Foliennummernplatzhalter 5">
            <a:extLst>
              <a:ext uri="{FF2B5EF4-FFF2-40B4-BE49-F238E27FC236}">
                <a16:creationId xmlns:a16="http://schemas.microsoft.com/office/drawing/2014/main" id="{4264DE2C-9DE8-411C-83C3-1274BB370203}"/>
              </a:ext>
            </a:extLst>
          </p:cNvPr>
          <p:cNvSpPr>
            <a:spLocks noGrp="1"/>
          </p:cNvSpPr>
          <p:nvPr userDrawn="1">
            <p:ph type="sldNum" sz="quarter" idx="4"/>
          </p:nvPr>
        </p:nvSpPr>
        <p:spPr>
          <a:xfrm>
            <a:off x="35496" y="4975579"/>
            <a:ext cx="337406" cy="148683"/>
          </a:xfrm>
          <a:prstGeom prst="rect">
            <a:avLst/>
          </a:prstGeom>
        </p:spPr>
        <p:txBody>
          <a:bodyPr vert="horz" lIns="0" tIns="0" rIns="0" bIns="0" rtlCol="0" anchor="ctr"/>
          <a:lstStyle>
            <a:lvl1pPr algn="r">
              <a:defRPr sz="900" b="1">
                <a:solidFill>
                  <a:schemeClr val="bg1"/>
                </a:solidFill>
              </a:defRPr>
            </a:lvl1pPr>
          </a:lstStyle>
          <a:p>
            <a:fld id="{9D195BCC-3514-4B1B-9C18-24F3D67EC549}" type="slidenum">
              <a:rPr lang="de-DE" smtClean="0"/>
              <a:pPr/>
              <a:t>‹#›</a:t>
            </a:fld>
            <a:endParaRPr lang="de-DE" dirty="0"/>
          </a:p>
        </p:txBody>
      </p:sp>
      <p:sp>
        <p:nvSpPr>
          <p:cNvPr id="5" name="Fußzeilenplatzhalter 4">
            <a:extLst>
              <a:ext uri="{FF2B5EF4-FFF2-40B4-BE49-F238E27FC236}">
                <a16:creationId xmlns:a16="http://schemas.microsoft.com/office/drawing/2014/main" id="{F8C549DC-12B4-40A5-A309-CF801E18C8D4}"/>
              </a:ext>
            </a:extLst>
          </p:cNvPr>
          <p:cNvSpPr>
            <a:spLocks noGrp="1"/>
          </p:cNvSpPr>
          <p:nvPr userDrawn="1">
            <p:ph type="ftr" sz="quarter" idx="3"/>
          </p:nvPr>
        </p:nvSpPr>
        <p:spPr>
          <a:xfrm>
            <a:off x="628650" y="4975579"/>
            <a:ext cx="7129704" cy="148683"/>
          </a:xfrm>
          <a:prstGeom prst="rect">
            <a:avLst/>
          </a:prstGeom>
        </p:spPr>
        <p:txBody>
          <a:bodyPr vert="horz" lIns="0" tIns="0" rIns="0" bIns="0" rtlCol="0" anchor="ctr"/>
          <a:lstStyle>
            <a:lvl1pPr algn="l">
              <a:defRPr sz="900">
                <a:solidFill>
                  <a:schemeClr val="bg1"/>
                </a:solidFill>
              </a:defRPr>
            </a:lvl1pPr>
          </a:lstStyle>
          <a:p>
            <a:endParaRPr lang="de-DE" dirty="0"/>
          </a:p>
        </p:txBody>
      </p:sp>
      <p:cxnSp>
        <p:nvCxnSpPr>
          <p:cNvPr id="12" name="Gerader Verbinder 11">
            <a:extLst>
              <a:ext uri="{FF2B5EF4-FFF2-40B4-BE49-F238E27FC236}">
                <a16:creationId xmlns:a16="http://schemas.microsoft.com/office/drawing/2014/main" id="{E9F45371-9B7D-4505-A4D1-3E02BE436A0C}"/>
              </a:ext>
            </a:extLst>
          </p:cNvPr>
          <p:cNvCxnSpPr>
            <a:cxnSpLocks/>
          </p:cNvCxnSpPr>
          <p:nvPr userDrawn="1"/>
        </p:nvCxnSpPr>
        <p:spPr>
          <a:xfrm>
            <a:off x="521551" y="974732"/>
            <a:ext cx="6831815" cy="0"/>
          </a:xfrm>
          <a:prstGeom prst="line">
            <a:avLst/>
          </a:prstGeom>
          <a:ln w="19050">
            <a:solidFill>
              <a:srgbClr val="CCDDE7"/>
            </a:solidFill>
          </a:ln>
        </p:spPr>
        <p:style>
          <a:lnRef idx="1">
            <a:schemeClr val="accent1"/>
          </a:lnRef>
          <a:fillRef idx="0">
            <a:schemeClr val="accent1"/>
          </a:fillRef>
          <a:effectRef idx="0">
            <a:schemeClr val="accent1"/>
          </a:effectRef>
          <a:fontRef idx="minor">
            <a:schemeClr val="tx1"/>
          </a:fontRef>
        </p:style>
      </p:cxnSp>
      <p:grpSp>
        <p:nvGrpSpPr>
          <p:cNvPr id="19" name="Grafik 9">
            <a:extLst>
              <a:ext uri="{FF2B5EF4-FFF2-40B4-BE49-F238E27FC236}">
                <a16:creationId xmlns:a16="http://schemas.microsoft.com/office/drawing/2014/main" id="{A240364D-AE4D-440E-88A8-B05FF302FB9D}"/>
              </a:ext>
            </a:extLst>
          </p:cNvPr>
          <p:cNvGrpSpPr/>
          <p:nvPr userDrawn="1"/>
        </p:nvGrpSpPr>
        <p:grpSpPr>
          <a:xfrm>
            <a:off x="7741437" y="394294"/>
            <a:ext cx="1049330" cy="621121"/>
            <a:chOff x="10321916" y="525077"/>
            <a:chExt cx="1399106" cy="827140"/>
          </a:xfrm>
          <a:solidFill>
            <a:schemeClr val="accent1"/>
          </a:solidFill>
        </p:grpSpPr>
        <p:grpSp>
          <p:nvGrpSpPr>
            <p:cNvPr id="20" name="Grafik 9">
              <a:extLst>
                <a:ext uri="{FF2B5EF4-FFF2-40B4-BE49-F238E27FC236}">
                  <a16:creationId xmlns:a16="http://schemas.microsoft.com/office/drawing/2014/main" id="{A240364D-AE4D-440E-88A8-B05FF302FB9D}"/>
                </a:ext>
              </a:extLst>
            </p:cNvPr>
            <p:cNvGrpSpPr/>
            <p:nvPr/>
          </p:nvGrpSpPr>
          <p:grpSpPr>
            <a:xfrm>
              <a:off x="10321916" y="525077"/>
              <a:ext cx="1179212" cy="575107"/>
              <a:chOff x="10321916" y="525077"/>
              <a:chExt cx="1179212" cy="575107"/>
            </a:xfrm>
            <a:solidFill>
              <a:schemeClr val="accent1"/>
            </a:solidFill>
          </p:grpSpPr>
          <p:sp>
            <p:nvSpPr>
              <p:cNvPr id="21" name="Freihandform: Form 20">
                <a:extLst>
                  <a:ext uri="{FF2B5EF4-FFF2-40B4-BE49-F238E27FC236}">
                    <a16:creationId xmlns:a16="http://schemas.microsoft.com/office/drawing/2014/main" id="{C5CA81CC-0A8C-4F0A-898F-756081956301}"/>
                  </a:ext>
                </a:extLst>
              </p:cNvPr>
              <p:cNvSpPr/>
              <p:nvPr/>
            </p:nvSpPr>
            <p:spPr>
              <a:xfrm>
                <a:off x="11143981" y="639857"/>
                <a:ext cx="357630" cy="357630"/>
              </a:xfrm>
              <a:custGeom>
                <a:avLst/>
                <a:gdLst>
                  <a:gd name="connsiteX0" fmla="*/ 358113 w 357629"/>
                  <a:gd name="connsiteY0" fmla="*/ 0 h 357629"/>
                  <a:gd name="connsiteX1" fmla="*/ 358113 w 357629"/>
                  <a:gd name="connsiteY1" fmla="*/ 179540 h 357629"/>
                  <a:gd name="connsiteX2" fmla="*/ 179057 w 357629"/>
                  <a:gd name="connsiteY2" fmla="*/ 359080 h 357629"/>
                  <a:gd name="connsiteX3" fmla="*/ 0 w 357629"/>
                  <a:gd name="connsiteY3" fmla="*/ 179540 h 357629"/>
                  <a:gd name="connsiteX4" fmla="*/ 0 w 357629"/>
                  <a:gd name="connsiteY4" fmla="*/ 0 h 357629"/>
                  <a:gd name="connsiteX5" fmla="*/ 90857 w 357629"/>
                  <a:gd name="connsiteY5" fmla="*/ 0 h 357629"/>
                  <a:gd name="connsiteX6" fmla="*/ 90857 w 357629"/>
                  <a:gd name="connsiteY6" fmla="*/ 171807 h 357629"/>
                  <a:gd name="connsiteX7" fmla="*/ 179057 w 357629"/>
                  <a:gd name="connsiteY7" fmla="*/ 265323 h 357629"/>
                  <a:gd name="connsiteX8" fmla="*/ 267256 w 357629"/>
                  <a:gd name="connsiteY8" fmla="*/ 171807 h 357629"/>
                  <a:gd name="connsiteX9" fmla="*/ 267256 w 357629"/>
                  <a:gd name="connsiteY9" fmla="*/ 0 h 357629"/>
                  <a:gd name="connsiteX10" fmla="*/ 358113 w 357629"/>
                  <a:gd name="connsiteY10" fmla="*/ 0 h 357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629" h="357629">
                    <a:moveTo>
                      <a:pt x="358113" y="0"/>
                    </a:moveTo>
                    <a:lnTo>
                      <a:pt x="358113" y="179540"/>
                    </a:lnTo>
                    <a:cubicBezTo>
                      <a:pt x="358113" y="286587"/>
                      <a:pt x="277888" y="359080"/>
                      <a:pt x="179057" y="359080"/>
                    </a:cubicBezTo>
                    <a:cubicBezTo>
                      <a:pt x="80225" y="359080"/>
                      <a:pt x="0" y="286587"/>
                      <a:pt x="0" y="179540"/>
                    </a:cubicBezTo>
                    <a:cubicBezTo>
                      <a:pt x="0" y="164075"/>
                      <a:pt x="0" y="0"/>
                      <a:pt x="0" y="0"/>
                    </a:cubicBezTo>
                    <a:lnTo>
                      <a:pt x="90857" y="0"/>
                    </a:lnTo>
                    <a:cubicBezTo>
                      <a:pt x="90857" y="32622"/>
                      <a:pt x="90857" y="165041"/>
                      <a:pt x="90857" y="171807"/>
                    </a:cubicBezTo>
                    <a:cubicBezTo>
                      <a:pt x="90857" y="227385"/>
                      <a:pt x="130487" y="265323"/>
                      <a:pt x="179057" y="265323"/>
                    </a:cubicBezTo>
                    <a:cubicBezTo>
                      <a:pt x="227868" y="265323"/>
                      <a:pt x="267256" y="227385"/>
                      <a:pt x="267256" y="171807"/>
                    </a:cubicBezTo>
                    <a:lnTo>
                      <a:pt x="267256" y="0"/>
                    </a:lnTo>
                    <a:lnTo>
                      <a:pt x="358113" y="0"/>
                    </a:lnTo>
                    <a:close/>
                  </a:path>
                </a:pathLst>
              </a:custGeom>
              <a:solidFill>
                <a:srgbClr val="0072BC"/>
              </a:solidFill>
              <a:ln w="2402" cap="flat">
                <a:noFill/>
                <a:prstDash val="solid"/>
                <a:miter/>
              </a:ln>
            </p:spPr>
            <p:txBody>
              <a:bodyPr rtlCol="0" anchor="ctr">
                <a:noAutofit/>
              </a:bodyPr>
              <a:lstStyle/>
              <a:p>
                <a:endParaRPr lang="de-DE" sz="1351"/>
              </a:p>
            </p:txBody>
          </p:sp>
          <p:sp>
            <p:nvSpPr>
              <p:cNvPr id="22" name="Freihandform: Form 21">
                <a:extLst>
                  <a:ext uri="{FF2B5EF4-FFF2-40B4-BE49-F238E27FC236}">
                    <a16:creationId xmlns:a16="http://schemas.microsoft.com/office/drawing/2014/main" id="{1076D363-C034-4E14-9F45-AC0FCE1EDB18}"/>
                  </a:ext>
                </a:extLst>
              </p:cNvPr>
              <p:cNvSpPr/>
              <p:nvPr/>
            </p:nvSpPr>
            <p:spPr>
              <a:xfrm>
                <a:off x="10321916"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23" name="Freihandform: Form 22">
                <a:extLst>
                  <a:ext uri="{FF2B5EF4-FFF2-40B4-BE49-F238E27FC236}">
                    <a16:creationId xmlns:a16="http://schemas.microsoft.com/office/drawing/2014/main" id="{594D7886-9B36-4085-8FC4-E5D73FFB04FF}"/>
                  </a:ext>
                </a:extLst>
              </p:cNvPr>
              <p:cNvSpPr/>
              <p:nvPr/>
            </p:nvSpPr>
            <p:spPr>
              <a:xfrm>
                <a:off x="10734399" y="525077"/>
                <a:ext cx="357630" cy="463952"/>
              </a:xfrm>
              <a:custGeom>
                <a:avLst/>
                <a:gdLst>
                  <a:gd name="connsiteX0" fmla="*/ 90857 w 357629"/>
                  <a:gd name="connsiteY0" fmla="*/ 464435 h 463952"/>
                  <a:gd name="connsiteX1" fmla="*/ 0 w 357629"/>
                  <a:gd name="connsiteY1" fmla="*/ 464435 h 463952"/>
                  <a:gd name="connsiteX2" fmla="*/ 0 w 357629"/>
                  <a:gd name="connsiteY2" fmla="*/ 0 h 463952"/>
                  <a:gd name="connsiteX3" fmla="*/ 90857 w 357629"/>
                  <a:gd name="connsiteY3" fmla="*/ 0 h 463952"/>
                  <a:gd name="connsiteX4" fmla="*/ 90857 w 357629"/>
                  <a:gd name="connsiteY4" fmla="*/ 127345 h 463952"/>
                  <a:gd name="connsiteX5" fmla="*/ 179298 w 357629"/>
                  <a:gd name="connsiteY5" fmla="*/ 105597 h 463952"/>
                  <a:gd name="connsiteX6" fmla="*/ 358355 w 357629"/>
                  <a:gd name="connsiteY6" fmla="*/ 285137 h 463952"/>
                  <a:gd name="connsiteX7" fmla="*/ 358355 w 357629"/>
                  <a:gd name="connsiteY7" fmla="*/ 464677 h 463952"/>
                  <a:gd name="connsiteX8" fmla="*/ 267497 w 357629"/>
                  <a:gd name="connsiteY8" fmla="*/ 464677 h 463952"/>
                  <a:gd name="connsiteX9" fmla="*/ 267497 w 357629"/>
                  <a:gd name="connsiteY9" fmla="*/ 292870 h 463952"/>
                  <a:gd name="connsiteX10" fmla="*/ 179298 w 357629"/>
                  <a:gd name="connsiteY10" fmla="*/ 199354 h 463952"/>
                  <a:gd name="connsiteX11" fmla="*/ 91099 w 357629"/>
                  <a:gd name="connsiteY11" fmla="*/ 292870 h 463952"/>
                  <a:gd name="connsiteX12" fmla="*/ 91099 w 357629"/>
                  <a:gd name="connsiteY12" fmla="*/ 464435 h 46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7629" h="463952">
                    <a:moveTo>
                      <a:pt x="90857" y="464435"/>
                    </a:moveTo>
                    <a:lnTo>
                      <a:pt x="0" y="464435"/>
                    </a:lnTo>
                    <a:lnTo>
                      <a:pt x="0" y="0"/>
                    </a:lnTo>
                    <a:lnTo>
                      <a:pt x="90857" y="0"/>
                    </a:lnTo>
                    <a:lnTo>
                      <a:pt x="90857" y="127345"/>
                    </a:lnTo>
                    <a:cubicBezTo>
                      <a:pt x="116955" y="113330"/>
                      <a:pt x="146918" y="105597"/>
                      <a:pt x="179298" y="105597"/>
                    </a:cubicBezTo>
                    <a:cubicBezTo>
                      <a:pt x="278130" y="105597"/>
                      <a:pt x="358355" y="178090"/>
                      <a:pt x="358355" y="285137"/>
                    </a:cubicBezTo>
                    <a:lnTo>
                      <a:pt x="358355" y="464677"/>
                    </a:lnTo>
                    <a:lnTo>
                      <a:pt x="267497" y="464677"/>
                    </a:lnTo>
                    <a:lnTo>
                      <a:pt x="267497" y="292870"/>
                    </a:lnTo>
                    <a:cubicBezTo>
                      <a:pt x="267497" y="237292"/>
                      <a:pt x="227868" y="199354"/>
                      <a:pt x="179298" y="199354"/>
                    </a:cubicBezTo>
                    <a:cubicBezTo>
                      <a:pt x="130728" y="199354"/>
                      <a:pt x="91099" y="237292"/>
                      <a:pt x="91099" y="292870"/>
                    </a:cubicBezTo>
                    <a:lnTo>
                      <a:pt x="91099" y="464435"/>
                    </a:lnTo>
                    <a:close/>
                  </a:path>
                </a:pathLst>
              </a:custGeom>
              <a:solidFill>
                <a:srgbClr val="0072BC"/>
              </a:solidFill>
              <a:ln w="2402" cap="flat">
                <a:noFill/>
                <a:prstDash val="solid"/>
                <a:miter/>
              </a:ln>
            </p:spPr>
            <p:txBody>
              <a:bodyPr rtlCol="0" anchor="ctr">
                <a:noAutofit/>
              </a:bodyPr>
              <a:lstStyle/>
              <a:p>
                <a:endParaRPr lang="de-DE" sz="1351"/>
              </a:p>
            </p:txBody>
          </p:sp>
          <p:sp>
            <p:nvSpPr>
              <p:cNvPr id="24" name="Freihandform: Form 23">
                <a:extLst>
                  <a:ext uri="{FF2B5EF4-FFF2-40B4-BE49-F238E27FC236}">
                    <a16:creationId xmlns:a16="http://schemas.microsoft.com/office/drawing/2014/main" id="{34A71752-C6CB-41A1-9ED4-535445E5CA2A}"/>
                  </a:ext>
                </a:extLst>
              </p:cNvPr>
              <p:cNvSpPr/>
              <p:nvPr/>
            </p:nvSpPr>
            <p:spPr>
              <a:xfrm>
                <a:off x="104640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5" name="Freihandform: Form 24">
                <a:extLst>
                  <a:ext uri="{FF2B5EF4-FFF2-40B4-BE49-F238E27FC236}">
                    <a16:creationId xmlns:a16="http://schemas.microsoft.com/office/drawing/2014/main" id="{0B449204-D2C5-46C7-9446-78CB3AE33C0F}"/>
                  </a:ext>
                </a:extLst>
              </p:cNvPr>
              <p:cNvSpPr/>
              <p:nvPr/>
            </p:nvSpPr>
            <p:spPr>
              <a:xfrm>
                <a:off x="10610678"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082" y="3383"/>
                      <a:pt x="10874" y="1933"/>
                    </a:cubicBezTo>
                  </a:path>
                </a:pathLst>
              </a:custGeom>
              <a:solidFill>
                <a:srgbClr val="000000"/>
              </a:solidFill>
              <a:ln w="2402" cap="flat">
                <a:noFill/>
                <a:prstDash val="solid"/>
                <a:miter/>
              </a:ln>
            </p:spPr>
            <p:txBody>
              <a:bodyPr rtlCol="0" anchor="ctr">
                <a:noAutofit/>
              </a:bodyPr>
              <a:lstStyle/>
              <a:p>
                <a:endParaRPr lang="de-DE" sz="1351"/>
              </a:p>
            </p:txBody>
          </p:sp>
          <p:sp>
            <p:nvSpPr>
              <p:cNvPr id="26" name="Freihandform: Form 25">
                <a:extLst>
                  <a:ext uri="{FF2B5EF4-FFF2-40B4-BE49-F238E27FC236}">
                    <a16:creationId xmlns:a16="http://schemas.microsoft.com/office/drawing/2014/main" id="{836500CA-7AFD-48CA-B6D3-0D77161C68BC}"/>
                  </a:ext>
                </a:extLst>
              </p:cNvPr>
              <p:cNvSpPr/>
              <p:nvPr/>
            </p:nvSpPr>
            <p:spPr>
              <a:xfrm>
                <a:off x="10949701" y="1088585"/>
                <a:ext cx="12082" cy="12082"/>
              </a:xfrm>
              <a:custGeom>
                <a:avLst/>
                <a:gdLst>
                  <a:gd name="connsiteX0" fmla="*/ 10874 w 12082"/>
                  <a:gd name="connsiteY0" fmla="*/ 1933 h 12082"/>
                  <a:gd name="connsiteX1" fmla="*/ 6524 w 12082"/>
                  <a:gd name="connsiteY1" fmla="*/ 0 h 12082"/>
                  <a:gd name="connsiteX2" fmla="*/ 1933 w 12082"/>
                  <a:gd name="connsiteY2" fmla="*/ 1933 h 12082"/>
                  <a:gd name="connsiteX3" fmla="*/ 0 w 12082"/>
                  <a:gd name="connsiteY3" fmla="*/ 6283 h 12082"/>
                  <a:gd name="connsiteX4" fmla="*/ 1933 w 12082"/>
                  <a:gd name="connsiteY4" fmla="*/ 10632 h 12082"/>
                  <a:gd name="connsiteX5" fmla="*/ 6524 w 12082"/>
                  <a:gd name="connsiteY5" fmla="*/ 12565 h 12082"/>
                  <a:gd name="connsiteX6" fmla="*/ 10874 w 12082"/>
                  <a:gd name="connsiteY6" fmla="*/ 10632 h 12082"/>
                  <a:gd name="connsiteX7" fmla="*/ 12807 w 12082"/>
                  <a:gd name="connsiteY7" fmla="*/ 6283 h 12082"/>
                  <a:gd name="connsiteX8" fmla="*/ 10874 w 12082"/>
                  <a:gd name="connsiteY8" fmla="*/ 1933 h 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2" h="12082">
                    <a:moveTo>
                      <a:pt x="10874" y="1933"/>
                    </a:moveTo>
                    <a:cubicBezTo>
                      <a:pt x="9666" y="725"/>
                      <a:pt x="8216" y="0"/>
                      <a:pt x="6524" y="0"/>
                    </a:cubicBezTo>
                    <a:cubicBezTo>
                      <a:pt x="4833" y="0"/>
                      <a:pt x="3141" y="725"/>
                      <a:pt x="1933" y="1933"/>
                    </a:cubicBezTo>
                    <a:cubicBezTo>
                      <a:pt x="725" y="3141"/>
                      <a:pt x="0" y="4833"/>
                      <a:pt x="0" y="6283"/>
                    </a:cubicBezTo>
                    <a:cubicBezTo>
                      <a:pt x="0" y="7733"/>
                      <a:pt x="725" y="9424"/>
                      <a:pt x="1933" y="10632"/>
                    </a:cubicBezTo>
                    <a:cubicBezTo>
                      <a:pt x="3141" y="11840"/>
                      <a:pt x="4591" y="12565"/>
                      <a:pt x="6524" y="12565"/>
                    </a:cubicBezTo>
                    <a:cubicBezTo>
                      <a:pt x="8216" y="12565"/>
                      <a:pt x="9666" y="11840"/>
                      <a:pt x="10874" y="10632"/>
                    </a:cubicBezTo>
                    <a:cubicBezTo>
                      <a:pt x="12082" y="9424"/>
                      <a:pt x="12807" y="7974"/>
                      <a:pt x="12807" y="6283"/>
                    </a:cubicBezTo>
                    <a:cubicBezTo>
                      <a:pt x="12807" y="4591"/>
                      <a:pt x="12324" y="3383"/>
                      <a:pt x="10874" y="1933"/>
                    </a:cubicBezTo>
                  </a:path>
                </a:pathLst>
              </a:custGeom>
              <a:solidFill>
                <a:srgbClr val="000000"/>
              </a:solidFill>
              <a:ln w="2402" cap="flat">
                <a:noFill/>
                <a:prstDash val="solid"/>
                <a:miter/>
              </a:ln>
            </p:spPr>
            <p:txBody>
              <a:bodyPr rtlCol="0" anchor="ctr">
                <a:noAutofit/>
              </a:bodyPr>
              <a:lstStyle/>
              <a:p>
                <a:endParaRPr lang="de-DE" sz="1351"/>
              </a:p>
            </p:txBody>
          </p:sp>
        </p:grpSp>
        <p:sp>
          <p:nvSpPr>
            <p:cNvPr id="27" name="Freihandform: Form 26">
              <a:extLst>
                <a:ext uri="{FF2B5EF4-FFF2-40B4-BE49-F238E27FC236}">
                  <a16:creationId xmlns:a16="http://schemas.microsoft.com/office/drawing/2014/main" id="{17016B36-B092-4AFD-B601-383B7784BFBF}"/>
                </a:ext>
              </a:extLst>
            </p:cNvPr>
            <p:cNvSpPr/>
            <p:nvPr/>
          </p:nvSpPr>
          <p:spPr>
            <a:xfrm>
              <a:off x="10322158" y="1089069"/>
              <a:ext cx="57994" cy="77325"/>
            </a:xfrm>
            <a:custGeom>
              <a:avLst/>
              <a:gdLst>
                <a:gd name="connsiteX0" fmla="*/ 49053 w 57994"/>
                <a:gd name="connsiteY0" fmla="*/ 0 h 77325"/>
                <a:gd name="connsiteX1" fmla="*/ 49053 w 57994"/>
                <a:gd name="connsiteY1" fmla="*/ 34071 h 77325"/>
                <a:gd name="connsiteX2" fmla="*/ 10149 w 57994"/>
                <a:gd name="connsiteY2" fmla="*/ 34071 h 77325"/>
                <a:gd name="connsiteX3" fmla="*/ 10149 w 57994"/>
                <a:gd name="connsiteY3" fmla="*/ 0 h 77325"/>
                <a:gd name="connsiteX4" fmla="*/ 0 w 57994"/>
                <a:gd name="connsiteY4" fmla="*/ 0 h 77325"/>
                <a:gd name="connsiteX5" fmla="*/ 0 w 57994"/>
                <a:gd name="connsiteY5" fmla="*/ 78292 h 77325"/>
                <a:gd name="connsiteX6" fmla="*/ 10149 w 57994"/>
                <a:gd name="connsiteY6" fmla="*/ 78292 h 77325"/>
                <a:gd name="connsiteX7" fmla="*/ 10149 w 57994"/>
                <a:gd name="connsiteY7" fmla="*/ 40837 h 77325"/>
                <a:gd name="connsiteX8" fmla="*/ 49053 w 57994"/>
                <a:gd name="connsiteY8" fmla="*/ 40837 h 77325"/>
                <a:gd name="connsiteX9" fmla="*/ 49053 w 57994"/>
                <a:gd name="connsiteY9" fmla="*/ 78292 h 77325"/>
                <a:gd name="connsiteX10" fmla="*/ 58961 w 57994"/>
                <a:gd name="connsiteY10" fmla="*/ 78292 h 77325"/>
                <a:gd name="connsiteX11" fmla="*/ 58961 w 57994"/>
                <a:gd name="connsiteY11" fmla="*/ 0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49053" y="0"/>
                  </a:moveTo>
                  <a:lnTo>
                    <a:pt x="49053" y="34071"/>
                  </a:lnTo>
                  <a:lnTo>
                    <a:pt x="10149" y="34071"/>
                  </a:lnTo>
                  <a:lnTo>
                    <a:pt x="10149" y="0"/>
                  </a:lnTo>
                  <a:lnTo>
                    <a:pt x="0" y="0"/>
                  </a:lnTo>
                  <a:lnTo>
                    <a:pt x="0" y="78292"/>
                  </a:lnTo>
                  <a:lnTo>
                    <a:pt x="10149" y="78292"/>
                  </a:lnTo>
                  <a:lnTo>
                    <a:pt x="10149" y="40837"/>
                  </a:lnTo>
                  <a:lnTo>
                    <a:pt x="49053" y="40837"/>
                  </a:lnTo>
                  <a:lnTo>
                    <a:pt x="49053" y="78292"/>
                  </a:lnTo>
                  <a:lnTo>
                    <a:pt x="58961" y="78292"/>
                  </a:lnTo>
                  <a:lnTo>
                    <a:pt x="58961" y="0"/>
                  </a:lnTo>
                  <a:close/>
                </a:path>
              </a:pathLst>
            </a:custGeom>
            <a:solidFill>
              <a:srgbClr val="000000"/>
            </a:solidFill>
            <a:ln w="2402" cap="flat">
              <a:noFill/>
              <a:prstDash val="solid"/>
              <a:miter/>
            </a:ln>
          </p:spPr>
          <p:txBody>
            <a:bodyPr rtlCol="0" anchor="ctr">
              <a:noAutofit/>
            </a:bodyPr>
            <a:lstStyle/>
            <a:p>
              <a:endParaRPr lang="de-DE" sz="1351"/>
            </a:p>
          </p:txBody>
        </p:sp>
        <p:sp>
          <p:nvSpPr>
            <p:cNvPr id="28" name="Freihandform: Form 27">
              <a:extLst>
                <a:ext uri="{FF2B5EF4-FFF2-40B4-BE49-F238E27FC236}">
                  <a16:creationId xmlns:a16="http://schemas.microsoft.com/office/drawing/2014/main" id="{D1A46A87-4807-4767-B647-E3EC036BC92A}"/>
                </a:ext>
              </a:extLst>
            </p:cNvPr>
            <p:cNvSpPr/>
            <p:nvPr/>
          </p:nvSpPr>
          <p:spPr>
            <a:xfrm>
              <a:off x="10399483"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6" y="51711"/>
                  </a:cubicBezTo>
                  <a:cubicBezTo>
                    <a:pt x="21748" y="51711"/>
                    <a:pt x="17640" y="50020"/>
                    <a:pt x="14740" y="46395"/>
                  </a:cubicBezTo>
                  <a:cubicBezTo>
                    <a:pt x="11599" y="42529"/>
                    <a:pt x="10149"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29" name="Freihandform: Form 28">
              <a:extLst>
                <a:ext uri="{FF2B5EF4-FFF2-40B4-BE49-F238E27FC236}">
                  <a16:creationId xmlns:a16="http://schemas.microsoft.com/office/drawing/2014/main" id="{59FDC7EA-9A66-40BA-AEEF-50B9422FB283}"/>
                </a:ext>
              </a:extLst>
            </p:cNvPr>
            <p:cNvSpPr/>
            <p:nvPr/>
          </p:nvSpPr>
          <p:spPr>
            <a:xfrm>
              <a:off x="104654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0" name="Grafik 9">
              <a:extLst>
                <a:ext uri="{FF2B5EF4-FFF2-40B4-BE49-F238E27FC236}">
                  <a16:creationId xmlns:a16="http://schemas.microsoft.com/office/drawing/2014/main" id="{A240364D-AE4D-440E-88A8-B05FF302FB9D}"/>
                </a:ext>
              </a:extLst>
            </p:cNvPr>
            <p:cNvGrpSpPr/>
            <p:nvPr/>
          </p:nvGrpSpPr>
          <p:grpSpPr>
            <a:xfrm>
              <a:off x="10496140" y="1110575"/>
              <a:ext cx="101490" cy="55578"/>
              <a:chOff x="10496140" y="1110575"/>
              <a:chExt cx="101490" cy="55578"/>
            </a:xfrm>
            <a:solidFill>
              <a:srgbClr val="000000"/>
            </a:solidFill>
          </p:grpSpPr>
          <p:sp>
            <p:nvSpPr>
              <p:cNvPr id="31" name="Freihandform: Form 30">
                <a:extLst>
                  <a:ext uri="{FF2B5EF4-FFF2-40B4-BE49-F238E27FC236}">
                    <a16:creationId xmlns:a16="http://schemas.microsoft.com/office/drawing/2014/main" id="{EDC61321-1CDD-47FE-82F4-EC44AE05670E}"/>
                  </a:ext>
                </a:extLst>
              </p:cNvPr>
              <p:cNvSpPr/>
              <p:nvPr/>
            </p:nvSpPr>
            <p:spPr>
              <a:xfrm>
                <a:off x="104961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32" name="Freihandform: Form 31">
                <a:extLst>
                  <a:ext uri="{FF2B5EF4-FFF2-40B4-BE49-F238E27FC236}">
                    <a16:creationId xmlns:a16="http://schemas.microsoft.com/office/drawing/2014/main" id="{88F89A53-4AB3-4A93-B3CB-37874A98D1FD}"/>
                  </a:ext>
                </a:extLst>
              </p:cNvPr>
              <p:cNvSpPr/>
              <p:nvPr/>
            </p:nvSpPr>
            <p:spPr>
              <a:xfrm>
                <a:off x="10562833" y="1110816"/>
                <a:ext cx="33830" cy="55578"/>
              </a:xfrm>
              <a:custGeom>
                <a:avLst/>
                <a:gdLst>
                  <a:gd name="connsiteX0" fmla="*/ 1208 w 33829"/>
                  <a:gd name="connsiteY0" fmla="*/ 56544 h 55577"/>
                  <a:gd name="connsiteX1" fmla="*/ 10632 w 33829"/>
                  <a:gd name="connsiteY1" fmla="*/ 56544 h 55577"/>
                  <a:gd name="connsiteX2" fmla="*/ 10632 w 33829"/>
                  <a:gd name="connsiteY2" fmla="*/ 29964 h 55577"/>
                  <a:gd name="connsiteX3" fmla="*/ 10874 w 33829"/>
                  <a:gd name="connsiteY3" fmla="*/ 24406 h 55577"/>
                  <a:gd name="connsiteX4" fmla="*/ 11599 w 33829"/>
                  <a:gd name="connsiteY4" fmla="*/ 19090 h 55577"/>
                  <a:gd name="connsiteX5" fmla="*/ 15707 w 33829"/>
                  <a:gd name="connsiteY5" fmla="*/ 10391 h 55577"/>
                  <a:gd name="connsiteX6" fmla="*/ 21748 w 33829"/>
                  <a:gd name="connsiteY6" fmla="*/ 7008 h 55577"/>
                  <a:gd name="connsiteX7" fmla="*/ 27789 w 33829"/>
                  <a:gd name="connsiteY7" fmla="*/ 13049 h 55577"/>
                  <a:gd name="connsiteX8" fmla="*/ 36005 w 33829"/>
                  <a:gd name="connsiteY8" fmla="*/ 10149 h 55577"/>
                  <a:gd name="connsiteX9" fmla="*/ 34796 w 33829"/>
                  <a:gd name="connsiteY9" fmla="*/ 5316 h 55577"/>
                  <a:gd name="connsiteX10" fmla="*/ 32380 w 33829"/>
                  <a:gd name="connsiteY10" fmla="*/ 2175 h 55577"/>
                  <a:gd name="connsiteX11" fmla="*/ 28997 w 33829"/>
                  <a:gd name="connsiteY11" fmla="*/ 483 h 55577"/>
                  <a:gd name="connsiteX12" fmla="*/ 25614 w 33829"/>
                  <a:gd name="connsiteY12" fmla="*/ 0 h 55577"/>
                  <a:gd name="connsiteX13" fmla="*/ 16915 w 33829"/>
                  <a:gd name="connsiteY13" fmla="*/ 2658 h 55577"/>
                  <a:gd name="connsiteX14" fmla="*/ 10632 w 33829"/>
                  <a:gd name="connsiteY14" fmla="*/ 10149 h 55577"/>
                  <a:gd name="connsiteX15" fmla="*/ 9424 w 33829"/>
                  <a:gd name="connsiteY15" fmla="*/ 483 h 55577"/>
                  <a:gd name="connsiteX16" fmla="*/ 0 w 33829"/>
                  <a:gd name="connsiteY16" fmla="*/ 1450 h 55577"/>
                  <a:gd name="connsiteX17" fmla="*/ 242 w 33829"/>
                  <a:gd name="connsiteY17" fmla="*/ 3625 h 55577"/>
                  <a:gd name="connsiteX18" fmla="*/ 725 w 33829"/>
                  <a:gd name="connsiteY18" fmla="*/ 7249 h 55577"/>
                  <a:gd name="connsiteX19" fmla="*/ 967 w 33829"/>
                  <a:gd name="connsiteY19" fmla="*/ 11357 h 55577"/>
                  <a:gd name="connsiteX20" fmla="*/ 1208 w 33829"/>
                  <a:gd name="connsiteY20" fmla="*/ 15465 h 55577"/>
                  <a:gd name="connsiteX21" fmla="*/ 1208 w 33829"/>
                  <a:gd name="connsiteY21" fmla="*/ 56544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829" h="55577">
                    <a:moveTo>
                      <a:pt x="1208" y="56544"/>
                    </a:moveTo>
                    <a:lnTo>
                      <a:pt x="10632" y="56544"/>
                    </a:lnTo>
                    <a:lnTo>
                      <a:pt x="10632" y="29964"/>
                    </a:lnTo>
                    <a:cubicBezTo>
                      <a:pt x="10632" y="28030"/>
                      <a:pt x="10632" y="26339"/>
                      <a:pt x="10874" y="24406"/>
                    </a:cubicBezTo>
                    <a:cubicBezTo>
                      <a:pt x="11116" y="22473"/>
                      <a:pt x="11357" y="20781"/>
                      <a:pt x="11599" y="19090"/>
                    </a:cubicBezTo>
                    <a:cubicBezTo>
                      <a:pt x="12565" y="15707"/>
                      <a:pt x="13774" y="12807"/>
                      <a:pt x="15707" y="10391"/>
                    </a:cubicBezTo>
                    <a:cubicBezTo>
                      <a:pt x="17398" y="7974"/>
                      <a:pt x="19573" y="7008"/>
                      <a:pt x="21748" y="7008"/>
                    </a:cubicBezTo>
                    <a:cubicBezTo>
                      <a:pt x="25614" y="7008"/>
                      <a:pt x="27547" y="8941"/>
                      <a:pt x="27789" y="13049"/>
                    </a:cubicBezTo>
                    <a:lnTo>
                      <a:pt x="36005" y="10149"/>
                    </a:lnTo>
                    <a:cubicBezTo>
                      <a:pt x="36005" y="8216"/>
                      <a:pt x="35521" y="6766"/>
                      <a:pt x="34796" y="5316"/>
                    </a:cubicBezTo>
                    <a:cubicBezTo>
                      <a:pt x="34072" y="3866"/>
                      <a:pt x="33347" y="2900"/>
                      <a:pt x="32380" y="2175"/>
                    </a:cubicBezTo>
                    <a:cubicBezTo>
                      <a:pt x="31413" y="1450"/>
                      <a:pt x="30205" y="725"/>
                      <a:pt x="28997" y="483"/>
                    </a:cubicBezTo>
                    <a:cubicBezTo>
                      <a:pt x="27789" y="0"/>
                      <a:pt x="26581" y="0"/>
                      <a:pt x="25614" y="0"/>
                    </a:cubicBezTo>
                    <a:cubicBezTo>
                      <a:pt x="22231" y="0"/>
                      <a:pt x="19573" y="967"/>
                      <a:pt x="16915" y="2658"/>
                    </a:cubicBezTo>
                    <a:cubicBezTo>
                      <a:pt x="14499" y="4591"/>
                      <a:pt x="12324" y="7008"/>
                      <a:pt x="10632" y="10149"/>
                    </a:cubicBezTo>
                    <a:lnTo>
                      <a:pt x="9424" y="483"/>
                    </a:lnTo>
                    <a:lnTo>
                      <a:pt x="0" y="1450"/>
                    </a:lnTo>
                    <a:cubicBezTo>
                      <a:pt x="0" y="1933"/>
                      <a:pt x="242" y="2658"/>
                      <a:pt x="242" y="3625"/>
                    </a:cubicBezTo>
                    <a:cubicBezTo>
                      <a:pt x="483" y="4591"/>
                      <a:pt x="483" y="5799"/>
                      <a:pt x="725" y="7249"/>
                    </a:cubicBezTo>
                    <a:cubicBezTo>
                      <a:pt x="967" y="8699"/>
                      <a:pt x="967" y="9907"/>
                      <a:pt x="967" y="11357"/>
                    </a:cubicBezTo>
                    <a:cubicBezTo>
                      <a:pt x="967" y="12807"/>
                      <a:pt x="1208" y="14015"/>
                      <a:pt x="1208" y="15465"/>
                    </a:cubicBezTo>
                    <a:lnTo>
                      <a:pt x="1208" y="56544"/>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3" name="Freihandform: Form 32">
              <a:extLst>
                <a:ext uri="{FF2B5EF4-FFF2-40B4-BE49-F238E27FC236}">
                  <a16:creationId xmlns:a16="http://schemas.microsoft.com/office/drawing/2014/main" id="{58E0EDC8-E74F-4551-8BD2-939CC38E7C32}"/>
                </a:ext>
              </a:extLst>
            </p:cNvPr>
            <p:cNvSpPr/>
            <p:nvPr/>
          </p:nvSpPr>
          <p:spPr>
            <a:xfrm>
              <a:off x="10612128"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34" name="Grafik 9">
              <a:extLst>
                <a:ext uri="{FF2B5EF4-FFF2-40B4-BE49-F238E27FC236}">
                  <a16:creationId xmlns:a16="http://schemas.microsoft.com/office/drawing/2014/main" id="{A240364D-AE4D-440E-88A8-B05FF302FB9D}"/>
                </a:ext>
              </a:extLst>
            </p:cNvPr>
            <p:cNvGrpSpPr/>
            <p:nvPr/>
          </p:nvGrpSpPr>
          <p:grpSpPr>
            <a:xfrm>
              <a:off x="10639675" y="1081336"/>
              <a:ext cx="106322" cy="86991"/>
              <a:chOff x="10639675" y="1081336"/>
              <a:chExt cx="106322" cy="86991"/>
            </a:xfrm>
            <a:solidFill>
              <a:srgbClr val="000000"/>
            </a:solidFill>
          </p:grpSpPr>
          <p:sp>
            <p:nvSpPr>
              <p:cNvPr id="35" name="Freihandform: Form 34">
                <a:extLst>
                  <a:ext uri="{FF2B5EF4-FFF2-40B4-BE49-F238E27FC236}">
                    <a16:creationId xmlns:a16="http://schemas.microsoft.com/office/drawing/2014/main" id="{9D8C1F22-3E98-4749-B684-AA127651774A}"/>
                  </a:ext>
                </a:extLst>
              </p:cNvPr>
              <p:cNvSpPr/>
              <p:nvPr/>
            </p:nvSpPr>
            <p:spPr>
              <a:xfrm>
                <a:off x="10639675" y="1110575"/>
                <a:ext cx="45912" cy="57994"/>
              </a:xfrm>
              <a:custGeom>
                <a:avLst/>
                <a:gdLst>
                  <a:gd name="connsiteX0" fmla="*/ 41804 w 45911"/>
                  <a:gd name="connsiteY0" fmla="*/ 44462 h 57994"/>
                  <a:gd name="connsiteX1" fmla="*/ 33830 w 45911"/>
                  <a:gd name="connsiteY1" fmla="*/ 50261 h 57994"/>
                  <a:gd name="connsiteX2" fmla="*/ 26581 w 45911"/>
                  <a:gd name="connsiteY2" fmla="*/ 51711 h 57994"/>
                  <a:gd name="connsiteX3" fmla="*/ 18848 w 45911"/>
                  <a:gd name="connsiteY3" fmla="*/ 50020 h 57994"/>
                  <a:gd name="connsiteX4" fmla="*/ 13774 w 45911"/>
                  <a:gd name="connsiteY4" fmla="*/ 45187 h 57994"/>
                  <a:gd name="connsiteX5" fmla="*/ 11116 w 45911"/>
                  <a:gd name="connsiteY5" fmla="*/ 38179 h 57994"/>
                  <a:gd name="connsiteX6" fmla="*/ 10391 w 45911"/>
                  <a:gd name="connsiteY6" fmla="*/ 30205 h 57994"/>
                  <a:gd name="connsiteX7" fmla="*/ 11357 w 45911"/>
                  <a:gd name="connsiteY7" fmla="*/ 21748 h 57994"/>
                  <a:gd name="connsiteX8" fmla="*/ 14257 w 45911"/>
                  <a:gd name="connsiteY8" fmla="*/ 14015 h 57994"/>
                  <a:gd name="connsiteX9" fmla="*/ 19331 w 45911"/>
                  <a:gd name="connsiteY9" fmla="*/ 8457 h 57994"/>
                  <a:gd name="connsiteX10" fmla="*/ 26822 w 45911"/>
                  <a:gd name="connsiteY10" fmla="*/ 6283 h 57994"/>
                  <a:gd name="connsiteX11" fmla="*/ 34555 w 45911"/>
                  <a:gd name="connsiteY11" fmla="*/ 7733 h 57994"/>
                  <a:gd name="connsiteX12" fmla="*/ 39629 w 45911"/>
                  <a:gd name="connsiteY12" fmla="*/ 11599 h 57994"/>
                  <a:gd name="connsiteX13" fmla="*/ 44462 w 45911"/>
                  <a:gd name="connsiteY13" fmla="*/ 4350 h 57994"/>
                  <a:gd name="connsiteX14" fmla="*/ 36488 w 45911"/>
                  <a:gd name="connsiteY14" fmla="*/ 967 h 57994"/>
                  <a:gd name="connsiteX15" fmla="*/ 28030 w 45911"/>
                  <a:gd name="connsiteY15" fmla="*/ 0 h 57994"/>
                  <a:gd name="connsiteX16" fmla="*/ 16432 w 45911"/>
                  <a:gd name="connsiteY16" fmla="*/ 2175 h 57994"/>
                  <a:gd name="connsiteX17" fmla="*/ 7491 w 45911"/>
                  <a:gd name="connsiteY17" fmla="*/ 8216 h 57994"/>
                  <a:gd name="connsiteX18" fmla="*/ 1933 w 45911"/>
                  <a:gd name="connsiteY18" fmla="*/ 17640 h 57994"/>
                  <a:gd name="connsiteX19" fmla="*/ 0 w 45911"/>
                  <a:gd name="connsiteY19" fmla="*/ 29722 h 57994"/>
                  <a:gd name="connsiteX20" fmla="*/ 7008 w 45911"/>
                  <a:gd name="connsiteY20" fmla="*/ 50986 h 57994"/>
                  <a:gd name="connsiteX21" fmla="*/ 26581 w 45911"/>
                  <a:gd name="connsiteY21" fmla="*/ 58236 h 57994"/>
                  <a:gd name="connsiteX22" fmla="*/ 31172 w 45911"/>
                  <a:gd name="connsiteY22" fmla="*/ 57752 h 57994"/>
                  <a:gd name="connsiteX23" fmla="*/ 36246 w 45911"/>
                  <a:gd name="connsiteY23" fmla="*/ 56303 h 57994"/>
                  <a:gd name="connsiteX24" fmla="*/ 41321 w 45911"/>
                  <a:gd name="connsiteY24" fmla="*/ 53403 h 57994"/>
                  <a:gd name="connsiteX25" fmla="*/ 46154 w 45911"/>
                  <a:gd name="connsiteY25" fmla="*/ 48328 h 57994"/>
                  <a:gd name="connsiteX26" fmla="*/ 41804 w 45911"/>
                  <a:gd name="connsiteY26" fmla="*/ 44462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911" h="57994">
                    <a:moveTo>
                      <a:pt x="41804" y="44462"/>
                    </a:moveTo>
                    <a:cubicBezTo>
                      <a:pt x="38663" y="47362"/>
                      <a:pt x="36005" y="49295"/>
                      <a:pt x="33830" y="50261"/>
                    </a:cubicBezTo>
                    <a:cubicBezTo>
                      <a:pt x="31655" y="51228"/>
                      <a:pt x="28997" y="51711"/>
                      <a:pt x="26581" y="51711"/>
                    </a:cubicBezTo>
                    <a:cubicBezTo>
                      <a:pt x="23439" y="51711"/>
                      <a:pt x="21023" y="51228"/>
                      <a:pt x="18848" y="50020"/>
                    </a:cubicBezTo>
                    <a:cubicBezTo>
                      <a:pt x="16673" y="48812"/>
                      <a:pt x="15223" y="47362"/>
                      <a:pt x="13774" y="45187"/>
                    </a:cubicBezTo>
                    <a:cubicBezTo>
                      <a:pt x="12565" y="43254"/>
                      <a:pt x="11599" y="40837"/>
                      <a:pt x="11116" y="38179"/>
                    </a:cubicBezTo>
                    <a:cubicBezTo>
                      <a:pt x="10632" y="35521"/>
                      <a:pt x="10391" y="32863"/>
                      <a:pt x="10391" y="30205"/>
                    </a:cubicBezTo>
                    <a:cubicBezTo>
                      <a:pt x="10391" y="27547"/>
                      <a:pt x="10632" y="24647"/>
                      <a:pt x="11357" y="21748"/>
                    </a:cubicBezTo>
                    <a:cubicBezTo>
                      <a:pt x="12082" y="18848"/>
                      <a:pt x="13049" y="16432"/>
                      <a:pt x="14257" y="14015"/>
                    </a:cubicBezTo>
                    <a:cubicBezTo>
                      <a:pt x="15707" y="11599"/>
                      <a:pt x="17398" y="9907"/>
                      <a:pt x="19331" y="8457"/>
                    </a:cubicBezTo>
                    <a:cubicBezTo>
                      <a:pt x="21506" y="7008"/>
                      <a:pt x="23923" y="6283"/>
                      <a:pt x="26822" y="6283"/>
                    </a:cubicBezTo>
                    <a:cubicBezTo>
                      <a:pt x="29964" y="6283"/>
                      <a:pt x="32622" y="6766"/>
                      <a:pt x="34555" y="7733"/>
                    </a:cubicBezTo>
                    <a:cubicBezTo>
                      <a:pt x="36488" y="8699"/>
                      <a:pt x="38179" y="9907"/>
                      <a:pt x="39629" y="11599"/>
                    </a:cubicBezTo>
                    <a:lnTo>
                      <a:pt x="44462" y="4350"/>
                    </a:lnTo>
                    <a:cubicBezTo>
                      <a:pt x="42046" y="2658"/>
                      <a:pt x="39388" y="1450"/>
                      <a:pt x="36488" y="967"/>
                    </a:cubicBezTo>
                    <a:cubicBezTo>
                      <a:pt x="33588" y="483"/>
                      <a:pt x="30689" y="0"/>
                      <a:pt x="28030" y="0"/>
                    </a:cubicBezTo>
                    <a:cubicBezTo>
                      <a:pt x="23681" y="0"/>
                      <a:pt x="19815" y="725"/>
                      <a:pt x="16432" y="2175"/>
                    </a:cubicBezTo>
                    <a:cubicBezTo>
                      <a:pt x="13049" y="3625"/>
                      <a:pt x="9907" y="5799"/>
                      <a:pt x="7491" y="8216"/>
                    </a:cubicBezTo>
                    <a:cubicBezTo>
                      <a:pt x="5074" y="10874"/>
                      <a:pt x="3141" y="14015"/>
                      <a:pt x="1933" y="17640"/>
                    </a:cubicBezTo>
                    <a:cubicBezTo>
                      <a:pt x="725" y="21264"/>
                      <a:pt x="0" y="25372"/>
                      <a:pt x="0" y="29722"/>
                    </a:cubicBezTo>
                    <a:cubicBezTo>
                      <a:pt x="0" y="39146"/>
                      <a:pt x="2416" y="46154"/>
                      <a:pt x="7008" y="50986"/>
                    </a:cubicBezTo>
                    <a:cubicBezTo>
                      <a:pt x="11599" y="55819"/>
                      <a:pt x="18123" y="58236"/>
                      <a:pt x="26581" y="58236"/>
                    </a:cubicBezTo>
                    <a:cubicBezTo>
                      <a:pt x="28030" y="58236"/>
                      <a:pt x="29480" y="57994"/>
                      <a:pt x="31172" y="57752"/>
                    </a:cubicBezTo>
                    <a:cubicBezTo>
                      <a:pt x="32863" y="57511"/>
                      <a:pt x="34555" y="57027"/>
                      <a:pt x="36246" y="56303"/>
                    </a:cubicBezTo>
                    <a:cubicBezTo>
                      <a:pt x="37938" y="55578"/>
                      <a:pt x="39629" y="54611"/>
                      <a:pt x="41321" y="53403"/>
                    </a:cubicBezTo>
                    <a:cubicBezTo>
                      <a:pt x="43012" y="52195"/>
                      <a:pt x="44462" y="50503"/>
                      <a:pt x="46154" y="48328"/>
                    </a:cubicBezTo>
                    <a:lnTo>
                      <a:pt x="41804" y="44462"/>
                    </a:lnTo>
                    <a:close/>
                  </a:path>
                </a:pathLst>
              </a:custGeom>
              <a:solidFill>
                <a:srgbClr val="000000"/>
              </a:solidFill>
              <a:ln w="2402" cap="flat">
                <a:noFill/>
                <a:prstDash val="solid"/>
                <a:miter/>
              </a:ln>
            </p:spPr>
            <p:txBody>
              <a:bodyPr rtlCol="0" anchor="ctr">
                <a:noAutofit/>
              </a:bodyPr>
              <a:lstStyle/>
              <a:p>
                <a:endParaRPr lang="de-DE" sz="1351"/>
              </a:p>
            </p:txBody>
          </p:sp>
          <p:sp>
            <p:nvSpPr>
              <p:cNvPr id="36" name="Freihandform: Form 35">
                <a:extLst>
                  <a:ext uri="{FF2B5EF4-FFF2-40B4-BE49-F238E27FC236}">
                    <a16:creationId xmlns:a16="http://schemas.microsoft.com/office/drawing/2014/main" id="{1C3B0773-417D-4813-BD67-9BC2D01A3929}"/>
                  </a:ext>
                </a:extLst>
              </p:cNvPr>
              <p:cNvSpPr/>
              <p:nvPr/>
            </p:nvSpPr>
            <p:spPr>
              <a:xfrm>
                <a:off x="10699360" y="1081336"/>
                <a:ext cx="45912" cy="84575"/>
              </a:xfrm>
              <a:custGeom>
                <a:avLst/>
                <a:gdLst>
                  <a:gd name="connsiteX0" fmla="*/ 9907 w 45911"/>
                  <a:gd name="connsiteY0" fmla="*/ 0 h 84574"/>
                  <a:gd name="connsiteX1" fmla="*/ 0 w 45911"/>
                  <a:gd name="connsiteY1" fmla="*/ 0 h 84574"/>
                  <a:gd name="connsiteX2" fmla="*/ 0 w 45911"/>
                  <a:gd name="connsiteY2" fmla="*/ 86266 h 84574"/>
                  <a:gd name="connsiteX3" fmla="*/ 9907 w 45911"/>
                  <a:gd name="connsiteY3" fmla="*/ 86266 h 84574"/>
                  <a:gd name="connsiteX4" fmla="*/ 9907 w 45911"/>
                  <a:gd name="connsiteY4" fmla="*/ 55094 h 84574"/>
                  <a:gd name="connsiteX5" fmla="*/ 11116 w 45911"/>
                  <a:gd name="connsiteY5" fmla="*/ 47845 h 84574"/>
                  <a:gd name="connsiteX6" fmla="*/ 14499 w 45911"/>
                  <a:gd name="connsiteY6" fmla="*/ 42046 h 84574"/>
                  <a:gd name="connsiteX7" fmla="*/ 19331 w 45911"/>
                  <a:gd name="connsiteY7" fmla="*/ 38179 h 84574"/>
                  <a:gd name="connsiteX8" fmla="*/ 25614 w 45911"/>
                  <a:gd name="connsiteY8" fmla="*/ 36730 h 84574"/>
                  <a:gd name="connsiteX9" fmla="*/ 31655 w 45911"/>
                  <a:gd name="connsiteY9" fmla="*/ 37696 h 84574"/>
                  <a:gd name="connsiteX10" fmla="*/ 35280 w 45911"/>
                  <a:gd name="connsiteY10" fmla="*/ 40596 h 84574"/>
                  <a:gd name="connsiteX11" fmla="*/ 36971 w 45911"/>
                  <a:gd name="connsiteY11" fmla="*/ 45187 h 84574"/>
                  <a:gd name="connsiteX12" fmla="*/ 37454 w 45911"/>
                  <a:gd name="connsiteY12" fmla="*/ 51470 h 84574"/>
                  <a:gd name="connsiteX13" fmla="*/ 37454 w 45911"/>
                  <a:gd name="connsiteY13" fmla="*/ 86024 h 84574"/>
                  <a:gd name="connsiteX14" fmla="*/ 47362 w 45911"/>
                  <a:gd name="connsiteY14" fmla="*/ 86024 h 84574"/>
                  <a:gd name="connsiteX15" fmla="*/ 47362 w 45911"/>
                  <a:gd name="connsiteY15" fmla="*/ 51470 h 84574"/>
                  <a:gd name="connsiteX16" fmla="*/ 46879 w 45911"/>
                  <a:gd name="connsiteY16" fmla="*/ 43012 h 84574"/>
                  <a:gd name="connsiteX17" fmla="*/ 44704 w 45911"/>
                  <a:gd name="connsiteY17" fmla="*/ 36005 h 84574"/>
                  <a:gd name="connsiteX18" fmla="*/ 38904 w 45911"/>
                  <a:gd name="connsiteY18" fmla="*/ 31172 h 84574"/>
                  <a:gd name="connsiteX19" fmla="*/ 28272 w 45911"/>
                  <a:gd name="connsiteY19" fmla="*/ 29239 h 84574"/>
                  <a:gd name="connsiteX20" fmla="*/ 20781 w 45911"/>
                  <a:gd name="connsiteY20" fmla="*/ 30447 h 84574"/>
                  <a:gd name="connsiteX21" fmla="*/ 15465 w 45911"/>
                  <a:gd name="connsiteY21" fmla="*/ 33347 h 84574"/>
                  <a:gd name="connsiteX22" fmla="*/ 12082 w 45911"/>
                  <a:gd name="connsiteY22" fmla="*/ 36730 h 84574"/>
                  <a:gd name="connsiteX23" fmla="*/ 10149 w 45911"/>
                  <a:gd name="connsiteY23" fmla="*/ 39388 h 84574"/>
                  <a:gd name="connsiteX24" fmla="*/ 10149 w 45911"/>
                  <a:gd name="connsiteY24" fmla="*/ 0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1" h="84574">
                    <a:moveTo>
                      <a:pt x="9907" y="0"/>
                    </a:moveTo>
                    <a:lnTo>
                      <a:pt x="0" y="0"/>
                    </a:lnTo>
                    <a:lnTo>
                      <a:pt x="0" y="86266"/>
                    </a:lnTo>
                    <a:lnTo>
                      <a:pt x="9907" y="86266"/>
                    </a:lnTo>
                    <a:lnTo>
                      <a:pt x="9907" y="55094"/>
                    </a:lnTo>
                    <a:cubicBezTo>
                      <a:pt x="9907" y="52678"/>
                      <a:pt x="10391" y="50261"/>
                      <a:pt x="11116" y="47845"/>
                    </a:cubicBezTo>
                    <a:cubicBezTo>
                      <a:pt x="11840" y="45670"/>
                      <a:pt x="13049" y="43737"/>
                      <a:pt x="14499" y="42046"/>
                    </a:cubicBezTo>
                    <a:cubicBezTo>
                      <a:pt x="15948" y="40354"/>
                      <a:pt x="17640" y="39146"/>
                      <a:pt x="19331" y="38179"/>
                    </a:cubicBezTo>
                    <a:cubicBezTo>
                      <a:pt x="21264" y="37213"/>
                      <a:pt x="23198" y="36730"/>
                      <a:pt x="25614" y="36730"/>
                    </a:cubicBezTo>
                    <a:cubicBezTo>
                      <a:pt x="28030" y="36730"/>
                      <a:pt x="30205" y="36971"/>
                      <a:pt x="31655" y="37696"/>
                    </a:cubicBezTo>
                    <a:cubicBezTo>
                      <a:pt x="33105" y="38421"/>
                      <a:pt x="34313" y="39146"/>
                      <a:pt x="35280" y="40596"/>
                    </a:cubicBezTo>
                    <a:cubicBezTo>
                      <a:pt x="36246" y="42046"/>
                      <a:pt x="36488" y="43496"/>
                      <a:pt x="36971" y="45187"/>
                    </a:cubicBezTo>
                    <a:cubicBezTo>
                      <a:pt x="37213" y="47120"/>
                      <a:pt x="37454" y="49053"/>
                      <a:pt x="37454" y="51470"/>
                    </a:cubicBezTo>
                    <a:lnTo>
                      <a:pt x="37454" y="86024"/>
                    </a:lnTo>
                    <a:lnTo>
                      <a:pt x="47362" y="86024"/>
                    </a:lnTo>
                    <a:lnTo>
                      <a:pt x="47362" y="51470"/>
                    </a:lnTo>
                    <a:cubicBezTo>
                      <a:pt x="47362" y="48570"/>
                      <a:pt x="47120" y="45670"/>
                      <a:pt x="46879" y="43012"/>
                    </a:cubicBezTo>
                    <a:cubicBezTo>
                      <a:pt x="46637" y="40354"/>
                      <a:pt x="45912" y="37938"/>
                      <a:pt x="44704" y="36005"/>
                    </a:cubicBezTo>
                    <a:cubicBezTo>
                      <a:pt x="43496" y="34071"/>
                      <a:pt x="41562" y="32380"/>
                      <a:pt x="38904" y="31172"/>
                    </a:cubicBezTo>
                    <a:cubicBezTo>
                      <a:pt x="36246" y="29964"/>
                      <a:pt x="32863" y="29239"/>
                      <a:pt x="28272" y="29239"/>
                    </a:cubicBezTo>
                    <a:cubicBezTo>
                      <a:pt x="25372" y="29239"/>
                      <a:pt x="22956" y="29722"/>
                      <a:pt x="20781" y="30447"/>
                    </a:cubicBezTo>
                    <a:cubicBezTo>
                      <a:pt x="18606" y="31172"/>
                      <a:pt x="16915" y="32380"/>
                      <a:pt x="15465" y="33347"/>
                    </a:cubicBezTo>
                    <a:cubicBezTo>
                      <a:pt x="14015" y="34555"/>
                      <a:pt x="12807" y="35521"/>
                      <a:pt x="12082" y="36730"/>
                    </a:cubicBezTo>
                    <a:cubicBezTo>
                      <a:pt x="11116" y="37938"/>
                      <a:pt x="10632" y="38663"/>
                      <a:pt x="10149" y="39388"/>
                    </a:cubicBezTo>
                    <a:lnTo>
                      <a:pt x="10149" y="0"/>
                    </a:lnTo>
                    <a:close/>
                  </a:path>
                </a:pathLst>
              </a:custGeom>
              <a:solidFill>
                <a:srgbClr val="000000"/>
              </a:solidFill>
              <a:ln w="2402" cap="flat">
                <a:noFill/>
                <a:prstDash val="solid"/>
                <a:miter/>
              </a:ln>
            </p:spPr>
            <p:txBody>
              <a:bodyPr rtlCol="0" anchor="ctr">
                <a:noAutofit/>
              </a:bodyPr>
              <a:lstStyle/>
              <a:p>
                <a:endParaRPr lang="de-DE" sz="1351"/>
              </a:p>
            </p:txBody>
          </p:sp>
        </p:grpSp>
        <p:sp>
          <p:nvSpPr>
            <p:cNvPr id="37" name="Freihandform: Form 36">
              <a:extLst>
                <a:ext uri="{FF2B5EF4-FFF2-40B4-BE49-F238E27FC236}">
                  <a16:creationId xmlns:a16="http://schemas.microsoft.com/office/drawing/2014/main" id="{1B5CEBB8-8410-4826-A2E1-C3C323E13940}"/>
                </a:ext>
              </a:extLst>
            </p:cNvPr>
            <p:cNvSpPr/>
            <p:nvPr/>
          </p:nvSpPr>
          <p:spPr>
            <a:xfrm>
              <a:off x="10808824" y="1089069"/>
              <a:ext cx="57994" cy="77325"/>
            </a:xfrm>
            <a:custGeom>
              <a:avLst/>
              <a:gdLst>
                <a:gd name="connsiteX0" fmla="*/ 10149 w 57994"/>
                <a:gd name="connsiteY0" fmla="*/ 78292 h 77325"/>
                <a:gd name="connsiteX1" fmla="*/ 10149 w 57994"/>
                <a:gd name="connsiteY1" fmla="*/ 40837 h 77325"/>
                <a:gd name="connsiteX2" fmla="*/ 48812 w 57994"/>
                <a:gd name="connsiteY2" fmla="*/ 40837 h 77325"/>
                <a:gd name="connsiteX3" fmla="*/ 48812 w 57994"/>
                <a:gd name="connsiteY3" fmla="*/ 78292 h 77325"/>
                <a:gd name="connsiteX4" fmla="*/ 58961 w 57994"/>
                <a:gd name="connsiteY4" fmla="*/ 78292 h 77325"/>
                <a:gd name="connsiteX5" fmla="*/ 58961 w 57994"/>
                <a:gd name="connsiteY5" fmla="*/ 0 h 77325"/>
                <a:gd name="connsiteX6" fmla="*/ 48812 w 57994"/>
                <a:gd name="connsiteY6" fmla="*/ 0 h 77325"/>
                <a:gd name="connsiteX7" fmla="*/ 48812 w 57994"/>
                <a:gd name="connsiteY7" fmla="*/ 34071 h 77325"/>
                <a:gd name="connsiteX8" fmla="*/ 10149 w 57994"/>
                <a:gd name="connsiteY8" fmla="*/ 34071 h 77325"/>
                <a:gd name="connsiteX9" fmla="*/ 10149 w 57994"/>
                <a:gd name="connsiteY9" fmla="*/ 0 h 77325"/>
                <a:gd name="connsiteX10" fmla="*/ 0 w 57994"/>
                <a:gd name="connsiteY10" fmla="*/ 0 h 77325"/>
                <a:gd name="connsiteX11" fmla="*/ 0 w 57994"/>
                <a:gd name="connsiteY11" fmla="*/ 78292 h 7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994" h="77325">
                  <a:moveTo>
                    <a:pt x="10149" y="78292"/>
                  </a:moveTo>
                  <a:lnTo>
                    <a:pt x="10149" y="40837"/>
                  </a:lnTo>
                  <a:lnTo>
                    <a:pt x="48812" y="40837"/>
                  </a:lnTo>
                  <a:lnTo>
                    <a:pt x="48812" y="78292"/>
                  </a:lnTo>
                  <a:lnTo>
                    <a:pt x="58961" y="78292"/>
                  </a:lnTo>
                  <a:lnTo>
                    <a:pt x="58961" y="0"/>
                  </a:lnTo>
                  <a:lnTo>
                    <a:pt x="48812" y="0"/>
                  </a:lnTo>
                  <a:lnTo>
                    <a:pt x="48812" y="34071"/>
                  </a:lnTo>
                  <a:lnTo>
                    <a:pt x="10149" y="34071"/>
                  </a:lnTo>
                  <a:lnTo>
                    <a:pt x="10149" y="0"/>
                  </a:lnTo>
                  <a:lnTo>
                    <a:pt x="0" y="0"/>
                  </a:lnTo>
                  <a:lnTo>
                    <a:pt x="0" y="78292"/>
                  </a:lnTo>
                  <a:close/>
                </a:path>
              </a:pathLst>
            </a:custGeom>
            <a:solidFill>
              <a:srgbClr val="000000"/>
            </a:solidFill>
            <a:ln w="2402" cap="flat">
              <a:noFill/>
              <a:prstDash val="solid"/>
              <a:miter/>
            </a:ln>
          </p:spPr>
          <p:txBody>
            <a:bodyPr rtlCol="0" anchor="ctr">
              <a:noAutofit/>
            </a:bodyPr>
            <a:lstStyle/>
            <a:p>
              <a:endParaRPr lang="de-DE" sz="1351"/>
            </a:p>
          </p:txBody>
        </p:sp>
        <p:sp>
          <p:nvSpPr>
            <p:cNvPr id="38" name="Freihandform: Form 37">
              <a:extLst>
                <a:ext uri="{FF2B5EF4-FFF2-40B4-BE49-F238E27FC236}">
                  <a16:creationId xmlns:a16="http://schemas.microsoft.com/office/drawing/2014/main" id="{C2141CF3-1E59-49AE-B4F4-71225DE8DBD6}"/>
                </a:ext>
              </a:extLst>
            </p:cNvPr>
            <p:cNvSpPr/>
            <p:nvPr/>
          </p:nvSpPr>
          <p:spPr>
            <a:xfrm>
              <a:off x="10886391"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5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8" y="19090"/>
                    <a:pt x="46154" y="16190"/>
                  </a:cubicBezTo>
                  <a:cubicBezTo>
                    <a:pt x="45429" y="13049"/>
                    <a:pt x="44220" y="10391"/>
                    <a:pt x="42529" y="7974"/>
                  </a:cubicBezTo>
                  <a:cubicBezTo>
                    <a:pt x="40837"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1" y="58477"/>
                    <a:pt x="26581" y="58477"/>
                  </a:cubicBezTo>
                  <a:cubicBezTo>
                    <a:pt x="31172" y="58477"/>
                    <a:pt x="35038" y="57511"/>
                    <a:pt x="38663" y="55819"/>
                  </a:cubicBezTo>
                  <a:cubicBezTo>
                    <a:pt x="42046" y="53886"/>
                    <a:pt x="45429" y="51228"/>
                    <a:pt x="48328" y="47845"/>
                  </a:cubicBezTo>
                  <a:lnTo>
                    <a:pt x="44462" y="43737"/>
                  </a:lnTo>
                  <a:cubicBezTo>
                    <a:pt x="40837" y="47120"/>
                    <a:pt x="37696" y="49053"/>
                    <a:pt x="35038" y="50261"/>
                  </a:cubicBezTo>
                  <a:cubicBezTo>
                    <a:pt x="32380" y="51228"/>
                    <a:pt x="29722" y="51711"/>
                    <a:pt x="27305" y="51711"/>
                  </a:cubicBezTo>
                  <a:cubicBezTo>
                    <a:pt x="21748" y="51711"/>
                    <a:pt x="17640" y="50020"/>
                    <a:pt x="14740" y="46395"/>
                  </a:cubicBezTo>
                  <a:cubicBezTo>
                    <a:pt x="11599"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39" name="Freihandform: Form 38">
              <a:extLst>
                <a:ext uri="{FF2B5EF4-FFF2-40B4-BE49-F238E27FC236}">
                  <a16:creationId xmlns:a16="http://schemas.microsoft.com/office/drawing/2014/main" id="{77A4FE29-4562-4C15-8839-87F3DA744A7B}"/>
                </a:ext>
              </a:extLst>
            </p:cNvPr>
            <p:cNvSpPr/>
            <p:nvPr/>
          </p:nvSpPr>
          <p:spPr>
            <a:xfrm>
              <a:off x="10951151" y="1112266"/>
              <a:ext cx="9666" cy="53161"/>
            </a:xfrm>
            <a:custGeom>
              <a:avLst/>
              <a:gdLst>
                <a:gd name="connsiteX0" fmla="*/ 0 w 9665"/>
                <a:gd name="connsiteY0" fmla="*/ 0 h 53161"/>
                <a:gd name="connsiteX1" fmla="*/ 10149 w 9665"/>
                <a:gd name="connsiteY1" fmla="*/ 0 h 53161"/>
                <a:gd name="connsiteX2" fmla="*/ 10149 w 9665"/>
                <a:gd name="connsiteY2" fmla="*/ 55094 h 53161"/>
                <a:gd name="connsiteX3" fmla="*/ 0 w 9665"/>
                <a:gd name="connsiteY3" fmla="*/ 55094 h 53161"/>
              </a:gdLst>
              <a:ahLst/>
              <a:cxnLst>
                <a:cxn ang="0">
                  <a:pos x="connsiteX0" y="connsiteY0"/>
                </a:cxn>
                <a:cxn ang="0">
                  <a:pos x="connsiteX1" y="connsiteY1"/>
                </a:cxn>
                <a:cxn ang="0">
                  <a:pos x="connsiteX2" y="connsiteY2"/>
                </a:cxn>
                <a:cxn ang="0">
                  <a:pos x="connsiteX3" y="connsiteY3"/>
                </a:cxn>
              </a:cxnLst>
              <a:rect l="l" t="t" r="r" b="b"/>
              <a:pathLst>
                <a:path w="9665" h="53161">
                  <a:moveTo>
                    <a:pt x="0" y="0"/>
                  </a:moveTo>
                  <a:lnTo>
                    <a:pt x="10149" y="0"/>
                  </a:lnTo>
                  <a:lnTo>
                    <a:pt x="10149" y="55094"/>
                  </a:lnTo>
                  <a:lnTo>
                    <a:pt x="0" y="55094"/>
                  </a:lnTo>
                  <a:close/>
                </a:path>
              </a:pathLst>
            </a:custGeom>
            <a:solidFill>
              <a:srgbClr val="000000"/>
            </a:solidFill>
            <a:ln w="2402" cap="flat">
              <a:noFill/>
              <a:prstDash val="solid"/>
              <a:miter/>
            </a:ln>
          </p:spPr>
          <p:txBody>
            <a:bodyPr rtlCol="0" anchor="ctr">
              <a:noAutofit/>
            </a:bodyPr>
            <a:lstStyle/>
            <a:p>
              <a:endParaRPr lang="de-DE" sz="1351"/>
            </a:p>
          </p:txBody>
        </p:sp>
        <p:grpSp>
          <p:nvGrpSpPr>
            <p:cNvPr id="40" name="Grafik 9">
              <a:extLst>
                <a:ext uri="{FF2B5EF4-FFF2-40B4-BE49-F238E27FC236}">
                  <a16:creationId xmlns:a16="http://schemas.microsoft.com/office/drawing/2014/main" id="{A240364D-AE4D-440E-88A8-B05FF302FB9D}"/>
                </a:ext>
              </a:extLst>
            </p:cNvPr>
            <p:cNvGrpSpPr/>
            <p:nvPr/>
          </p:nvGrpSpPr>
          <p:grpSpPr>
            <a:xfrm>
              <a:off x="10321916" y="1110575"/>
              <a:ext cx="1399106" cy="241642"/>
              <a:chOff x="10321916" y="1110575"/>
              <a:chExt cx="1399106" cy="241642"/>
            </a:xfrm>
            <a:solidFill>
              <a:schemeClr val="accent1"/>
            </a:solidFill>
          </p:grpSpPr>
          <p:sp>
            <p:nvSpPr>
              <p:cNvPr id="41" name="Freihandform: Form 40">
                <a:extLst>
                  <a:ext uri="{FF2B5EF4-FFF2-40B4-BE49-F238E27FC236}">
                    <a16:creationId xmlns:a16="http://schemas.microsoft.com/office/drawing/2014/main" id="{499DC055-1C0A-47CE-BA62-2B92DDA092AF}"/>
                  </a:ext>
                </a:extLst>
              </p:cNvPr>
              <p:cNvSpPr/>
              <p:nvPr/>
            </p:nvSpPr>
            <p:spPr>
              <a:xfrm>
                <a:off x="10981840" y="1110575"/>
                <a:ext cx="45912" cy="55578"/>
              </a:xfrm>
              <a:custGeom>
                <a:avLst/>
                <a:gdLst>
                  <a:gd name="connsiteX0" fmla="*/ 48087 w 45911"/>
                  <a:gd name="connsiteY0" fmla="*/ 56786 h 55577"/>
                  <a:gd name="connsiteX1" fmla="*/ 48087 w 45911"/>
                  <a:gd name="connsiteY1" fmla="*/ 22231 h 55577"/>
                  <a:gd name="connsiteX2" fmla="*/ 47603 w 45911"/>
                  <a:gd name="connsiteY2" fmla="*/ 13774 h 55577"/>
                  <a:gd name="connsiteX3" fmla="*/ 45429 w 45911"/>
                  <a:gd name="connsiteY3" fmla="*/ 6766 h 55577"/>
                  <a:gd name="connsiteX4" fmla="*/ 39629 w 45911"/>
                  <a:gd name="connsiteY4" fmla="*/ 1933 h 55577"/>
                  <a:gd name="connsiteX5" fmla="*/ 28997 w 45911"/>
                  <a:gd name="connsiteY5" fmla="*/ 0 h 55577"/>
                  <a:gd name="connsiteX6" fmla="*/ 21506 w 45911"/>
                  <a:gd name="connsiteY6" fmla="*/ 1208 h 55577"/>
                  <a:gd name="connsiteX7" fmla="*/ 16190 w 45911"/>
                  <a:gd name="connsiteY7" fmla="*/ 4350 h 55577"/>
                  <a:gd name="connsiteX8" fmla="*/ 12565 w 45911"/>
                  <a:gd name="connsiteY8" fmla="*/ 7974 h 55577"/>
                  <a:gd name="connsiteX9" fmla="*/ 10632 w 45911"/>
                  <a:gd name="connsiteY9" fmla="*/ 10632 h 55577"/>
                  <a:gd name="connsiteX10" fmla="*/ 9424 w 45911"/>
                  <a:gd name="connsiteY10" fmla="*/ 967 h 55577"/>
                  <a:gd name="connsiteX11" fmla="*/ 0 w 45911"/>
                  <a:gd name="connsiteY11" fmla="*/ 1933 h 55577"/>
                  <a:gd name="connsiteX12" fmla="*/ 242 w 45911"/>
                  <a:gd name="connsiteY12" fmla="*/ 4108 h 55577"/>
                  <a:gd name="connsiteX13" fmla="*/ 725 w 45911"/>
                  <a:gd name="connsiteY13" fmla="*/ 7733 h 55577"/>
                  <a:gd name="connsiteX14" fmla="*/ 967 w 45911"/>
                  <a:gd name="connsiteY14" fmla="*/ 11840 h 55577"/>
                  <a:gd name="connsiteX15" fmla="*/ 1208 w 45911"/>
                  <a:gd name="connsiteY15" fmla="*/ 15948 h 55577"/>
                  <a:gd name="connsiteX16" fmla="*/ 1208 w 45911"/>
                  <a:gd name="connsiteY16" fmla="*/ 56786 h 55577"/>
                  <a:gd name="connsiteX17" fmla="*/ 11116 w 45911"/>
                  <a:gd name="connsiteY17" fmla="*/ 56786 h 55577"/>
                  <a:gd name="connsiteX18" fmla="*/ 11116 w 45911"/>
                  <a:gd name="connsiteY18" fmla="*/ 25856 h 55577"/>
                  <a:gd name="connsiteX19" fmla="*/ 12324 w 45911"/>
                  <a:gd name="connsiteY19" fmla="*/ 18606 h 55577"/>
                  <a:gd name="connsiteX20" fmla="*/ 15707 w 45911"/>
                  <a:gd name="connsiteY20" fmla="*/ 12807 h 55577"/>
                  <a:gd name="connsiteX21" fmla="*/ 20540 w 45911"/>
                  <a:gd name="connsiteY21" fmla="*/ 8941 h 55577"/>
                  <a:gd name="connsiteX22" fmla="*/ 26822 w 45911"/>
                  <a:gd name="connsiteY22" fmla="*/ 7491 h 55577"/>
                  <a:gd name="connsiteX23" fmla="*/ 32863 w 45911"/>
                  <a:gd name="connsiteY23" fmla="*/ 8457 h 55577"/>
                  <a:gd name="connsiteX24" fmla="*/ 36488 w 45911"/>
                  <a:gd name="connsiteY24" fmla="*/ 11357 h 55577"/>
                  <a:gd name="connsiteX25" fmla="*/ 38179 w 45911"/>
                  <a:gd name="connsiteY25" fmla="*/ 15948 h 55577"/>
                  <a:gd name="connsiteX26" fmla="*/ 38663 w 45911"/>
                  <a:gd name="connsiteY26" fmla="*/ 22231 h 55577"/>
                  <a:gd name="connsiteX27" fmla="*/ 38663 w 45911"/>
                  <a:gd name="connsiteY27" fmla="*/ 56786 h 55577"/>
                  <a:gd name="connsiteX28" fmla="*/ 48087 w 45911"/>
                  <a:gd name="connsiteY28" fmla="*/ 56786 h 5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911" h="55577">
                    <a:moveTo>
                      <a:pt x="48087" y="56786"/>
                    </a:moveTo>
                    <a:lnTo>
                      <a:pt x="48087" y="22231"/>
                    </a:lnTo>
                    <a:cubicBezTo>
                      <a:pt x="48087" y="19331"/>
                      <a:pt x="47845" y="16432"/>
                      <a:pt x="47603" y="13774"/>
                    </a:cubicBezTo>
                    <a:cubicBezTo>
                      <a:pt x="47362" y="11115"/>
                      <a:pt x="46637" y="8699"/>
                      <a:pt x="45429" y="6766"/>
                    </a:cubicBezTo>
                    <a:cubicBezTo>
                      <a:pt x="44220" y="4833"/>
                      <a:pt x="42287" y="3141"/>
                      <a:pt x="39629" y="1933"/>
                    </a:cubicBezTo>
                    <a:cubicBezTo>
                      <a:pt x="36971" y="725"/>
                      <a:pt x="33588" y="0"/>
                      <a:pt x="28997" y="0"/>
                    </a:cubicBezTo>
                    <a:cubicBezTo>
                      <a:pt x="26097" y="0"/>
                      <a:pt x="23681" y="483"/>
                      <a:pt x="21506" y="1208"/>
                    </a:cubicBezTo>
                    <a:cubicBezTo>
                      <a:pt x="19331" y="2175"/>
                      <a:pt x="17640" y="3141"/>
                      <a:pt x="16190" y="4350"/>
                    </a:cubicBezTo>
                    <a:cubicBezTo>
                      <a:pt x="14740" y="5558"/>
                      <a:pt x="13532" y="6766"/>
                      <a:pt x="12565" y="7974"/>
                    </a:cubicBezTo>
                    <a:cubicBezTo>
                      <a:pt x="11599" y="9182"/>
                      <a:pt x="11116" y="10149"/>
                      <a:pt x="10632" y="10632"/>
                    </a:cubicBezTo>
                    <a:lnTo>
                      <a:pt x="9424" y="967"/>
                    </a:lnTo>
                    <a:lnTo>
                      <a:pt x="0" y="1933"/>
                    </a:lnTo>
                    <a:cubicBezTo>
                      <a:pt x="0" y="2416"/>
                      <a:pt x="242" y="3141"/>
                      <a:pt x="242" y="4108"/>
                    </a:cubicBezTo>
                    <a:cubicBezTo>
                      <a:pt x="483" y="5074"/>
                      <a:pt x="483" y="6283"/>
                      <a:pt x="725" y="7733"/>
                    </a:cubicBezTo>
                    <a:cubicBezTo>
                      <a:pt x="967" y="9182"/>
                      <a:pt x="967" y="10391"/>
                      <a:pt x="967" y="11840"/>
                    </a:cubicBezTo>
                    <a:cubicBezTo>
                      <a:pt x="967" y="13290"/>
                      <a:pt x="1208" y="14499"/>
                      <a:pt x="1208" y="15948"/>
                    </a:cubicBezTo>
                    <a:lnTo>
                      <a:pt x="1208" y="56786"/>
                    </a:lnTo>
                    <a:lnTo>
                      <a:pt x="11116" y="56786"/>
                    </a:lnTo>
                    <a:lnTo>
                      <a:pt x="11116" y="25856"/>
                    </a:lnTo>
                    <a:cubicBezTo>
                      <a:pt x="11116" y="23439"/>
                      <a:pt x="11599" y="21023"/>
                      <a:pt x="12324" y="18606"/>
                    </a:cubicBezTo>
                    <a:cubicBezTo>
                      <a:pt x="13049" y="16432"/>
                      <a:pt x="14257" y="14257"/>
                      <a:pt x="15707" y="12807"/>
                    </a:cubicBezTo>
                    <a:cubicBezTo>
                      <a:pt x="17157" y="11115"/>
                      <a:pt x="18848" y="9907"/>
                      <a:pt x="20540" y="8941"/>
                    </a:cubicBezTo>
                    <a:cubicBezTo>
                      <a:pt x="22473" y="7974"/>
                      <a:pt x="24406" y="7491"/>
                      <a:pt x="26822" y="7491"/>
                    </a:cubicBezTo>
                    <a:cubicBezTo>
                      <a:pt x="29239" y="7491"/>
                      <a:pt x="31413" y="7733"/>
                      <a:pt x="32863" y="8457"/>
                    </a:cubicBezTo>
                    <a:cubicBezTo>
                      <a:pt x="34313" y="9182"/>
                      <a:pt x="35521" y="9907"/>
                      <a:pt x="36488" y="11357"/>
                    </a:cubicBezTo>
                    <a:cubicBezTo>
                      <a:pt x="37213" y="12565"/>
                      <a:pt x="37696" y="14257"/>
                      <a:pt x="38179" y="15948"/>
                    </a:cubicBezTo>
                    <a:cubicBezTo>
                      <a:pt x="38421" y="17881"/>
                      <a:pt x="38663" y="19815"/>
                      <a:pt x="38663" y="22231"/>
                    </a:cubicBezTo>
                    <a:lnTo>
                      <a:pt x="38663" y="56786"/>
                    </a:lnTo>
                    <a:lnTo>
                      <a:pt x="48087" y="56786"/>
                    </a:lnTo>
                    <a:close/>
                  </a:path>
                </a:pathLst>
              </a:custGeom>
              <a:solidFill>
                <a:srgbClr val="000000"/>
              </a:solidFill>
              <a:ln w="2402" cap="flat">
                <a:noFill/>
                <a:prstDash val="solid"/>
                <a:miter/>
              </a:ln>
            </p:spPr>
            <p:txBody>
              <a:bodyPr rtlCol="0" anchor="ctr">
                <a:noAutofit/>
              </a:bodyPr>
              <a:lstStyle/>
              <a:p>
                <a:endParaRPr lang="de-DE" sz="1351"/>
              </a:p>
            </p:txBody>
          </p:sp>
          <p:sp>
            <p:nvSpPr>
              <p:cNvPr id="42" name="Freihandform: Form 41">
                <a:extLst>
                  <a:ext uri="{FF2B5EF4-FFF2-40B4-BE49-F238E27FC236}">
                    <a16:creationId xmlns:a16="http://schemas.microsoft.com/office/drawing/2014/main" id="{CFC50087-AE06-4FC3-BF14-DD98E5DF1E54}"/>
                  </a:ext>
                </a:extLst>
              </p:cNvPr>
              <p:cNvSpPr/>
              <p:nvPr/>
            </p:nvSpPr>
            <p:spPr>
              <a:xfrm>
                <a:off x="11046358" y="1110575"/>
                <a:ext cx="48328" cy="57994"/>
              </a:xfrm>
              <a:custGeom>
                <a:avLst/>
                <a:gdLst>
                  <a:gd name="connsiteX0" fmla="*/ 9907 w 48328"/>
                  <a:gd name="connsiteY0" fmla="*/ 24647 h 57994"/>
                  <a:gd name="connsiteX1" fmla="*/ 11599 w 48328"/>
                  <a:gd name="connsiteY1" fmla="*/ 17640 h 57994"/>
                  <a:gd name="connsiteX2" fmla="*/ 14740 w 48328"/>
                  <a:gd name="connsiteY2" fmla="*/ 11840 h 57994"/>
                  <a:gd name="connsiteX3" fmla="*/ 19331 w 48328"/>
                  <a:gd name="connsiteY3" fmla="*/ 7733 h 57994"/>
                  <a:gd name="connsiteX4" fmla="*/ 25372 w 48328"/>
                  <a:gd name="connsiteY4" fmla="*/ 6283 h 57994"/>
                  <a:gd name="connsiteX5" fmla="*/ 33830 w 48328"/>
                  <a:gd name="connsiteY5" fmla="*/ 10874 h 57994"/>
                  <a:gd name="connsiteX6" fmla="*/ 36971 w 48328"/>
                  <a:gd name="connsiteY6" fmla="*/ 22956 h 57994"/>
                  <a:gd name="connsiteX7" fmla="*/ 36971 w 48328"/>
                  <a:gd name="connsiteY7" fmla="*/ 24889 h 57994"/>
                  <a:gd name="connsiteX8" fmla="*/ 9907 w 48328"/>
                  <a:gd name="connsiteY8" fmla="*/ 24889 h 57994"/>
                  <a:gd name="connsiteX9" fmla="*/ 9666 w 48328"/>
                  <a:gd name="connsiteY9" fmla="*/ 30930 h 57994"/>
                  <a:gd name="connsiteX10" fmla="*/ 47120 w 48328"/>
                  <a:gd name="connsiteY10" fmla="*/ 30930 h 57994"/>
                  <a:gd name="connsiteX11" fmla="*/ 47120 w 48328"/>
                  <a:gd name="connsiteY11" fmla="*/ 25372 h 57994"/>
                  <a:gd name="connsiteX12" fmla="*/ 46154 w 48328"/>
                  <a:gd name="connsiteY12" fmla="*/ 16190 h 57994"/>
                  <a:gd name="connsiteX13" fmla="*/ 42529 w 48328"/>
                  <a:gd name="connsiteY13" fmla="*/ 7974 h 57994"/>
                  <a:gd name="connsiteX14" fmla="*/ 35763 w 48328"/>
                  <a:gd name="connsiteY14" fmla="*/ 2175 h 57994"/>
                  <a:gd name="connsiteX15" fmla="*/ 25131 w 48328"/>
                  <a:gd name="connsiteY15" fmla="*/ 0 h 57994"/>
                  <a:gd name="connsiteX16" fmla="*/ 15223 w 48328"/>
                  <a:gd name="connsiteY16" fmla="*/ 2175 h 57994"/>
                  <a:gd name="connsiteX17" fmla="*/ 7249 w 48328"/>
                  <a:gd name="connsiteY17" fmla="*/ 8216 h 57994"/>
                  <a:gd name="connsiteX18" fmla="*/ 1933 w 48328"/>
                  <a:gd name="connsiteY18" fmla="*/ 17398 h 57994"/>
                  <a:gd name="connsiteX19" fmla="*/ 0 w 48328"/>
                  <a:gd name="connsiteY19" fmla="*/ 29239 h 57994"/>
                  <a:gd name="connsiteX20" fmla="*/ 6766 w 48328"/>
                  <a:gd name="connsiteY20" fmla="*/ 50986 h 57994"/>
                  <a:gd name="connsiteX21" fmla="*/ 26581 w 48328"/>
                  <a:gd name="connsiteY21" fmla="*/ 58477 h 57994"/>
                  <a:gd name="connsiteX22" fmla="*/ 38663 w 48328"/>
                  <a:gd name="connsiteY22" fmla="*/ 55819 h 57994"/>
                  <a:gd name="connsiteX23" fmla="*/ 48328 w 48328"/>
                  <a:gd name="connsiteY23" fmla="*/ 47845 h 57994"/>
                  <a:gd name="connsiteX24" fmla="*/ 44462 w 48328"/>
                  <a:gd name="connsiteY24" fmla="*/ 43737 h 57994"/>
                  <a:gd name="connsiteX25" fmla="*/ 35038 w 48328"/>
                  <a:gd name="connsiteY25" fmla="*/ 50261 h 57994"/>
                  <a:gd name="connsiteX26" fmla="*/ 27306 w 48328"/>
                  <a:gd name="connsiteY26" fmla="*/ 51711 h 57994"/>
                  <a:gd name="connsiteX27" fmla="*/ 14740 w 48328"/>
                  <a:gd name="connsiteY27" fmla="*/ 46395 h 57994"/>
                  <a:gd name="connsiteX28" fmla="*/ 9666 w 48328"/>
                  <a:gd name="connsiteY28" fmla="*/ 30930 h 5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328" h="57994">
                    <a:moveTo>
                      <a:pt x="9907" y="24647"/>
                    </a:moveTo>
                    <a:cubicBezTo>
                      <a:pt x="10149" y="22231"/>
                      <a:pt x="10874" y="19815"/>
                      <a:pt x="11599" y="17640"/>
                    </a:cubicBezTo>
                    <a:cubicBezTo>
                      <a:pt x="12324" y="15465"/>
                      <a:pt x="13532" y="13532"/>
                      <a:pt x="14740" y="11840"/>
                    </a:cubicBezTo>
                    <a:cubicBezTo>
                      <a:pt x="15948" y="10149"/>
                      <a:pt x="17640" y="8699"/>
                      <a:pt x="19331" y="7733"/>
                    </a:cubicBezTo>
                    <a:cubicBezTo>
                      <a:pt x="21023" y="6766"/>
                      <a:pt x="23198" y="6283"/>
                      <a:pt x="25372" y="6283"/>
                    </a:cubicBezTo>
                    <a:cubicBezTo>
                      <a:pt x="28755" y="6283"/>
                      <a:pt x="31655" y="7733"/>
                      <a:pt x="33830" y="10874"/>
                    </a:cubicBezTo>
                    <a:cubicBezTo>
                      <a:pt x="36005" y="13774"/>
                      <a:pt x="36971" y="17881"/>
                      <a:pt x="36971" y="22956"/>
                    </a:cubicBezTo>
                    <a:lnTo>
                      <a:pt x="36971" y="24889"/>
                    </a:lnTo>
                    <a:lnTo>
                      <a:pt x="9907" y="24889"/>
                    </a:lnTo>
                    <a:close/>
                    <a:moveTo>
                      <a:pt x="9666" y="30930"/>
                    </a:moveTo>
                    <a:lnTo>
                      <a:pt x="47120" y="30930"/>
                    </a:lnTo>
                    <a:lnTo>
                      <a:pt x="47120" y="25372"/>
                    </a:lnTo>
                    <a:cubicBezTo>
                      <a:pt x="47120" y="22231"/>
                      <a:pt x="46879" y="19090"/>
                      <a:pt x="46154" y="16190"/>
                    </a:cubicBezTo>
                    <a:cubicBezTo>
                      <a:pt x="45429" y="13049"/>
                      <a:pt x="44220" y="10391"/>
                      <a:pt x="42529" y="7974"/>
                    </a:cubicBezTo>
                    <a:cubicBezTo>
                      <a:pt x="40838" y="5558"/>
                      <a:pt x="38663" y="3625"/>
                      <a:pt x="35763" y="2175"/>
                    </a:cubicBezTo>
                    <a:cubicBezTo>
                      <a:pt x="32863" y="725"/>
                      <a:pt x="29480" y="0"/>
                      <a:pt x="25131" y="0"/>
                    </a:cubicBezTo>
                    <a:cubicBezTo>
                      <a:pt x="21506" y="0"/>
                      <a:pt x="18365" y="725"/>
                      <a:pt x="15223" y="2175"/>
                    </a:cubicBezTo>
                    <a:cubicBezTo>
                      <a:pt x="12082" y="3625"/>
                      <a:pt x="9424" y="5558"/>
                      <a:pt x="7249" y="8216"/>
                    </a:cubicBezTo>
                    <a:cubicBezTo>
                      <a:pt x="5074" y="10874"/>
                      <a:pt x="3141" y="13774"/>
                      <a:pt x="1933" y="17398"/>
                    </a:cubicBezTo>
                    <a:cubicBezTo>
                      <a:pt x="725" y="21023"/>
                      <a:pt x="0" y="24889"/>
                      <a:pt x="0" y="29239"/>
                    </a:cubicBezTo>
                    <a:cubicBezTo>
                      <a:pt x="0" y="38904"/>
                      <a:pt x="2175" y="46154"/>
                      <a:pt x="6766" y="50986"/>
                    </a:cubicBezTo>
                    <a:cubicBezTo>
                      <a:pt x="11116" y="55819"/>
                      <a:pt x="17882" y="58477"/>
                      <a:pt x="26581" y="58477"/>
                    </a:cubicBezTo>
                    <a:cubicBezTo>
                      <a:pt x="31172" y="58477"/>
                      <a:pt x="35038" y="57511"/>
                      <a:pt x="38663" y="55819"/>
                    </a:cubicBezTo>
                    <a:cubicBezTo>
                      <a:pt x="42046" y="53886"/>
                      <a:pt x="45429" y="51228"/>
                      <a:pt x="48328" y="47845"/>
                    </a:cubicBezTo>
                    <a:lnTo>
                      <a:pt x="44462" y="43737"/>
                    </a:lnTo>
                    <a:cubicBezTo>
                      <a:pt x="40838" y="47120"/>
                      <a:pt x="37696" y="49053"/>
                      <a:pt x="35038" y="50261"/>
                    </a:cubicBezTo>
                    <a:cubicBezTo>
                      <a:pt x="32380" y="51228"/>
                      <a:pt x="29722" y="51711"/>
                      <a:pt x="27306" y="51711"/>
                    </a:cubicBezTo>
                    <a:cubicBezTo>
                      <a:pt x="21748" y="51711"/>
                      <a:pt x="17640" y="50020"/>
                      <a:pt x="14740" y="46395"/>
                    </a:cubicBezTo>
                    <a:cubicBezTo>
                      <a:pt x="11357" y="42529"/>
                      <a:pt x="9907" y="37454"/>
                      <a:pt x="9666" y="30930"/>
                    </a:cubicBezTo>
                  </a:path>
                </a:pathLst>
              </a:custGeom>
              <a:solidFill>
                <a:srgbClr val="000000"/>
              </a:solidFill>
              <a:ln w="2402" cap="flat">
                <a:noFill/>
                <a:prstDash val="solid"/>
                <a:miter/>
              </a:ln>
            </p:spPr>
            <p:txBody>
              <a:bodyPr rtlCol="0" anchor="ctr">
                <a:noAutofit/>
              </a:bodyPr>
              <a:lstStyle/>
              <a:p>
                <a:endParaRPr lang="de-DE" sz="1351"/>
              </a:p>
            </p:txBody>
          </p:sp>
          <p:sp>
            <p:nvSpPr>
              <p:cNvPr id="43" name="Freihandform: Form 42">
                <a:extLst>
                  <a:ext uri="{FF2B5EF4-FFF2-40B4-BE49-F238E27FC236}">
                    <a16:creationId xmlns:a16="http://schemas.microsoft.com/office/drawing/2014/main" id="{21874895-4ADB-4607-9955-2800059B66C0}"/>
                  </a:ext>
                </a:extLst>
              </p:cNvPr>
              <p:cNvSpPr/>
              <p:nvPr/>
            </p:nvSpPr>
            <p:spPr>
              <a:xfrm>
                <a:off x="10321916" y="1217139"/>
                <a:ext cx="1179212" cy="84575"/>
              </a:xfrm>
              <a:custGeom>
                <a:avLst/>
                <a:gdLst>
                  <a:gd name="connsiteX0" fmla="*/ 1181145 w 1179211"/>
                  <a:gd name="connsiteY0" fmla="*/ 2658 h 84574"/>
                  <a:gd name="connsiteX1" fmla="*/ 1176071 w 1179211"/>
                  <a:gd name="connsiteY1" fmla="*/ 725 h 84574"/>
                  <a:gd name="connsiteX2" fmla="*/ 1168580 w 1179211"/>
                  <a:gd name="connsiteY2" fmla="*/ 0 h 84574"/>
                  <a:gd name="connsiteX3" fmla="*/ 1158672 w 1179211"/>
                  <a:gd name="connsiteY3" fmla="*/ 1933 h 84574"/>
                  <a:gd name="connsiteX4" fmla="*/ 1151182 w 1179211"/>
                  <a:gd name="connsiteY4" fmla="*/ 8941 h 84574"/>
                  <a:gd name="connsiteX5" fmla="*/ 1148282 w 1179211"/>
                  <a:gd name="connsiteY5" fmla="*/ 16915 h 84574"/>
                  <a:gd name="connsiteX6" fmla="*/ 1147799 w 1179211"/>
                  <a:gd name="connsiteY6" fmla="*/ 25131 h 84574"/>
                  <a:gd name="connsiteX7" fmla="*/ 1147799 w 1179211"/>
                  <a:gd name="connsiteY7" fmla="*/ 29239 h 84574"/>
                  <a:gd name="connsiteX8" fmla="*/ 1137891 w 1179211"/>
                  <a:gd name="connsiteY8" fmla="*/ 29239 h 84574"/>
                  <a:gd name="connsiteX9" fmla="*/ 1137891 w 1179211"/>
                  <a:gd name="connsiteY9" fmla="*/ 35521 h 84574"/>
                  <a:gd name="connsiteX10" fmla="*/ 1147799 w 1179211"/>
                  <a:gd name="connsiteY10" fmla="*/ 35521 h 84574"/>
                  <a:gd name="connsiteX11" fmla="*/ 1147799 w 1179211"/>
                  <a:gd name="connsiteY11" fmla="*/ 84333 h 84574"/>
                  <a:gd name="connsiteX12" fmla="*/ 1157223 w 1179211"/>
                  <a:gd name="connsiteY12" fmla="*/ 84333 h 84574"/>
                  <a:gd name="connsiteX13" fmla="*/ 1157223 w 1179211"/>
                  <a:gd name="connsiteY13" fmla="*/ 35280 h 84574"/>
                  <a:gd name="connsiteX14" fmla="*/ 1172446 w 1179211"/>
                  <a:gd name="connsiteY14" fmla="*/ 35280 h 84574"/>
                  <a:gd name="connsiteX15" fmla="*/ 1172446 w 1179211"/>
                  <a:gd name="connsiteY15" fmla="*/ 28997 h 84574"/>
                  <a:gd name="connsiteX16" fmla="*/ 1157223 w 1179211"/>
                  <a:gd name="connsiteY16" fmla="*/ 28997 h 84574"/>
                  <a:gd name="connsiteX17" fmla="*/ 1157223 w 1179211"/>
                  <a:gd name="connsiteY17" fmla="*/ 25372 h 84574"/>
                  <a:gd name="connsiteX18" fmla="*/ 1157464 w 1179211"/>
                  <a:gd name="connsiteY18" fmla="*/ 18606 h 84574"/>
                  <a:gd name="connsiteX19" fmla="*/ 1158672 w 1179211"/>
                  <a:gd name="connsiteY19" fmla="*/ 12324 h 84574"/>
                  <a:gd name="connsiteX20" fmla="*/ 1161572 w 1179211"/>
                  <a:gd name="connsiteY20" fmla="*/ 7733 h 84574"/>
                  <a:gd name="connsiteX21" fmla="*/ 1167130 w 1179211"/>
                  <a:gd name="connsiteY21" fmla="*/ 5799 h 84574"/>
                  <a:gd name="connsiteX22" fmla="*/ 1173413 w 1179211"/>
                  <a:gd name="connsiteY22" fmla="*/ 7008 h 84574"/>
                  <a:gd name="connsiteX23" fmla="*/ 1177762 w 1179211"/>
                  <a:gd name="connsiteY23" fmla="*/ 9666 h 84574"/>
                  <a:gd name="connsiteX24" fmla="*/ 1181145 w 1179211"/>
                  <a:gd name="connsiteY24" fmla="*/ 2658 h 84574"/>
                  <a:gd name="connsiteX25" fmla="*/ 1092946 w 1179211"/>
                  <a:gd name="connsiteY25" fmla="*/ 84091 h 84574"/>
                  <a:gd name="connsiteX26" fmla="*/ 1102370 w 1179211"/>
                  <a:gd name="connsiteY26" fmla="*/ 84091 h 84574"/>
                  <a:gd name="connsiteX27" fmla="*/ 1102370 w 1179211"/>
                  <a:gd name="connsiteY27" fmla="*/ 57511 h 84574"/>
                  <a:gd name="connsiteX28" fmla="*/ 1102612 w 1179211"/>
                  <a:gd name="connsiteY28" fmla="*/ 51953 h 84574"/>
                  <a:gd name="connsiteX29" fmla="*/ 1103337 w 1179211"/>
                  <a:gd name="connsiteY29" fmla="*/ 46637 h 84574"/>
                  <a:gd name="connsiteX30" fmla="*/ 1107444 w 1179211"/>
                  <a:gd name="connsiteY30" fmla="*/ 37938 h 84574"/>
                  <a:gd name="connsiteX31" fmla="*/ 1113485 w 1179211"/>
                  <a:gd name="connsiteY31" fmla="*/ 34555 h 84574"/>
                  <a:gd name="connsiteX32" fmla="*/ 1119526 w 1179211"/>
                  <a:gd name="connsiteY32" fmla="*/ 40596 h 84574"/>
                  <a:gd name="connsiteX33" fmla="*/ 1127742 w 1179211"/>
                  <a:gd name="connsiteY33" fmla="*/ 37696 h 84574"/>
                  <a:gd name="connsiteX34" fmla="*/ 1126534 w 1179211"/>
                  <a:gd name="connsiteY34" fmla="*/ 32863 h 84574"/>
                  <a:gd name="connsiteX35" fmla="*/ 1124118 w 1179211"/>
                  <a:gd name="connsiteY35" fmla="*/ 29722 h 84574"/>
                  <a:gd name="connsiteX36" fmla="*/ 1120735 w 1179211"/>
                  <a:gd name="connsiteY36" fmla="*/ 28030 h 84574"/>
                  <a:gd name="connsiteX37" fmla="*/ 1117352 w 1179211"/>
                  <a:gd name="connsiteY37" fmla="*/ 27547 h 84574"/>
                  <a:gd name="connsiteX38" fmla="*/ 1108653 w 1179211"/>
                  <a:gd name="connsiteY38" fmla="*/ 30205 h 84574"/>
                  <a:gd name="connsiteX39" fmla="*/ 1102370 w 1179211"/>
                  <a:gd name="connsiteY39" fmla="*/ 37696 h 84574"/>
                  <a:gd name="connsiteX40" fmla="*/ 1101162 w 1179211"/>
                  <a:gd name="connsiteY40" fmla="*/ 28272 h 84574"/>
                  <a:gd name="connsiteX41" fmla="*/ 1091738 w 1179211"/>
                  <a:gd name="connsiteY41" fmla="*/ 29239 h 84574"/>
                  <a:gd name="connsiteX42" fmla="*/ 1091979 w 1179211"/>
                  <a:gd name="connsiteY42" fmla="*/ 31413 h 84574"/>
                  <a:gd name="connsiteX43" fmla="*/ 1092463 w 1179211"/>
                  <a:gd name="connsiteY43" fmla="*/ 35038 h 84574"/>
                  <a:gd name="connsiteX44" fmla="*/ 1092704 w 1179211"/>
                  <a:gd name="connsiteY44" fmla="*/ 39146 h 84574"/>
                  <a:gd name="connsiteX45" fmla="*/ 1092946 w 1179211"/>
                  <a:gd name="connsiteY45" fmla="*/ 43254 h 84574"/>
                  <a:gd name="connsiteX46" fmla="*/ 1092946 w 1179211"/>
                  <a:gd name="connsiteY46" fmla="*/ 84091 h 84574"/>
                  <a:gd name="connsiteX47" fmla="*/ 1062016 w 1179211"/>
                  <a:gd name="connsiteY47" fmla="*/ 72251 h 84574"/>
                  <a:gd name="connsiteX48" fmla="*/ 1049934 w 1179211"/>
                  <a:gd name="connsiteY48" fmla="*/ 78292 h 84574"/>
                  <a:gd name="connsiteX49" fmla="*/ 1037852 w 1179211"/>
                  <a:gd name="connsiteY49" fmla="*/ 72251 h 84574"/>
                  <a:gd name="connsiteX50" fmla="*/ 1033502 w 1179211"/>
                  <a:gd name="connsiteY50" fmla="*/ 55819 h 84574"/>
                  <a:gd name="connsiteX51" fmla="*/ 1037852 w 1179211"/>
                  <a:gd name="connsiteY51" fmla="*/ 39629 h 84574"/>
                  <a:gd name="connsiteX52" fmla="*/ 1050175 w 1179211"/>
                  <a:gd name="connsiteY52" fmla="*/ 33588 h 84574"/>
                  <a:gd name="connsiteX53" fmla="*/ 1062499 w 1179211"/>
                  <a:gd name="connsiteY53" fmla="*/ 39629 h 84574"/>
                  <a:gd name="connsiteX54" fmla="*/ 1066849 w 1179211"/>
                  <a:gd name="connsiteY54" fmla="*/ 55819 h 84574"/>
                  <a:gd name="connsiteX55" fmla="*/ 1062016 w 1179211"/>
                  <a:gd name="connsiteY55" fmla="*/ 72251 h 84574"/>
                  <a:gd name="connsiteX56" fmla="*/ 1075306 w 1179211"/>
                  <a:gd name="connsiteY56" fmla="*/ 44462 h 84574"/>
                  <a:gd name="connsiteX57" fmla="*/ 1070232 w 1179211"/>
                  <a:gd name="connsiteY57" fmla="*/ 35280 h 84574"/>
                  <a:gd name="connsiteX58" fmla="*/ 1061774 w 1179211"/>
                  <a:gd name="connsiteY58" fmla="*/ 29480 h 84574"/>
                  <a:gd name="connsiteX59" fmla="*/ 1050175 w 1179211"/>
                  <a:gd name="connsiteY59" fmla="*/ 27306 h 84574"/>
                  <a:gd name="connsiteX60" fmla="*/ 1038576 w 1179211"/>
                  <a:gd name="connsiteY60" fmla="*/ 29480 h 84574"/>
                  <a:gd name="connsiteX61" fmla="*/ 1030119 w 1179211"/>
                  <a:gd name="connsiteY61" fmla="*/ 35280 h 84574"/>
                  <a:gd name="connsiteX62" fmla="*/ 1024803 w 1179211"/>
                  <a:gd name="connsiteY62" fmla="*/ 44462 h 84574"/>
                  <a:gd name="connsiteX63" fmla="*/ 1023111 w 1179211"/>
                  <a:gd name="connsiteY63" fmla="*/ 56303 h 84574"/>
                  <a:gd name="connsiteX64" fmla="*/ 1025286 w 1179211"/>
                  <a:gd name="connsiteY64" fmla="*/ 68626 h 84574"/>
                  <a:gd name="connsiteX65" fmla="*/ 1031086 w 1179211"/>
                  <a:gd name="connsiteY65" fmla="*/ 77809 h 84574"/>
                  <a:gd name="connsiteX66" fmla="*/ 1039785 w 1179211"/>
                  <a:gd name="connsiteY66" fmla="*/ 83608 h 84574"/>
                  <a:gd name="connsiteX67" fmla="*/ 1050417 w 1179211"/>
                  <a:gd name="connsiteY67" fmla="*/ 85783 h 84574"/>
                  <a:gd name="connsiteX68" fmla="*/ 1061049 w 1179211"/>
                  <a:gd name="connsiteY68" fmla="*/ 83608 h 84574"/>
                  <a:gd name="connsiteX69" fmla="*/ 1069748 w 1179211"/>
                  <a:gd name="connsiteY69" fmla="*/ 77809 h 84574"/>
                  <a:gd name="connsiteX70" fmla="*/ 1075548 w 1179211"/>
                  <a:gd name="connsiteY70" fmla="*/ 68626 h 84574"/>
                  <a:gd name="connsiteX71" fmla="*/ 1077722 w 1179211"/>
                  <a:gd name="connsiteY71" fmla="*/ 56303 h 84574"/>
                  <a:gd name="connsiteX72" fmla="*/ 1075306 w 1179211"/>
                  <a:gd name="connsiteY72" fmla="*/ 44462 h 84574"/>
                  <a:gd name="connsiteX73" fmla="*/ 998464 w 1179211"/>
                  <a:gd name="connsiteY73" fmla="*/ 84816 h 84574"/>
                  <a:gd name="connsiteX74" fmla="*/ 1007888 w 1179211"/>
                  <a:gd name="connsiteY74" fmla="*/ 83850 h 84574"/>
                  <a:gd name="connsiteX75" fmla="*/ 1007646 w 1179211"/>
                  <a:gd name="connsiteY75" fmla="*/ 81675 h 84574"/>
                  <a:gd name="connsiteX76" fmla="*/ 1007163 w 1179211"/>
                  <a:gd name="connsiteY76" fmla="*/ 78050 h 84574"/>
                  <a:gd name="connsiteX77" fmla="*/ 1006921 w 1179211"/>
                  <a:gd name="connsiteY77" fmla="*/ 73942 h 84574"/>
                  <a:gd name="connsiteX78" fmla="*/ 1006680 w 1179211"/>
                  <a:gd name="connsiteY78" fmla="*/ 69834 h 84574"/>
                  <a:gd name="connsiteX79" fmla="*/ 1006680 w 1179211"/>
                  <a:gd name="connsiteY79" fmla="*/ 483 h 84574"/>
                  <a:gd name="connsiteX80" fmla="*/ 997497 w 1179211"/>
                  <a:gd name="connsiteY80" fmla="*/ 483 h 84574"/>
                  <a:gd name="connsiteX81" fmla="*/ 997497 w 1179211"/>
                  <a:gd name="connsiteY81" fmla="*/ 36730 h 84574"/>
                  <a:gd name="connsiteX82" fmla="*/ 990973 w 1179211"/>
                  <a:gd name="connsiteY82" fmla="*/ 29964 h 84574"/>
                  <a:gd name="connsiteX83" fmla="*/ 980341 w 1179211"/>
                  <a:gd name="connsiteY83" fmla="*/ 27064 h 84574"/>
                  <a:gd name="connsiteX84" fmla="*/ 970675 w 1179211"/>
                  <a:gd name="connsiteY84" fmla="*/ 28997 h 84574"/>
                  <a:gd name="connsiteX85" fmla="*/ 962701 w 1179211"/>
                  <a:gd name="connsiteY85" fmla="*/ 34555 h 84574"/>
                  <a:gd name="connsiteX86" fmla="*/ 957385 w 1179211"/>
                  <a:gd name="connsiteY86" fmla="*/ 43737 h 84574"/>
                  <a:gd name="connsiteX87" fmla="*/ 955452 w 1179211"/>
                  <a:gd name="connsiteY87" fmla="*/ 56544 h 84574"/>
                  <a:gd name="connsiteX88" fmla="*/ 956902 w 1179211"/>
                  <a:gd name="connsiteY88" fmla="*/ 67660 h 84574"/>
                  <a:gd name="connsiteX89" fmla="*/ 961251 w 1179211"/>
                  <a:gd name="connsiteY89" fmla="*/ 76842 h 84574"/>
                  <a:gd name="connsiteX90" fmla="*/ 968742 w 1179211"/>
                  <a:gd name="connsiteY90" fmla="*/ 83125 h 84574"/>
                  <a:gd name="connsiteX91" fmla="*/ 979616 w 1179211"/>
                  <a:gd name="connsiteY91" fmla="*/ 85300 h 84574"/>
                  <a:gd name="connsiteX92" fmla="*/ 986623 w 1179211"/>
                  <a:gd name="connsiteY92" fmla="*/ 84091 h 84574"/>
                  <a:gd name="connsiteX93" fmla="*/ 991698 w 1179211"/>
                  <a:gd name="connsiteY93" fmla="*/ 81433 h 84574"/>
                  <a:gd name="connsiteX94" fmla="*/ 995081 w 1179211"/>
                  <a:gd name="connsiteY94" fmla="*/ 78050 h 84574"/>
                  <a:gd name="connsiteX95" fmla="*/ 997014 w 1179211"/>
                  <a:gd name="connsiteY95" fmla="*/ 74909 h 84574"/>
                  <a:gd name="connsiteX96" fmla="*/ 998464 w 1179211"/>
                  <a:gd name="connsiteY96" fmla="*/ 84816 h 84574"/>
                  <a:gd name="connsiteX97" fmla="*/ 996048 w 1179211"/>
                  <a:gd name="connsiteY97" fmla="*/ 67660 h 84574"/>
                  <a:gd name="connsiteX98" fmla="*/ 991456 w 1179211"/>
                  <a:gd name="connsiteY98" fmla="*/ 74667 h 84574"/>
                  <a:gd name="connsiteX99" fmla="*/ 985657 w 1179211"/>
                  <a:gd name="connsiteY99" fmla="*/ 78050 h 84574"/>
                  <a:gd name="connsiteX100" fmla="*/ 980582 w 1179211"/>
                  <a:gd name="connsiteY100" fmla="*/ 78775 h 84574"/>
                  <a:gd name="connsiteX101" fmla="*/ 974058 w 1179211"/>
                  <a:gd name="connsiteY101" fmla="*/ 77084 h 84574"/>
                  <a:gd name="connsiteX102" fmla="*/ 969467 w 1179211"/>
                  <a:gd name="connsiteY102" fmla="*/ 72493 h 84574"/>
                  <a:gd name="connsiteX103" fmla="*/ 966809 w 1179211"/>
                  <a:gd name="connsiteY103" fmla="*/ 65243 h 84574"/>
                  <a:gd name="connsiteX104" fmla="*/ 965842 w 1179211"/>
                  <a:gd name="connsiteY104" fmla="*/ 56303 h 84574"/>
                  <a:gd name="connsiteX105" fmla="*/ 967051 w 1179211"/>
                  <a:gd name="connsiteY105" fmla="*/ 47362 h 84574"/>
                  <a:gd name="connsiteX106" fmla="*/ 970192 w 1179211"/>
                  <a:gd name="connsiteY106" fmla="*/ 40354 h 84574"/>
                  <a:gd name="connsiteX107" fmla="*/ 975266 w 1179211"/>
                  <a:gd name="connsiteY107" fmla="*/ 36005 h 84574"/>
                  <a:gd name="connsiteX108" fmla="*/ 981549 w 1179211"/>
                  <a:gd name="connsiteY108" fmla="*/ 34555 h 84574"/>
                  <a:gd name="connsiteX109" fmla="*/ 987832 w 1179211"/>
                  <a:gd name="connsiteY109" fmla="*/ 35763 h 84574"/>
                  <a:gd name="connsiteX110" fmla="*/ 992906 w 1179211"/>
                  <a:gd name="connsiteY110" fmla="*/ 39629 h 84574"/>
                  <a:gd name="connsiteX111" fmla="*/ 996531 w 1179211"/>
                  <a:gd name="connsiteY111" fmla="*/ 46395 h 84574"/>
                  <a:gd name="connsiteX112" fmla="*/ 997739 w 1179211"/>
                  <a:gd name="connsiteY112" fmla="*/ 56061 h 84574"/>
                  <a:gd name="connsiteX113" fmla="*/ 996048 w 1179211"/>
                  <a:gd name="connsiteY113" fmla="*/ 67660 h 84574"/>
                  <a:gd name="connsiteX114" fmla="*/ 938537 w 1179211"/>
                  <a:gd name="connsiteY114" fmla="*/ 725 h 84574"/>
                  <a:gd name="connsiteX115" fmla="*/ 928629 w 1179211"/>
                  <a:gd name="connsiteY115" fmla="*/ 725 h 84574"/>
                  <a:gd name="connsiteX116" fmla="*/ 928629 w 1179211"/>
                  <a:gd name="connsiteY116" fmla="*/ 84333 h 84574"/>
                  <a:gd name="connsiteX117" fmla="*/ 938537 w 1179211"/>
                  <a:gd name="connsiteY117" fmla="*/ 84333 h 84574"/>
                  <a:gd name="connsiteX118" fmla="*/ 938537 w 1179211"/>
                  <a:gd name="connsiteY118" fmla="*/ 725 h 84574"/>
                  <a:gd name="connsiteX119" fmla="*/ 897699 w 1179211"/>
                  <a:gd name="connsiteY119" fmla="*/ 38179 h 84574"/>
                  <a:gd name="connsiteX120" fmla="*/ 900841 w 1179211"/>
                  <a:gd name="connsiteY120" fmla="*/ 50262 h 84574"/>
                  <a:gd name="connsiteX121" fmla="*/ 900841 w 1179211"/>
                  <a:gd name="connsiteY121" fmla="*/ 52195 h 84574"/>
                  <a:gd name="connsiteX122" fmla="*/ 873535 w 1179211"/>
                  <a:gd name="connsiteY122" fmla="*/ 52195 h 84574"/>
                  <a:gd name="connsiteX123" fmla="*/ 875227 w 1179211"/>
                  <a:gd name="connsiteY123" fmla="*/ 45187 h 84574"/>
                  <a:gd name="connsiteX124" fmla="*/ 878368 w 1179211"/>
                  <a:gd name="connsiteY124" fmla="*/ 39388 h 84574"/>
                  <a:gd name="connsiteX125" fmla="*/ 882959 w 1179211"/>
                  <a:gd name="connsiteY125" fmla="*/ 35280 h 84574"/>
                  <a:gd name="connsiteX126" fmla="*/ 889000 w 1179211"/>
                  <a:gd name="connsiteY126" fmla="*/ 33830 h 84574"/>
                  <a:gd name="connsiteX127" fmla="*/ 897699 w 1179211"/>
                  <a:gd name="connsiteY127" fmla="*/ 38179 h 84574"/>
                  <a:gd name="connsiteX128" fmla="*/ 910748 w 1179211"/>
                  <a:gd name="connsiteY128" fmla="*/ 58236 h 84574"/>
                  <a:gd name="connsiteX129" fmla="*/ 910748 w 1179211"/>
                  <a:gd name="connsiteY129" fmla="*/ 52678 h 84574"/>
                  <a:gd name="connsiteX130" fmla="*/ 909781 w 1179211"/>
                  <a:gd name="connsiteY130" fmla="*/ 43496 h 84574"/>
                  <a:gd name="connsiteX131" fmla="*/ 906157 w 1179211"/>
                  <a:gd name="connsiteY131" fmla="*/ 35280 h 84574"/>
                  <a:gd name="connsiteX132" fmla="*/ 899391 w 1179211"/>
                  <a:gd name="connsiteY132" fmla="*/ 29480 h 84574"/>
                  <a:gd name="connsiteX133" fmla="*/ 888759 w 1179211"/>
                  <a:gd name="connsiteY133" fmla="*/ 27306 h 84574"/>
                  <a:gd name="connsiteX134" fmla="*/ 878851 w 1179211"/>
                  <a:gd name="connsiteY134" fmla="*/ 29480 h 84574"/>
                  <a:gd name="connsiteX135" fmla="*/ 870877 w 1179211"/>
                  <a:gd name="connsiteY135" fmla="*/ 35521 h 84574"/>
                  <a:gd name="connsiteX136" fmla="*/ 865561 w 1179211"/>
                  <a:gd name="connsiteY136" fmla="*/ 44704 h 84574"/>
                  <a:gd name="connsiteX137" fmla="*/ 863628 w 1179211"/>
                  <a:gd name="connsiteY137" fmla="*/ 56544 h 84574"/>
                  <a:gd name="connsiteX138" fmla="*/ 870394 w 1179211"/>
                  <a:gd name="connsiteY138" fmla="*/ 78292 h 84574"/>
                  <a:gd name="connsiteX139" fmla="*/ 890208 w 1179211"/>
                  <a:gd name="connsiteY139" fmla="*/ 85783 h 84574"/>
                  <a:gd name="connsiteX140" fmla="*/ 902290 w 1179211"/>
                  <a:gd name="connsiteY140" fmla="*/ 83125 h 84574"/>
                  <a:gd name="connsiteX141" fmla="*/ 911956 w 1179211"/>
                  <a:gd name="connsiteY141" fmla="*/ 75151 h 84574"/>
                  <a:gd name="connsiteX142" fmla="*/ 908090 w 1179211"/>
                  <a:gd name="connsiteY142" fmla="*/ 71043 h 84574"/>
                  <a:gd name="connsiteX143" fmla="*/ 898666 w 1179211"/>
                  <a:gd name="connsiteY143" fmla="*/ 77567 h 84574"/>
                  <a:gd name="connsiteX144" fmla="*/ 890933 w 1179211"/>
                  <a:gd name="connsiteY144" fmla="*/ 79017 h 84574"/>
                  <a:gd name="connsiteX145" fmla="*/ 878368 w 1179211"/>
                  <a:gd name="connsiteY145" fmla="*/ 73701 h 84574"/>
                  <a:gd name="connsiteX146" fmla="*/ 873777 w 1179211"/>
                  <a:gd name="connsiteY146" fmla="*/ 58477 h 84574"/>
                  <a:gd name="connsiteX147" fmla="*/ 910748 w 1179211"/>
                  <a:gd name="connsiteY147" fmla="*/ 58477 h 84574"/>
                  <a:gd name="connsiteX148" fmla="*/ 848404 w 1179211"/>
                  <a:gd name="connsiteY148" fmla="*/ 61377 h 84574"/>
                  <a:gd name="connsiteX149" fmla="*/ 844296 w 1179211"/>
                  <a:gd name="connsiteY149" fmla="*/ 56544 h 84574"/>
                  <a:gd name="connsiteX150" fmla="*/ 838980 w 1179211"/>
                  <a:gd name="connsiteY150" fmla="*/ 53403 h 84574"/>
                  <a:gd name="connsiteX151" fmla="*/ 833181 w 1179211"/>
                  <a:gd name="connsiteY151" fmla="*/ 51470 h 84574"/>
                  <a:gd name="connsiteX152" fmla="*/ 824723 w 1179211"/>
                  <a:gd name="connsiteY152" fmla="*/ 47603 h 84574"/>
                  <a:gd name="connsiteX153" fmla="*/ 821582 w 1179211"/>
                  <a:gd name="connsiteY153" fmla="*/ 40837 h 84574"/>
                  <a:gd name="connsiteX154" fmla="*/ 824482 w 1179211"/>
                  <a:gd name="connsiteY154" fmla="*/ 35280 h 84574"/>
                  <a:gd name="connsiteX155" fmla="*/ 831731 w 1179211"/>
                  <a:gd name="connsiteY155" fmla="*/ 33105 h 84574"/>
                  <a:gd name="connsiteX156" fmla="*/ 838980 w 1179211"/>
                  <a:gd name="connsiteY156" fmla="*/ 34796 h 84574"/>
                  <a:gd name="connsiteX157" fmla="*/ 843572 w 1179211"/>
                  <a:gd name="connsiteY157" fmla="*/ 38421 h 84574"/>
                  <a:gd name="connsiteX158" fmla="*/ 848404 w 1179211"/>
                  <a:gd name="connsiteY158" fmla="*/ 32380 h 84574"/>
                  <a:gd name="connsiteX159" fmla="*/ 842605 w 1179211"/>
                  <a:gd name="connsiteY159" fmla="*/ 28997 h 84574"/>
                  <a:gd name="connsiteX160" fmla="*/ 832214 w 1179211"/>
                  <a:gd name="connsiteY160" fmla="*/ 27306 h 84574"/>
                  <a:gd name="connsiteX161" fmla="*/ 824723 w 1179211"/>
                  <a:gd name="connsiteY161" fmla="*/ 28272 h 84574"/>
                  <a:gd name="connsiteX162" fmla="*/ 818441 w 1179211"/>
                  <a:gd name="connsiteY162" fmla="*/ 31172 h 84574"/>
                  <a:gd name="connsiteX163" fmla="*/ 814091 w 1179211"/>
                  <a:gd name="connsiteY163" fmla="*/ 36005 h 84574"/>
                  <a:gd name="connsiteX164" fmla="*/ 812400 w 1179211"/>
                  <a:gd name="connsiteY164" fmla="*/ 42771 h 84574"/>
                  <a:gd name="connsiteX165" fmla="*/ 813850 w 1179211"/>
                  <a:gd name="connsiteY165" fmla="*/ 50020 h 84574"/>
                  <a:gd name="connsiteX166" fmla="*/ 817716 w 1179211"/>
                  <a:gd name="connsiteY166" fmla="*/ 54853 h 84574"/>
                  <a:gd name="connsiteX167" fmla="*/ 822790 w 1179211"/>
                  <a:gd name="connsiteY167" fmla="*/ 57752 h 84574"/>
                  <a:gd name="connsiteX168" fmla="*/ 828106 w 1179211"/>
                  <a:gd name="connsiteY168" fmla="*/ 59686 h 84574"/>
                  <a:gd name="connsiteX169" fmla="*/ 836564 w 1179211"/>
                  <a:gd name="connsiteY169" fmla="*/ 63310 h 84574"/>
                  <a:gd name="connsiteX170" fmla="*/ 839705 w 1179211"/>
                  <a:gd name="connsiteY170" fmla="*/ 70559 h 84574"/>
                  <a:gd name="connsiteX171" fmla="*/ 837047 w 1179211"/>
                  <a:gd name="connsiteY171" fmla="*/ 77325 h 84574"/>
                  <a:gd name="connsiteX172" fmla="*/ 829556 w 1179211"/>
                  <a:gd name="connsiteY172" fmla="*/ 79742 h 84574"/>
                  <a:gd name="connsiteX173" fmla="*/ 824723 w 1179211"/>
                  <a:gd name="connsiteY173" fmla="*/ 79017 h 84574"/>
                  <a:gd name="connsiteX174" fmla="*/ 820616 w 1179211"/>
                  <a:gd name="connsiteY174" fmla="*/ 76842 h 84574"/>
                  <a:gd name="connsiteX175" fmla="*/ 817233 w 1179211"/>
                  <a:gd name="connsiteY175" fmla="*/ 74184 h 84574"/>
                  <a:gd name="connsiteX176" fmla="*/ 814816 w 1179211"/>
                  <a:gd name="connsiteY176" fmla="*/ 71768 h 84574"/>
                  <a:gd name="connsiteX177" fmla="*/ 809983 w 1179211"/>
                  <a:gd name="connsiteY177" fmla="*/ 79500 h 84574"/>
                  <a:gd name="connsiteX178" fmla="*/ 829073 w 1179211"/>
                  <a:gd name="connsiteY178" fmla="*/ 85783 h 84574"/>
                  <a:gd name="connsiteX179" fmla="*/ 836806 w 1179211"/>
                  <a:gd name="connsiteY179" fmla="*/ 84575 h 84574"/>
                  <a:gd name="connsiteX180" fmla="*/ 843088 w 1179211"/>
                  <a:gd name="connsiteY180" fmla="*/ 81192 h 84574"/>
                  <a:gd name="connsiteX181" fmla="*/ 847438 w 1179211"/>
                  <a:gd name="connsiteY181" fmla="*/ 75634 h 84574"/>
                  <a:gd name="connsiteX182" fmla="*/ 849129 w 1179211"/>
                  <a:gd name="connsiteY182" fmla="*/ 68143 h 84574"/>
                  <a:gd name="connsiteX183" fmla="*/ 848404 w 1179211"/>
                  <a:gd name="connsiteY183" fmla="*/ 61377 h 84574"/>
                  <a:gd name="connsiteX184" fmla="*/ 796693 w 1179211"/>
                  <a:gd name="connsiteY184" fmla="*/ 61377 h 84574"/>
                  <a:gd name="connsiteX185" fmla="*/ 792585 w 1179211"/>
                  <a:gd name="connsiteY185" fmla="*/ 56544 h 84574"/>
                  <a:gd name="connsiteX186" fmla="*/ 787269 w 1179211"/>
                  <a:gd name="connsiteY186" fmla="*/ 53403 h 84574"/>
                  <a:gd name="connsiteX187" fmla="*/ 781470 w 1179211"/>
                  <a:gd name="connsiteY187" fmla="*/ 51470 h 84574"/>
                  <a:gd name="connsiteX188" fmla="*/ 773012 w 1179211"/>
                  <a:gd name="connsiteY188" fmla="*/ 47603 h 84574"/>
                  <a:gd name="connsiteX189" fmla="*/ 769871 w 1179211"/>
                  <a:gd name="connsiteY189" fmla="*/ 40837 h 84574"/>
                  <a:gd name="connsiteX190" fmla="*/ 772770 w 1179211"/>
                  <a:gd name="connsiteY190" fmla="*/ 35280 h 84574"/>
                  <a:gd name="connsiteX191" fmla="*/ 780020 w 1179211"/>
                  <a:gd name="connsiteY191" fmla="*/ 33105 h 84574"/>
                  <a:gd name="connsiteX192" fmla="*/ 787269 w 1179211"/>
                  <a:gd name="connsiteY192" fmla="*/ 34796 h 84574"/>
                  <a:gd name="connsiteX193" fmla="*/ 791860 w 1179211"/>
                  <a:gd name="connsiteY193" fmla="*/ 38421 h 84574"/>
                  <a:gd name="connsiteX194" fmla="*/ 796693 w 1179211"/>
                  <a:gd name="connsiteY194" fmla="*/ 32380 h 84574"/>
                  <a:gd name="connsiteX195" fmla="*/ 790894 w 1179211"/>
                  <a:gd name="connsiteY195" fmla="*/ 28997 h 84574"/>
                  <a:gd name="connsiteX196" fmla="*/ 780503 w 1179211"/>
                  <a:gd name="connsiteY196" fmla="*/ 27306 h 84574"/>
                  <a:gd name="connsiteX197" fmla="*/ 773012 w 1179211"/>
                  <a:gd name="connsiteY197" fmla="*/ 28272 h 84574"/>
                  <a:gd name="connsiteX198" fmla="*/ 766729 w 1179211"/>
                  <a:gd name="connsiteY198" fmla="*/ 31172 h 84574"/>
                  <a:gd name="connsiteX199" fmla="*/ 762380 w 1179211"/>
                  <a:gd name="connsiteY199" fmla="*/ 36005 h 84574"/>
                  <a:gd name="connsiteX200" fmla="*/ 760688 w 1179211"/>
                  <a:gd name="connsiteY200" fmla="*/ 42771 h 84574"/>
                  <a:gd name="connsiteX201" fmla="*/ 762138 w 1179211"/>
                  <a:gd name="connsiteY201" fmla="*/ 50020 h 84574"/>
                  <a:gd name="connsiteX202" fmla="*/ 766005 w 1179211"/>
                  <a:gd name="connsiteY202" fmla="*/ 54853 h 84574"/>
                  <a:gd name="connsiteX203" fmla="*/ 771079 w 1179211"/>
                  <a:gd name="connsiteY203" fmla="*/ 57752 h 84574"/>
                  <a:gd name="connsiteX204" fmla="*/ 776395 w 1179211"/>
                  <a:gd name="connsiteY204" fmla="*/ 59686 h 84574"/>
                  <a:gd name="connsiteX205" fmla="*/ 784853 w 1179211"/>
                  <a:gd name="connsiteY205" fmla="*/ 63310 h 84574"/>
                  <a:gd name="connsiteX206" fmla="*/ 787994 w 1179211"/>
                  <a:gd name="connsiteY206" fmla="*/ 70559 h 84574"/>
                  <a:gd name="connsiteX207" fmla="*/ 785336 w 1179211"/>
                  <a:gd name="connsiteY207" fmla="*/ 77325 h 84574"/>
                  <a:gd name="connsiteX208" fmla="*/ 777845 w 1179211"/>
                  <a:gd name="connsiteY208" fmla="*/ 79742 h 84574"/>
                  <a:gd name="connsiteX209" fmla="*/ 773012 w 1179211"/>
                  <a:gd name="connsiteY209" fmla="*/ 79017 h 84574"/>
                  <a:gd name="connsiteX210" fmla="*/ 768904 w 1179211"/>
                  <a:gd name="connsiteY210" fmla="*/ 76842 h 84574"/>
                  <a:gd name="connsiteX211" fmla="*/ 765521 w 1179211"/>
                  <a:gd name="connsiteY211" fmla="*/ 74184 h 84574"/>
                  <a:gd name="connsiteX212" fmla="*/ 763105 w 1179211"/>
                  <a:gd name="connsiteY212" fmla="*/ 71768 h 84574"/>
                  <a:gd name="connsiteX213" fmla="*/ 758272 w 1179211"/>
                  <a:gd name="connsiteY213" fmla="*/ 79500 h 84574"/>
                  <a:gd name="connsiteX214" fmla="*/ 777362 w 1179211"/>
                  <a:gd name="connsiteY214" fmla="*/ 85783 h 84574"/>
                  <a:gd name="connsiteX215" fmla="*/ 785094 w 1179211"/>
                  <a:gd name="connsiteY215" fmla="*/ 84575 h 84574"/>
                  <a:gd name="connsiteX216" fmla="*/ 791377 w 1179211"/>
                  <a:gd name="connsiteY216" fmla="*/ 81192 h 84574"/>
                  <a:gd name="connsiteX217" fmla="*/ 795726 w 1179211"/>
                  <a:gd name="connsiteY217" fmla="*/ 75634 h 84574"/>
                  <a:gd name="connsiteX218" fmla="*/ 797418 w 1179211"/>
                  <a:gd name="connsiteY218" fmla="*/ 68143 h 84574"/>
                  <a:gd name="connsiteX219" fmla="*/ 796693 w 1179211"/>
                  <a:gd name="connsiteY219" fmla="*/ 61377 h 84574"/>
                  <a:gd name="connsiteX220" fmla="*/ 711393 w 1179211"/>
                  <a:gd name="connsiteY220" fmla="*/ 6041 h 84574"/>
                  <a:gd name="connsiteX221" fmla="*/ 707286 w 1179211"/>
                  <a:gd name="connsiteY221" fmla="*/ 4350 h 84574"/>
                  <a:gd name="connsiteX222" fmla="*/ 703178 w 1179211"/>
                  <a:gd name="connsiteY222" fmla="*/ 6041 h 84574"/>
                  <a:gd name="connsiteX223" fmla="*/ 701486 w 1179211"/>
                  <a:gd name="connsiteY223" fmla="*/ 9907 h 84574"/>
                  <a:gd name="connsiteX224" fmla="*/ 703178 w 1179211"/>
                  <a:gd name="connsiteY224" fmla="*/ 13774 h 84574"/>
                  <a:gd name="connsiteX225" fmla="*/ 707286 w 1179211"/>
                  <a:gd name="connsiteY225" fmla="*/ 15465 h 84574"/>
                  <a:gd name="connsiteX226" fmla="*/ 711393 w 1179211"/>
                  <a:gd name="connsiteY226" fmla="*/ 13774 h 84574"/>
                  <a:gd name="connsiteX227" fmla="*/ 713085 w 1179211"/>
                  <a:gd name="connsiteY227" fmla="*/ 9907 h 84574"/>
                  <a:gd name="connsiteX228" fmla="*/ 711393 w 1179211"/>
                  <a:gd name="connsiteY228" fmla="*/ 6041 h 84574"/>
                  <a:gd name="connsiteX229" fmla="*/ 734833 w 1179211"/>
                  <a:gd name="connsiteY229" fmla="*/ 6041 h 84574"/>
                  <a:gd name="connsiteX230" fmla="*/ 730725 w 1179211"/>
                  <a:gd name="connsiteY230" fmla="*/ 4350 h 84574"/>
                  <a:gd name="connsiteX231" fmla="*/ 726617 w 1179211"/>
                  <a:gd name="connsiteY231" fmla="*/ 6041 h 84574"/>
                  <a:gd name="connsiteX232" fmla="*/ 724925 w 1179211"/>
                  <a:gd name="connsiteY232" fmla="*/ 9907 h 84574"/>
                  <a:gd name="connsiteX233" fmla="*/ 726617 w 1179211"/>
                  <a:gd name="connsiteY233" fmla="*/ 13774 h 84574"/>
                  <a:gd name="connsiteX234" fmla="*/ 730725 w 1179211"/>
                  <a:gd name="connsiteY234" fmla="*/ 15465 h 84574"/>
                  <a:gd name="connsiteX235" fmla="*/ 734833 w 1179211"/>
                  <a:gd name="connsiteY235" fmla="*/ 13774 h 84574"/>
                  <a:gd name="connsiteX236" fmla="*/ 736524 w 1179211"/>
                  <a:gd name="connsiteY236" fmla="*/ 9907 h 84574"/>
                  <a:gd name="connsiteX237" fmla="*/ 734833 w 1179211"/>
                  <a:gd name="connsiteY237" fmla="*/ 6041 h 84574"/>
                  <a:gd name="connsiteX238" fmla="*/ 695445 w 1179211"/>
                  <a:gd name="connsiteY238" fmla="*/ 28997 h 84574"/>
                  <a:gd name="connsiteX239" fmla="*/ 695445 w 1179211"/>
                  <a:gd name="connsiteY239" fmla="*/ 63552 h 84574"/>
                  <a:gd name="connsiteX240" fmla="*/ 695928 w 1179211"/>
                  <a:gd name="connsiteY240" fmla="*/ 72009 h 84574"/>
                  <a:gd name="connsiteX241" fmla="*/ 698103 w 1179211"/>
                  <a:gd name="connsiteY241" fmla="*/ 79017 h 84574"/>
                  <a:gd name="connsiteX242" fmla="*/ 703903 w 1179211"/>
                  <a:gd name="connsiteY242" fmla="*/ 83850 h 84574"/>
                  <a:gd name="connsiteX243" fmla="*/ 714535 w 1179211"/>
                  <a:gd name="connsiteY243" fmla="*/ 85783 h 84574"/>
                  <a:gd name="connsiteX244" fmla="*/ 722026 w 1179211"/>
                  <a:gd name="connsiteY244" fmla="*/ 84575 h 84574"/>
                  <a:gd name="connsiteX245" fmla="*/ 727342 w 1179211"/>
                  <a:gd name="connsiteY245" fmla="*/ 81433 h 84574"/>
                  <a:gd name="connsiteX246" fmla="*/ 730725 w 1179211"/>
                  <a:gd name="connsiteY246" fmla="*/ 77809 h 84574"/>
                  <a:gd name="connsiteX247" fmla="*/ 732658 w 1179211"/>
                  <a:gd name="connsiteY247" fmla="*/ 75151 h 84574"/>
                  <a:gd name="connsiteX248" fmla="*/ 733866 w 1179211"/>
                  <a:gd name="connsiteY248" fmla="*/ 84575 h 84574"/>
                  <a:gd name="connsiteX249" fmla="*/ 743290 w 1179211"/>
                  <a:gd name="connsiteY249" fmla="*/ 83608 h 84574"/>
                  <a:gd name="connsiteX250" fmla="*/ 743049 w 1179211"/>
                  <a:gd name="connsiteY250" fmla="*/ 81433 h 84574"/>
                  <a:gd name="connsiteX251" fmla="*/ 742565 w 1179211"/>
                  <a:gd name="connsiteY251" fmla="*/ 77809 h 84574"/>
                  <a:gd name="connsiteX252" fmla="*/ 742324 w 1179211"/>
                  <a:gd name="connsiteY252" fmla="*/ 73701 h 84574"/>
                  <a:gd name="connsiteX253" fmla="*/ 742082 w 1179211"/>
                  <a:gd name="connsiteY253" fmla="*/ 69593 h 84574"/>
                  <a:gd name="connsiteX254" fmla="*/ 742082 w 1179211"/>
                  <a:gd name="connsiteY254" fmla="*/ 28755 h 84574"/>
                  <a:gd name="connsiteX255" fmla="*/ 732175 w 1179211"/>
                  <a:gd name="connsiteY255" fmla="*/ 28755 h 84574"/>
                  <a:gd name="connsiteX256" fmla="*/ 732175 w 1179211"/>
                  <a:gd name="connsiteY256" fmla="*/ 59686 h 84574"/>
                  <a:gd name="connsiteX257" fmla="*/ 730966 w 1179211"/>
                  <a:gd name="connsiteY257" fmla="*/ 66935 h 84574"/>
                  <a:gd name="connsiteX258" fmla="*/ 727583 w 1179211"/>
                  <a:gd name="connsiteY258" fmla="*/ 72734 h 84574"/>
                  <a:gd name="connsiteX259" fmla="*/ 722751 w 1179211"/>
                  <a:gd name="connsiteY259" fmla="*/ 76600 h 84574"/>
                  <a:gd name="connsiteX260" fmla="*/ 716468 w 1179211"/>
                  <a:gd name="connsiteY260" fmla="*/ 78050 h 84574"/>
                  <a:gd name="connsiteX261" fmla="*/ 710427 w 1179211"/>
                  <a:gd name="connsiteY261" fmla="*/ 77084 h 84574"/>
                  <a:gd name="connsiteX262" fmla="*/ 706802 w 1179211"/>
                  <a:gd name="connsiteY262" fmla="*/ 74184 h 84574"/>
                  <a:gd name="connsiteX263" fmla="*/ 705111 w 1179211"/>
                  <a:gd name="connsiteY263" fmla="*/ 69593 h 84574"/>
                  <a:gd name="connsiteX264" fmla="*/ 704628 w 1179211"/>
                  <a:gd name="connsiteY264" fmla="*/ 63310 h 84574"/>
                  <a:gd name="connsiteX265" fmla="*/ 704628 w 1179211"/>
                  <a:gd name="connsiteY265" fmla="*/ 28755 h 84574"/>
                  <a:gd name="connsiteX266" fmla="*/ 695445 w 1179211"/>
                  <a:gd name="connsiteY266" fmla="*/ 28755 h 84574"/>
                  <a:gd name="connsiteX267" fmla="*/ 664515 w 1179211"/>
                  <a:gd name="connsiteY267" fmla="*/ 60894 h 84574"/>
                  <a:gd name="connsiteX268" fmla="*/ 657991 w 1179211"/>
                  <a:gd name="connsiteY268" fmla="*/ 71284 h 84574"/>
                  <a:gd name="connsiteX269" fmla="*/ 648325 w 1179211"/>
                  <a:gd name="connsiteY269" fmla="*/ 76600 h 84574"/>
                  <a:gd name="connsiteX270" fmla="*/ 636726 w 1179211"/>
                  <a:gd name="connsiteY270" fmla="*/ 78050 h 84574"/>
                  <a:gd name="connsiteX271" fmla="*/ 631893 w 1179211"/>
                  <a:gd name="connsiteY271" fmla="*/ 77809 h 84574"/>
                  <a:gd name="connsiteX272" fmla="*/ 626577 w 1179211"/>
                  <a:gd name="connsiteY272" fmla="*/ 77325 h 84574"/>
                  <a:gd name="connsiteX273" fmla="*/ 626577 w 1179211"/>
                  <a:gd name="connsiteY273" fmla="*/ 10874 h 84574"/>
                  <a:gd name="connsiteX274" fmla="*/ 630927 w 1179211"/>
                  <a:gd name="connsiteY274" fmla="*/ 10632 h 84574"/>
                  <a:gd name="connsiteX275" fmla="*/ 635276 w 1179211"/>
                  <a:gd name="connsiteY275" fmla="*/ 10632 h 84574"/>
                  <a:gd name="connsiteX276" fmla="*/ 659440 w 1179211"/>
                  <a:gd name="connsiteY276" fmla="*/ 18848 h 84574"/>
                  <a:gd name="connsiteX277" fmla="*/ 666931 w 1179211"/>
                  <a:gd name="connsiteY277" fmla="*/ 44220 h 84574"/>
                  <a:gd name="connsiteX278" fmla="*/ 664515 w 1179211"/>
                  <a:gd name="connsiteY278" fmla="*/ 60894 h 84574"/>
                  <a:gd name="connsiteX279" fmla="*/ 675389 w 1179211"/>
                  <a:gd name="connsiteY279" fmla="*/ 25856 h 84574"/>
                  <a:gd name="connsiteX280" fmla="*/ 667173 w 1179211"/>
                  <a:gd name="connsiteY280" fmla="*/ 13774 h 84574"/>
                  <a:gd name="connsiteX281" fmla="*/ 654366 w 1179211"/>
                  <a:gd name="connsiteY281" fmla="*/ 6524 h 84574"/>
                  <a:gd name="connsiteX282" fmla="*/ 637451 w 1179211"/>
                  <a:gd name="connsiteY282" fmla="*/ 4108 h 84574"/>
                  <a:gd name="connsiteX283" fmla="*/ 631168 w 1179211"/>
                  <a:gd name="connsiteY283" fmla="*/ 4108 h 84574"/>
                  <a:gd name="connsiteX284" fmla="*/ 627060 w 1179211"/>
                  <a:gd name="connsiteY284" fmla="*/ 4350 h 84574"/>
                  <a:gd name="connsiteX285" fmla="*/ 622953 w 1179211"/>
                  <a:gd name="connsiteY285" fmla="*/ 4350 h 84574"/>
                  <a:gd name="connsiteX286" fmla="*/ 616670 w 1179211"/>
                  <a:gd name="connsiteY286" fmla="*/ 4591 h 84574"/>
                  <a:gd name="connsiteX287" fmla="*/ 616670 w 1179211"/>
                  <a:gd name="connsiteY287" fmla="*/ 84091 h 84574"/>
                  <a:gd name="connsiteX288" fmla="*/ 625611 w 1179211"/>
                  <a:gd name="connsiteY288" fmla="*/ 84333 h 84574"/>
                  <a:gd name="connsiteX289" fmla="*/ 637209 w 1179211"/>
                  <a:gd name="connsiteY289" fmla="*/ 84575 h 84574"/>
                  <a:gd name="connsiteX290" fmla="*/ 650741 w 1179211"/>
                  <a:gd name="connsiteY290" fmla="*/ 82883 h 84574"/>
                  <a:gd name="connsiteX291" fmla="*/ 664032 w 1179211"/>
                  <a:gd name="connsiteY291" fmla="*/ 76842 h 84574"/>
                  <a:gd name="connsiteX292" fmla="*/ 674181 w 1179211"/>
                  <a:gd name="connsiteY292" fmla="*/ 64518 h 84574"/>
                  <a:gd name="connsiteX293" fmla="*/ 678289 w 1179211"/>
                  <a:gd name="connsiteY293" fmla="*/ 43979 h 84574"/>
                  <a:gd name="connsiteX294" fmla="*/ 675389 w 1179211"/>
                  <a:gd name="connsiteY294" fmla="*/ 25856 h 84574"/>
                  <a:gd name="connsiteX295" fmla="*/ 562059 w 1179211"/>
                  <a:gd name="connsiteY295" fmla="*/ 77325 h 84574"/>
                  <a:gd name="connsiteX296" fmla="*/ 558918 w 1179211"/>
                  <a:gd name="connsiteY296" fmla="*/ 78534 h 84574"/>
                  <a:gd name="connsiteX297" fmla="*/ 555776 w 1179211"/>
                  <a:gd name="connsiteY297" fmla="*/ 79017 h 84574"/>
                  <a:gd name="connsiteX298" fmla="*/ 553360 w 1179211"/>
                  <a:gd name="connsiteY298" fmla="*/ 78534 h 84574"/>
                  <a:gd name="connsiteX299" fmla="*/ 551185 w 1179211"/>
                  <a:gd name="connsiteY299" fmla="*/ 77567 h 84574"/>
                  <a:gd name="connsiteX300" fmla="*/ 549010 w 1179211"/>
                  <a:gd name="connsiteY300" fmla="*/ 74184 h 84574"/>
                  <a:gd name="connsiteX301" fmla="*/ 548769 w 1179211"/>
                  <a:gd name="connsiteY301" fmla="*/ 67901 h 84574"/>
                  <a:gd name="connsiteX302" fmla="*/ 548769 w 1179211"/>
                  <a:gd name="connsiteY302" fmla="*/ 35280 h 84574"/>
                  <a:gd name="connsiteX303" fmla="*/ 561817 w 1179211"/>
                  <a:gd name="connsiteY303" fmla="*/ 35280 h 84574"/>
                  <a:gd name="connsiteX304" fmla="*/ 561817 w 1179211"/>
                  <a:gd name="connsiteY304" fmla="*/ 28997 h 84574"/>
                  <a:gd name="connsiteX305" fmla="*/ 548769 w 1179211"/>
                  <a:gd name="connsiteY305" fmla="*/ 28997 h 84574"/>
                  <a:gd name="connsiteX306" fmla="*/ 548769 w 1179211"/>
                  <a:gd name="connsiteY306" fmla="*/ 12807 h 84574"/>
                  <a:gd name="connsiteX307" fmla="*/ 539103 w 1179211"/>
                  <a:gd name="connsiteY307" fmla="*/ 14982 h 84574"/>
                  <a:gd name="connsiteX308" fmla="*/ 539103 w 1179211"/>
                  <a:gd name="connsiteY308" fmla="*/ 28997 h 84574"/>
                  <a:gd name="connsiteX309" fmla="*/ 529679 w 1179211"/>
                  <a:gd name="connsiteY309" fmla="*/ 28997 h 84574"/>
                  <a:gd name="connsiteX310" fmla="*/ 529679 w 1179211"/>
                  <a:gd name="connsiteY310" fmla="*/ 35280 h 84574"/>
                  <a:gd name="connsiteX311" fmla="*/ 539103 w 1179211"/>
                  <a:gd name="connsiteY311" fmla="*/ 35280 h 84574"/>
                  <a:gd name="connsiteX312" fmla="*/ 539103 w 1179211"/>
                  <a:gd name="connsiteY312" fmla="*/ 68868 h 84574"/>
                  <a:gd name="connsiteX313" fmla="*/ 539345 w 1179211"/>
                  <a:gd name="connsiteY313" fmla="*/ 76117 h 84574"/>
                  <a:gd name="connsiteX314" fmla="*/ 541278 w 1179211"/>
                  <a:gd name="connsiteY314" fmla="*/ 81433 h 84574"/>
                  <a:gd name="connsiteX315" fmla="*/ 545869 w 1179211"/>
                  <a:gd name="connsiteY315" fmla="*/ 84816 h 84574"/>
                  <a:gd name="connsiteX316" fmla="*/ 551910 w 1179211"/>
                  <a:gd name="connsiteY316" fmla="*/ 85783 h 84574"/>
                  <a:gd name="connsiteX317" fmla="*/ 558434 w 1179211"/>
                  <a:gd name="connsiteY317" fmla="*/ 84816 h 84574"/>
                  <a:gd name="connsiteX318" fmla="*/ 563992 w 1179211"/>
                  <a:gd name="connsiteY318" fmla="*/ 82158 h 84574"/>
                  <a:gd name="connsiteX319" fmla="*/ 562059 w 1179211"/>
                  <a:gd name="connsiteY319" fmla="*/ 77325 h 84574"/>
                  <a:gd name="connsiteX320" fmla="*/ 487392 w 1179211"/>
                  <a:gd name="connsiteY320" fmla="*/ 6041 h 84574"/>
                  <a:gd name="connsiteX321" fmla="*/ 483284 w 1179211"/>
                  <a:gd name="connsiteY321" fmla="*/ 4350 h 84574"/>
                  <a:gd name="connsiteX322" fmla="*/ 479176 w 1179211"/>
                  <a:gd name="connsiteY322" fmla="*/ 6041 h 84574"/>
                  <a:gd name="connsiteX323" fmla="*/ 477484 w 1179211"/>
                  <a:gd name="connsiteY323" fmla="*/ 9907 h 84574"/>
                  <a:gd name="connsiteX324" fmla="*/ 479176 w 1179211"/>
                  <a:gd name="connsiteY324" fmla="*/ 13774 h 84574"/>
                  <a:gd name="connsiteX325" fmla="*/ 483284 w 1179211"/>
                  <a:gd name="connsiteY325" fmla="*/ 15465 h 84574"/>
                  <a:gd name="connsiteX326" fmla="*/ 487392 w 1179211"/>
                  <a:gd name="connsiteY326" fmla="*/ 13774 h 84574"/>
                  <a:gd name="connsiteX327" fmla="*/ 489083 w 1179211"/>
                  <a:gd name="connsiteY327" fmla="*/ 9907 h 84574"/>
                  <a:gd name="connsiteX328" fmla="*/ 487392 w 1179211"/>
                  <a:gd name="connsiteY328" fmla="*/ 6041 h 84574"/>
                  <a:gd name="connsiteX329" fmla="*/ 510589 w 1179211"/>
                  <a:gd name="connsiteY329" fmla="*/ 6041 h 84574"/>
                  <a:gd name="connsiteX330" fmla="*/ 506481 w 1179211"/>
                  <a:gd name="connsiteY330" fmla="*/ 4350 h 84574"/>
                  <a:gd name="connsiteX331" fmla="*/ 502373 w 1179211"/>
                  <a:gd name="connsiteY331" fmla="*/ 6041 h 84574"/>
                  <a:gd name="connsiteX332" fmla="*/ 500682 w 1179211"/>
                  <a:gd name="connsiteY332" fmla="*/ 9907 h 84574"/>
                  <a:gd name="connsiteX333" fmla="*/ 502373 w 1179211"/>
                  <a:gd name="connsiteY333" fmla="*/ 13774 h 84574"/>
                  <a:gd name="connsiteX334" fmla="*/ 506481 w 1179211"/>
                  <a:gd name="connsiteY334" fmla="*/ 15465 h 84574"/>
                  <a:gd name="connsiteX335" fmla="*/ 510589 w 1179211"/>
                  <a:gd name="connsiteY335" fmla="*/ 13774 h 84574"/>
                  <a:gd name="connsiteX336" fmla="*/ 512281 w 1179211"/>
                  <a:gd name="connsiteY336" fmla="*/ 9907 h 84574"/>
                  <a:gd name="connsiteX337" fmla="*/ 510589 w 1179211"/>
                  <a:gd name="connsiteY337" fmla="*/ 6041 h 84574"/>
                  <a:gd name="connsiteX338" fmla="*/ 504548 w 1179211"/>
                  <a:gd name="connsiteY338" fmla="*/ 62827 h 84574"/>
                  <a:gd name="connsiteX339" fmla="*/ 504306 w 1179211"/>
                  <a:gd name="connsiteY339" fmla="*/ 67660 h 84574"/>
                  <a:gd name="connsiteX340" fmla="*/ 502373 w 1179211"/>
                  <a:gd name="connsiteY340" fmla="*/ 72976 h 84574"/>
                  <a:gd name="connsiteX341" fmla="*/ 498990 w 1179211"/>
                  <a:gd name="connsiteY341" fmla="*/ 76600 h 84574"/>
                  <a:gd name="connsiteX342" fmla="*/ 495124 w 1179211"/>
                  <a:gd name="connsiteY342" fmla="*/ 78534 h 84574"/>
                  <a:gd name="connsiteX343" fmla="*/ 491741 w 1179211"/>
                  <a:gd name="connsiteY343" fmla="*/ 79017 h 84574"/>
                  <a:gd name="connsiteX344" fmla="*/ 488116 w 1179211"/>
                  <a:gd name="connsiteY344" fmla="*/ 78534 h 84574"/>
                  <a:gd name="connsiteX345" fmla="*/ 484975 w 1179211"/>
                  <a:gd name="connsiteY345" fmla="*/ 76842 h 84574"/>
                  <a:gd name="connsiteX346" fmla="*/ 482800 w 1179211"/>
                  <a:gd name="connsiteY346" fmla="*/ 73942 h 84574"/>
                  <a:gd name="connsiteX347" fmla="*/ 482075 w 1179211"/>
                  <a:gd name="connsiteY347" fmla="*/ 69351 h 84574"/>
                  <a:gd name="connsiteX348" fmla="*/ 483284 w 1179211"/>
                  <a:gd name="connsiteY348" fmla="*/ 64760 h 84574"/>
                  <a:gd name="connsiteX349" fmla="*/ 486183 w 1179211"/>
                  <a:gd name="connsiteY349" fmla="*/ 61619 h 84574"/>
                  <a:gd name="connsiteX350" fmla="*/ 489566 w 1179211"/>
                  <a:gd name="connsiteY350" fmla="*/ 59686 h 84574"/>
                  <a:gd name="connsiteX351" fmla="*/ 492708 w 1179211"/>
                  <a:gd name="connsiteY351" fmla="*/ 58719 h 84574"/>
                  <a:gd name="connsiteX352" fmla="*/ 496091 w 1179211"/>
                  <a:gd name="connsiteY352" fmla="*/ 58236 h 84574"/>
                  <a:gd name="connsiteX353" fmla="*/ 499715 w 1179211"/>
                  <a:gd name="connsiteY353" fmla="*/ 57994 h 84574"/>
                  <a:gd name="connsiteX354" fmla="*/ 502857 w 1179211"/>
                  <a:gd name="connsiteY354" fmla="*/ 57752 h 84574"/>
                  <a:gd name="connsiteX355" fmla="*/ 505031 w 1179211"/>
                  <a:gd name="connsiteY355" fmla="*/ 57752 h 84574"/>
                  <a:gd name="connsiteX356" fmla="*/ 504548 w 1179211"/>
                  <a:gd name="connsiteY356" fmla="*/ 62827 h 84574"/>
                  <a:gd name="connsiteX357" fmla="*/ 522188 w 1179211"/>
                  <a:gd name="connsiteY357" fmla="*/ 78292 h 84574"/>
                  <a:gd name="connsiteX358" fmla="*/ 517838 w 1179211"/>
                  <a:gd name="connsiteY358" fmla="*/ 79017 h 84574"/>
                  <a:gd name="connsiteX359" fmla="*/ 514939 w 1179211"/>
                  <a:gd name="connsiteY359" fmla="*/ 77809 h 84574"/>
                  <a:gd name="connsiteX360" fmla="*/ 513972 w 1179211"/>
                  <a:gd name="connsiteY360" fmla="*/ 72734 h 84574"/>
                  <a:gd name="connsiteX361" fmla="*/ 513972 w 1179211"/>
                  <a:gd name="connsiteY361" fmla="*/ 43496 h 84574"/>
                  <a:gd name="connsiteX362" fmla="*/ 513972 w 1179211"/>
                  <a:gd name="connsiteY362" fmla="*/ 40354 h 84574"/>
                  <a:gd name="connsiteX363" fmla="*/ 513489 w 1179211"/>
                  <a:gd name="connsiteY363" fmla="*/ 36971 h 84574"/>
                  <a:gd name="connsiteX364" fmla="*/ 512281 w 1179211"/>
                  <a:gd name="connsiteY364" fmla="*/ 33830 h 84574"/>
                  <a:gd name="connsiteX365" fmla="*/ 509864 w 1179211"/>
                  <a:gd name="connsiteY365" fmla="*/ 31172 h 84574"/>
                  <a:gd name="connsiteX366" fmla="*/ 502615 w 1179211"/>
                  <a:gd name="connsiteY366" fmla="*/ 27789 h 84574"/>
                  <a:gd name="connsiteX367" fmla="*/ 494882 w 1179211"/>
                  <a:gd name="connsiteY367" fmla="*/ 27064 h 84574"/>
                  <a:gd name="connsiteX368" fmla="*/ 488116 w 1179211"/>
                  <a:gd name="connsiteY368" fmla="*/ 27789 h 84574"/>
                  <a:gd name="connsiteX369" fmla="*/ 482075 w 1179211"/>
                  <a:gd name="connsiteY369" fmla="*/ 29964 h 84574"/>
                  <a:gd name="connsiteX370" fmla="*/ 477243 w 1179211"/>
                  <a:gd name="connsiteY370" fmla="*/ 33830 h 84574"/>
                  <a:gd name="connsiteX371" fmla="*/ 474584 w 1179211"/>
                  <a:gd name="connsiteY371" fmla="*/ 40113 h 84574"/>
                  <a:gd name="connsiteX372" fmla="*/ 482317 w 1179211"/>
                  <a:gd name="connsiteY372" fmla="*/ 42529 h 84574"/>
                  <a:gd name="connsiteX373" fmla="*/ 483284 w 1179211"/>
                  <a:gd name="connsiteY373" fmla="*/ 38904 h 84574"/>
                  <a:gd name="connsiteX374" fmla="*/ 485217 w 1179211"/>
                  <a:gd name="connsiteY374" fmla="*/ 36005 h 84574"/>
                  <a:gd name="connsiteX375" fmla="*/ 488600 w 1179211"/>
                  <a:gd name="connsiteY375" fmla="*/ 33830 h 84574"/>
                  <a:gd name="connsiteX376" fmla="*/ 493916 w 1179211"/>
                  <a:gd name="connsiteY376" fmla="*/ 33105 h 84574"/>
                  <a:gd name="connsiteX377" fmla="*/ 497299 w 1179211"/>
                  <a:gd name="connsiteY377" fmla="*/ 33347 h 84574"/>
                  <a:gd name="connsiteX378" fmla="*/ 500440 w 1179211"/>
                  <a:gd name="connsiteY378" fmla="*/ 34313 h 84574"/>
                  <a:gd name="connsiteX379" fmla="*/ 503582 w 1179211"/>
                  <a:gd name="connsiteY379" fmla="*/ 37213 h 84574"/>
                  <a:gd name="connsiteX380" fmla="*/ 504548 w 1179211"/>
                  <a:gd name="connsiteY380" fmla="*/ 42287 h 84574"/>
                  <a:gd name="connsiteX381" fmla="*/ 504548 w 1179211"/>
                  <a:gd name="connsiteY381" fmla="*/ 51711 h 84574"/>
                  <a:gd name="connsiteX382" fmla="*/ 497057 w 1179211"/>
                  <a:gd name="connsiteY382" fmla="*/ 51953 h 84574"/>
                  <a:gd name="connsiteX383" fmla="*/ 491016 w 1179211"/>
                  <a:gd name="connsiteY383" fmla="*/ 52436 h 84574"/>
                  <a:gd name="connsiteX384" fmla="*/ 483525 w 1179211"/>
                  <a:gd name="connsiteY384" fmla="*/ 54369 h 84574"/>
                  <a:gd name="connsiteX385" fmla="*/ 477484 w 1179211"/>
                  <a:gd name="connsiteY385" fmla="*/ 57994 h 84574"/>
                  <a:gd name="connsiteX386" fmla="*/ 473618 w 1179211"/>
                  <a:gd name="connsiteY386" fmla="*/ 63310 h 84574"/>
                  <a:gd name="connsiteX387" fmla="*/ 472168 w 1179211"/>
                  <a:gd name="connsiteY387" fmla="*/ 70076 h 84574"/>
                  <a:gd name="connsiteX388" fmla="*/ 473618 w 1179211"/>
                  <a:gd name="connsiteY388" fmla="*/ 76842 h 84574"/>
                  <a:gd name="connsiteX389" fmla="*/ 477243 w 1179211"/>
                  <a:gd name="connsiteY389" fmla="*/ 81675 h 84574"/>
                  <a:gd name="connsiteX390" fmla="*/ 482317 w 1179211"/>
                  <a:gd name="connsiteY390" fmla="*/ 84575 h 84574"/>
                  <a:gd name="connsiteX391" fmla="*/ 488116 w 1179211"/>
                  <a:gd name="connsiteY391" fmla="*/ 85541 h 84574"/>
                  <a:gd name="connsiteX392" fmla="*/ 499232 w 1179211"/>
                  <a:gd name="connsiteY392" fmla="*/ 82641 h 84574"/>
                  <a:gd name="connsiteX393" fmla="*/ 505031 w 1179211"/>
                  <a:gd name="connsiteY393" fmla="*/ 75634 h 84574"/>
                  <a:gd name="connsiteX394" fmla="*/ 507689 w 1179211"/>
                  <a:gd name="connsiteY394" fmla="*/ 82158 h 84574"/>
                  <a:gd name="connsiteX395" fmla="*/ 514214 w 1179211"/>
                  <a:gd name="connsiteY395" fmla="*/ 84816 h 84574"/>
                  <a:gd name="connsiteX396" fmla="*/ 519047 w 1179211"/>
                  <a:gd name="connsiteY396" fmla="*/ 84333 h 84574"/>
                  <a:gd name="connsiteX397" fmla="*/ 522430 w 1179211"/>
                  <a:gd name="connsiteY397" fmla="*/ 83608 h 84574"/>
                  <a:gd name="connsiteX398" fmla="*/ 522430 w 1179211"/>
                  <a:gd name="connsiteY398" fmla="*/ 78292 h 84574"/>
                  <a:gd name="connsiteX399" fmla="*/ 458636 w 1179211"/>
                  <a:gd name="connsiteY399" fmla="*/ 77325 h 84574"/>
                  <a:gd name="connsiteX400" fmla="*/ 455495 w 1179211"/>
                  <a:gd name="connsiteY400" fmla="*/ 78534 h 84574"/>
                  <a:gd name="connsiteX401" fmla="*/ 452353 w 1179211"/>
                  <a:gd name="connsiteY401" fmla="*/ 79017 h 84574"/>
                  <a:gd name="connsiteX402" fmla="*/ 449937 w 1179211"/>
                  <a:gd name="connsiteY402" fmla="*/ 78534 h 84574"/>
                  <a:gd name="connsiteX403" fmla="*/ 447762 w 1179211"/>
                  <a:gd name="connsiteY403" fmla="*/ 77567 h 84574"/>
                  <a:gd name="connsiteX404" fmla="*/ 445587 w 1179211"/>
                  <a:gd name="connsiteY404" fmla="*/ 74184 h 84574"/>
                  <a:gd name="connsiteX405" fmla="*/ 445346 w 1179211"/>
                  <a:gd name="connsiteY405" fmla="*/ 67901 h 84574"/>
                  <a:gd name="connsiteX406" fmla="*/ 445346 w 1179211"/>
                  <a:gd name="connsiteY406" fmla="*/ 35280 h 84574"/>
                  <a:gd name="connsiteX407" fmla="*/ 458394 w 1179211"/>
                  <a:gd name="connsiteY407" fmla="*/ 35280 h 84574"/>
                  <a:gd name="connsiteX408" fmla="*/ 458394 w 1179211"/>
                  <a:gd name="connsiteY408" fmla="*/ 28997 h 84574"/>
                  <a:gd name="connsiteX409" fmla="*/ 445346 w 1179211"/>
                  <a:gd name="connsiteY409" fmla="*/ 28997 h 84574"/>
                  <a:gd name="connsiteX410" fmla="*/ 445346 w 1179211"/>
                  <a:gd name="connsiteY410" fmla="*/ 12807 h 84574"/>
                  <a:gd name="connsiteX411" fmla="*/ 435680 w 1179211"/>
                  <a:gd name="connsiteY411" fmla="*/ 14982 h 84574"/>
                  <a:gd name="connsiteX412" fmla="*/ 435680 w 1179211"/>
                  <a:gd name="connsiteY412" fmla="*/ 28997 h 84574"/>
                  <a:gd name="connsiteX413" fmla="*/ 426256 w 1179211"/>
                  <a:gd name="connsiteY413" fmla="*/ 28997 h 84574"/>
                  <a:gd name="connsiteX414" fmla="*/ 426256 w 1179211"/>
                  <a:gd name="connsiteY414" fmla="*/ 35280 h 84574"/>
                  <a:gd name="connsiteX415" fmla="*/ 435680 w 1179211"/>
                  <a:gd name="connsiteY415" fmla="*/ 35280 h 84574"/>
                  <a:gd name="connsiteX416" fmla="*/ 435680 w 1179211"/>
                  <a:gd name="connsiteY416" fmla="*/ 68868 h 84574"/>
                  <a:gd name="connsiteX417" fmla="*/ 435922 w 1179211"/>
                  <a:gd name="connsiteY417" fmla="*/ 76117 h 84574"/>
                  <a:gd name="connsiteX418" fmla="*/ 437855 w 1179211"/>
                  <a:gd name="connsiteY418" fmla="*/ 81433 h 84574"/>
                  <a:gd name="connsiteX419" fmla="*/ 442446 w 1179211"/>
                  <a:gd name="connsiteY419" fmla="*/ 84816 h 84574"/>
                  <a:gd name="connsiteX420" fmla="*/ 448487 w 1179211"/>
                  <a:gd name="connsiteY420" fmla="*/ 85783 h 84574"/>
                  <a:gd name="connsiteX421" fmla="*/ 455012 w 1179211"/>
                  <a:gd name="connsiteY421" fmla="*/ 84816 h 84574"/>
                  <a:gd name="connsiteX422" fmla="*/ 460569 w 1179211"/>
                  <a:gd name="connsiteY422" fmla="*/ 82158 h 84574"/>
                  <a:gd name="connsiteX423" fmla="*/ 458636 w 1179211"/>
                  <a:gd name="connsiteY423" fmla="*/ 77325 h 84574"/>
                  <a:gd name="connsiteX424" fmla="*/ 409825 w 1179211"/>
                  <a:gd name="connsiteY424" fmla="*/ 28997 h 84574"/>
                  <a:gd name="connsiteX425" fmla="*/ 399676 w 1179211"/>
                  <a:gd name="connsiteY425" fmla="*/ 28997 h 84574"/>
                  <a:gd name="connsiteX426" fmla="*/ 399676 w 1179211"/>
                  <a:gd name="connsiteY426" fmla="*/ 84091 h 84574"/>
                  <a:gd name="connsiteX427" fmla="*/ 409825 w 1179211"/>
                  <a:gd name="connsiteY427" fmla="*/ 84091 h 84574"/>
                  <a:gd name="connsiteX428" fmla="*/ 409825 w 1179211"/>
                  <a:gd name="connsiteY428" fmla="*/ 28997 h 84574"/>
                  <a:gd name="connsiteX429" fmla="*/ 409341 w 1179211"/>
                  <a:gd name="connsiteY429" fmla="*/ 2416 h 84574"/>
                  <a:gd name="connsiteX430" fmla="*/ 404992 w 1179211"/>
                  <a:gd name="connsiteY430" fmla="*/ 483 h 84574"/>
                  <a:gd name="connsiteX431" fmla="*/ 400400 w 1179211"/>
                  <a:gd name="connsiteY431" fmla="*/ 2416 h 84574"/>
                  <a:gd name="connsiteX432" fmla="*/ 398467 w 1179211"/>
                  <a:gd name="connsiteY432" fmla="*/ 6766 h 84574"/>
                  <a:gd name="connsiteX433" fmla="*/ 400400 w 1179211"/>
                  <a:gd name="connsiteY433" fmla="*/ 11116 h 84574"/>
                  <a:gd name="connsiteX434" fmla="*/ 404992 w 1179211"/>
                  <a:gd name="connsiteY434" fmla="*/ 13049 h 84574"/>
                  <a:gd name="connsiteX435" fmla="*/ 409341 w 1179211"/>
                  <a:gd name="connsiteY435" fmla="*/ 11116 h 84574"/>
                  <a:gd name="connsiteX436" fmla="*/ 411274 w 1179211"/>
                  <a:gd name="connsiteY436" fmla="*/ 6766 h 84574"/>
                  <a:gd name="connsiteX437" fmla="*/ 409341 w 1179211"/>
                  <a:gd name="connsiteY437" fmla="*/ 2416 h 84574"/>
                  <a:gd name="connsiteX438" fmla="*/ 379619 w 1179211"/>
                  <a:gd name="connsiteY438" fmla="*/ 61377 h 84574"/>
                  <a:gd name="connsiteX439" fmla="*/ 375511 w 1179211"/>
                  <a:gd name="connsiteY439" fmla="*/ 56544 h 84574"/>
                  <a:gd name="connsiteX440" fmla="*/ 370195 w 1179211"/>
                  <a:gd name="connsiteY440" fmla="*/ 53403 h 84574"/>
                  <a:gd name="connsiteX441" fmla="*/ 364396 w 1179211"/>
                  <a:gd name="connsiteY441" fmla="*/ 51470 h 84574"/>
                  <a:gd name="connsiteX442" fmla="*/ 355938 w 1179211"/>
                  <a:gd name="connsiteY442" fmla="*/ 47603 h 84574"/>
                  <a:gd name="connsiteX443" fmla="*/ 352797 w 1179211"/>
                  <a:gd name="connsiteY443" fmla="*/ 40837 h 84574"/>
                  <a:gd name="connsiteX444" fmla="*/ 355697 w 1179211"/>
                  <a:gd name="connsiteY444" fmla="*/ 35280 h 84574"/>
                  <a:gd name="connsiteX445" fmla="*/ 362946 w 1179211"/>
                  <a:gd name="connsiteY445" fmla="*/ 33105 h 84574"/>
                  <a:gd name="connsiteX446" fmla="*/ 370195 w 1179211"/>
                  <a:gd name="connsiteY446" fmla="*/ 34796 h 84574"/>
                  <a:gd name="connsiteX447" fmla="*/ 374786 w 1179211"/>
                  <a:gd name="connsiteY447" fmla="*/ 38421 h 84574"/>
                  <a:gd name="connsiteX448" fmla="*/ 379619 w 1179211"/>
                  <a:gd name="connsiteY448" fmla="*/ 32380 h 84574"/>
                  <a:gd name="connsiteX449" fmla="*/ 373820 w 1179211"/>
                  <a:gd name="connsiteY449" fmla="*/ 28997 h 84574"/>
                  <a:gd name="connsiteX450" fmla="*/ 363429 w 1179211"/>
                  <a:gd name="connsiteY450" fmla="*/ 27306 h 84574"/>
                  <a:gd name="connsiteX451" fmla="*/ 355938 w 1179211"/>
                  <a:gd name="connsiteY451" fmla="*/ 28272 h 84574"/>
                  <a:gd name="connsiteX452" fmla="*/ 349656 w 1179211"/>
                  <a:gd name="connsiteY452" fmla="*/ 31172 h 84574"/>
                  <a:gd name="connsiteX453" fmla="*/ 345306 w 1179211"/>
                  <a:gd name="connsiteY453" fmla="*/ 36005 h 84574"/>
                  <a:gd name="connsiteX454" fmla="*/ 343615 w 1179211"/>
                  <a:gd name="connsiteY454" fmla="*/ 42771 h 84574"/>
                  <a:gd name="connsiteX455" fmla="*/ 345065 w 1179211"/>
                  <a:gd name="connsiteY455" fmla="*/ 50020 h 84574"/>
                  <a:gd name="connsiteX456" fmla="*/ 348931 w 1179211"/>
                  <a:gd name="connsiteY456" fmla="*/ 54853 h 84574"/>
                  <a:gd name="connsiteX457" fmla="*/ 354005 w 1179211"/>
                  <a:gd name="connsiteY457" fmla="*/ 57752 h 84574"/>
                  <a:gd name="connsiteX458" fmla="*/ 359321 w 1179211"/>
                  <a:gd name="connsiteY458" fmla="*/ 59686 h 84574"/>
                  <a:gd name="connsiteX459" fmla="*/ 367779 w 1179211"/>
                  <a:gd name="connsiteY459" fmla="*/ 63310 h 84574"/>
                  <a:gd name="connsiteX460" fmla="*/ 370920 w 1179211"/>
                  <a:gd name="connsiteY460" fmla="*/ 70559 h 84574"/>
                  <a:gd name="connsiteX461" fmla="*/ 368262 w 1179211"/>
                  <a:gd name="connsiteY461" fmla="*/ 77325 h 84574"/>
                  <a:gd name="connsiteX462" fmla="*/ 360771 w 1179211"/>
                  <a:gd name="connsiteY462" fmla="*/ 79742 h 84574"/>
                  <a:gd name="connsiteX463" fmla="*/ 355938 w 1179211"/>
                  <a:gd name="connsiteY463" fmla="*/ 79017 h 84574"/>
                  <a:gd name="connsiteX464" fmla="*/ 351830 w 1179211"/>
                  <a:gd name="connsiteY464" fmla="*/ 76842 h 84574"/>
                  <a:gd name="connsiteX465" fmla="*/ 348447 w 1179211"/>
                  <a:gd name="connsiteY465" fmla="*/ 74184 h 84574"/>
                  <a:gd name="connsiteX466" fmla="*/ 346031 w 1179211"/>
                  <a:gd name="connsiteY466" fmla="*/ 71768 h 84574"/>
                  <a:gd name="connsiteX467" fmla="*/ 341198 w 1179211"/>
                  <a:gd name="connsiteY467" fmla="*/ 79500 h 84574"/>
                  <a:gd name="connsiteX468" fmla="*/ 360288 w 1179211"/>
                  <a:gd name="connsiteY468" fmla="*/ 85783 h 84574"/>
                  <a:gd name="connsiteX469" fmla="*/ 368020 w 1179211"/>
                  <a:gd name="connsiteY469" fmla="*/ 84575 h 84574"/>
                  <a:gd name="connsiteX470" fmla="*/ 374303 w 1179211"/>
                  <a:gd name="connsiteY470" fmla="*/ 81192 h 84574"/>
                  <a:gd name="connsiteX471" fmla="*/ 378411 w 1179211"/>
                  <a:gd name="connsiteY471" fmla="*/ 75634 h 84574"/>
                  <a:gd name="connsiteX472" fmla="*/ 380103 w 1179211"/>
                  <a:gd name="connsiteY472" fmla="*/ 68143 h 84574"/>
                  <a:gd name="connsiteX473" fmla="*/ 379619 w 1179211"/>
                  <a:gd name="connsiteY473" fmla="*/ 61377 h 84574"/>
                  <a:gd name="connsiteX474" fmla="*/ 298428 w 1179211"/>
                  <a:gd name="connsiteY474" fmla="*/ 84091 h 84574"/>
                  <a:gd name="connsiteX475" fmla="*/ 307852 w 1179211"/>
                  <a:gd name="connsiteY475" fmla="*/ 84091 h 84574"/>
                  <a:gd name="connsiteX476" fmla="*/ 307852 w 1179211"/>
                  <a:gd name="connsiteY476" fmla="*/ 57511 h 84574"/>
                  <a:gd name="connsiteX477" fmla="*/ 308093 w 1179211"/>
                  <a:gd name="connsiteY477" fmla="*/ 51953 h 84574"/>
                  <a:gd name="connsiteX478" fmla="*/ 308818 w 1179211"/>
                  <a:gd name="connsiteY478" fmla="*/ 46637 h 84574"/>
                  <a:gd name="connsiteX479" fmla="*/ 312926 w 1179211"/>
                  <a:gd name="connsiteY479" fmla="*/ 37938 h 84574"/>
                  <a:gd name="connsiteX480" fmla="*/ 318967 w 1179211"/>
                  <a:gd name="connsiteY480" fmla="*/ 34555 h 84574"/>
                  <a:gd name="connsiteX481" fmla="*/ 325008 w 1179211"/>
                  <a:gd name="connsiteY481" fmla="*/ 40596 h 84574"/>
                  <a:gd name="connsiteX482" fmla="*/ 333224 w 1179211"/>
                  <a:gd name="connsiteY482" fmla="*/ 37696 h 84574"/>
                  <a:gd name="connsiteX483" fmla="*/ 332016 w 1179211"/>
                  <a:gd name="connsiteY483" fmla="*/ 32863 h 84574"/>
                  <a:gd name="connsiteX484" fmla="*/ 329599 w 1179211"/>
                  <a:gd name="connsiteY484" fmla="*/ 29722 h 84574"/>
                  <a:gd name="connsiteX485" fmla="*/ 326216 w 1179211"/>
                  <a:gd name="connsiteY485" fmla="*/ 28030 h 84574"/>
                  <a:gd name="connsiteX486" fmla="*/ 322833 w 1179211"/>
                  <a:gd name="connsiteY486" fmla="*/ 27547 h 84574"/>
                  <a:gd name="connsiteX487" fmla="*/ 314134 w 1179211"/>
                  <a:gd name="connsiteY487" fmla="*/ 30205 h 84574"/>
                  <a:gd name="connsiteX488" fmla="*/ 307852 w 1179211"/>
                  <a:gd name="connsiteY488" fmla="*/ 37696 h 84574"/>
                  <a:gd name="connsiteX489" fmla="*/ 306643 w 1179211"/>
                  <a:gd name="connsiteY489" fmla="*/ 28272 h 84574"/>
                  <a:gd name="connsiteX490" fmla="*/ 297219 w 1179211"/>
                  <a:gd name="connsiteY490" fmla="*/ 29239 h 84574"/>
                  <a:gd name="connsiteX491" fmla="*/ 297461 w 1179211"/>
                  <a:gd name="connsiteY491" fmla="*/ 31413 h 84574"/>
                  <a:gd name="connsiteX492" fmla="*/ 297944 w 1179211"/>
                  <a:gd name="connsiteY492" fmla="*/ 35038 h 84574"/>
                  <a:gd name="connsiteX493" fmla="*/ 298186 w 1179211"/>
                  <a:gd name="connsiteY493" fmla="*/ 39146 h 84574"/>
                  <a:gd name="connsiteX494" fmla="*/ 298428 w 1179211"/>
                  <a:gd name="connsiteY494" fmla="*/ 43254 h 84574"/>
                  <a:gd name="connsiteX495" fmla="*/ 298428 w 1179211"/>
                  <a:gd name="connsiteY495" fmla="*/ 84091 h 84574"/>
                  <a:gd name="connsiteX496" fmla="*/ 267981 w 1179211"/>
                  <a:gd name="connsiteY496" fmla="*/ 38179 h 84574"/>
                  <a:gd name="connsiteX497" fmla="*/ 271122 w 1179211"/>
                  <a:gd name="connsiteY497" fmla="*/ 50262 h 84574"/>
                  <a:gd name="connsiteX498" fmla="*/ 271122 w 1179211"/>
                  <a:gd name="connsiteY498" fmla="*/ 52195 h 84574"/>
                  <a:gd name="connsiteX499" fmla="*/ 243817 w 1179211"/>
                  <a:gd name="connsiteY499" fmla="*/ 52195 h 84574"/>
                  <a:gd name="connsiteX500" fmla="*/ 245508 w 1179211"/>
                  <a:gd name="connsiteY500" fmla="*/ 45187 h 84574"/>
                  <a:gd name="connsiteX501" fmla="*/ 248649 w 1179211"/>
                  <a:gd name="connsiteY501" fmla="*/ 39388 h 84574"/>
                  <a:gd name="connsiteX502" fmla="*/ 253241 w 1179211"/>
                  <a:gd name="connsiteY502" fmla="*/ 35280 h 84574"/>
                  <a:gd name="connsiteX503" fmla="*/ 259282 w 1179211"/>
                  <a:gd name="connsiteY503" fmla="*/ 33830 h 84574"/>
                  <a:gd name="connsiteX504" fmla="*/ 267981 w 1179211"/>
                  <a:gd name="connsiteY504" fmla="*/ 38179 h 84574"/>
                  <a:gd name="connsiteX505" fmla="*/ 281029 w 1179211"/>
                  <a:gd name="connsiteY505" fmla="*/ 58236 h 84574"/>
                  <a:gd name="connsiteX506" fmla="*/ 281029 w 1179211"/>
                  <a:gd name="connsiteY506" fmla="*/ 52678 h 84574"/>
                  <a:gd name="connsiteX507" fmla="*/ 280063 w 1179211"/>
                  <a:gd name="connsiteY507" fmla="*/ 43496 h 84574"/>
                  <a:gd name="connsiteX508" fmla="*/ 276438 w 1179211"/>
                  <a:gd name="connsiteY508" fmla="*/ 35280 h 84574"/>
                  <a:gd name="connsiteX509" fmla="*/ 269672 w 1179211"/>
                  <a:gd name="connsiteY509" fmla="*/ 29480 h 84574"/>
                  <a:gd name="connsiteX510" fmla="*/ 259040 w 1179211"/>
                  <a:gd name="connsiteY510" fmla="*/ 27306 h 84574"/>
                  <a:gd name="connsiteX511" fmla="*/ 249133 w 1179211"/>
                  <a:gd name="connsiteY511" fmla="*/ 29480 h 84574"/>
                  <a:gd name="connsiteX512" fmla="*/ 241159 w 1179211"/>
                  <a:gd name="connsiteY512" fmla="*/ 35521 h 84574"/>
                  <a:gd name="connsiteX513" fmla="*/ 235842 w 1179211"/>
                  <a:gd name="connsiteY513" fmla="*/ 44704 h 84574"/>
                  <a:gd name="connsiteX514" fmla="*/ 233909 w 1179211"/>
                  <a:gd name="connsiteY514" fmla="*/ 56544 h 84574"/>
                  <a:gd name="connsiteX515" fmla="*/ 240675 w 1179211"/>
                  <a:gd name="connsiteY515" fmla="*/ 78292 h 84574"/>
                  <a:gd name="connsiteX516" fmla="*/ 260490 w 1179211"/>
                  <a:gd name="connsiteY516" fmla="*/ 85783 h 84574"/>
                  <a:gd name="connsiteX517" fmla="*/ 272572 w 1179211"/>
                  <a:gd name="connsiteY517" fmla="*/ 83125 h 84574"/>
                  <a:gd name="connsiteX518" fmla="*/ 282238 w 1179211"/>
                  <a:gd name="connsiteY518" fmla="*/ 75151 h 84574"/>
                  <a:gd name="connsiteX519" fmla="*/ 278371 w 1179211"/>
                  <a:gd name="connsiteY519" fmla="*/ 71043 h 84574"/>
                  <a:gd name="connsiteX520" fmla="*/ 268947 w 1179211"/>
                  <a:gd name="connsiteY520" fmla="*/ 77567 h 84574"/>
                  <a:gd name="connsiteX521" fmla="*/ 261215 w 1179211"/>
                  <a:gd name="connsiteY521" fmla="*/ 79017 h 84574"/>
                  <a:gd name="connsiteX522" fmla="*/ 248649 w 1179211"/>
                  <a:gd name="connsiteY522" fmla="*/ 73701 h 84574"/>
                  <a:gd name="connsiteX523" fmla="*/ 244058 w 1179211"/>
                  <a:gd name="connsiteY523" fmla="*/ 58477 h 84574"/>
                  <a:gd name="connsiteX524" fmla="*/ 281029 w 1179211"/>
                  <a:gd name="connsiteY524" fmla="*/ 58477 h 84574"/>
                  <a:gd name="connsiteX525" fmla="*/ 183648 w 1179211"/>
                  <a:gd name="connsiteY525" fmla="*/ 28997 h 84574"/>
                  <a:gd name="connsiteX526" fmla="*/ 172774 w 1179211"/>
                  <a:gd name="connsiteY526" fmla="*/ 28997 h 84574"/>
                  <a:gd name="connsiteX527" fmla="*/ 195247 w 1179211"/>
                  <a:gd name="connsiteY527" fmla="*/ 85300 h 84574"/>
                  <a:gd name="connsiteX528" fmla="*/ 203221 w 1179211"/>
                  <a:gd name="connsiteY528" fmla="*/ 85300 h 84574"/>
                  <a:gd name="connsiteX529" fmla="*/ 226418 w 1179211"/>
                  <a:gd name="connsiteY529" fmla="*/ 28997 h 84574"/>
                  <a:gd name="connsiteX530" fmla="*/ 217236 w 1179211"/>
                  <a:gd name="connsiteY530" fmla="*/ 28997 h 84574"/>
                  <a:gd name="connsiteX531" fmla="*/ 202496 w 1179211"/>
                  <a:gd name="connsiteY531" fmla="*/ 67660 h 84574"/>
                  <a:gd name="connsiteX532" fmla="*/ 200079 w 1179211"/>
                  <a:gd name="connsiteY532" fmla="*/ 76359 h 84574"/>
                  <a:gd name="connsiteX533" fmla="*/ 199354 w 1179211"/>
                  <a:gd name="connsiteY533" fmla="*/ 72734 h 84574"/>
                  <a:gd name="connsiteX534" fmla="*/ 197663 w 1179211"/>
                  <a:gd name="connsiteY534" fmla="*/ 67176 h 84574"/>
                  <a:gd name="connsiteX535" fmla="*/ 183648 w 1179211"/>
                  <a:gd name="connsiteY535" fmla="*/ 28997 h 84574"/>
                  <a:gd name="connsiteX536" fmla="*/ 159000 w 1179211"/>
                  <a:gd name="connsiteY536" fmla="*/ 28997 h 84574"/>
                  <a:gd name="connsiteX537" fmla="*/ 148851 w 1179211"/>
                  <a:gd name="connsiteY537" fmla="*/ 28997 h 84574"/>
                  <a:gd name="connsiteX538" fmla="*/ 148851 w 1179211"/>
                  <a:gd name="connsiteY538" fmla="*/ 84091 h 84574"/>
                  <a:gd name="connsiteX539" fmla="*/ 159000 w 1179211"/>
                  <a:gd name="connsiteY539" fmla="*/ 84091 h 84574"/>
                  <a:gd name="connsiteX540" fmla="*/ 159000 w 1179211"/>
                  <a:gd name="connsiteY540" fmla="*/ 28997 h 84574"/>
                  <a:gd name="connsiteX541" fmla="*/ 158517 w 1179211"/>
                  <a:gd name="connsiteY541" fmla="*/ 2416 h 84574"/>
                  <a:gd name="connsiteX542" fmla="*/ 154167 w 1179211"/>
                  <a:gd name="connsiteY542" fmla="*/ 483 h 84574"/>
                  <a:gd name="connsiteX543" fmla="*/ 149576 w 1179211"/>
                  <a:gd name="connsiteY543" fmla="*/ 2416 h 84574"/>
                  <a:gd name="connsiteX544" fmla="*/ 147643 w 1179211"/>
                  <a:gd name="connsiteY544" fmla="*/ 6766 h 84574"/>
                  <a:gd name="connsiteX545" fmla="*/ 149576 w 1179211"/>
                  <a:gd name="connsiteY545" fmla="*/ 11116 h 84574"/>
                  <a:gd name="connsiteX546" fmla="*/ 154167 w 1179211"/>
                  <a:gd name="connsiteY546" fmla="*/ 13049 h 84574"/>
                  <a:gd name="connsiteX547" fmla="*/ 158517 w 1179211"/>
                  <a:gd name="connsiteY547" fmla="*/ 11116 h 84574"/>
                  <a:gd name="connsiteX548" fmla="*/ 160450 w 1179211"/>
                  <a:gd name="connsiteY548" fmla="*/ 6766 h 84574"/>
                  <a:gd name="connsiteX549" fmla="*/ 158517 w 1179211"/>
                  <a:gd name="connsiteY549" fmla="*/ 2416 h 84574"/>
                  <a:gd name="connsiteX550" fmla="*/ 128795 w 1179211"/>
                  <a:gd name="connsiteY550" fmla="*/ 84091 h 84574"/>
                  <a:gd name="connsiteX551" fmla="*/ 128795 w 1179211"/>
                  <a:gd name="connsiteY551" fmla="*/ 49537 h 84574"/>
                  <a:gd name="connsiteX552" fmla="*/ 128312 w 1179211"/>
                  <a:gd name="connsiteY552" fmla="*/ 41079 h 84574"/>
                  <a:gd name="connsiteX553" fmla="*/ 126137 w 1179211"/>
                  <a:gd name="connsiteY553" fmla="*/ 34071 h 84574"/>
                  <a:gd name="connsiteX554" fmla="*/ 120338 w 1179211"/>
                  <a:gd name="connsiteY554" fmla="*/ 29239 h 84574"/>
                  <a:gd name="connsiteX555" fmla="*/ 109705 w 1179211"/>
                  <a:gd name="connsiteY555" fmla="*/ 27306 h 84574"/>
                  <a:gd name="connsiteX556" fmla="*/ 102214 w 1179211"/>
                  <a:gd name="connsiteY556" fmla="*/ 28514 h 84574"/>
                  <a:gd name="connsiteX557" fmla="*/ 96898 w 1179211"/>
                  <a:gd name="connsiteY557" fmla="*/ 31655 h 84574"/>
                  <a:gd name="connsiteX558" fmla="*/ 93274 w 1179211"/>
                  <a:gd name="connsiteY558" fmla="*/ 35280 h 84574"/>
                  <a:gd name="connsiteX559" fmla="*/ 91341 w 1179211"/>
                  <a:gd name="connsiteY559" fmla="*/ 37938 h 84574"/>
                  <a:gd name="connsiteX560" fmla="*/ 90132 w 1179211"/>
                  <a:gd name="connsiteY560" fmla="*/ 28514 h 84574"/>
                  <a:gd name="connsiteX561" fmla="*/ 80708 w 1179211"/>
                  <a:gd name="connsiteY561" fmla="*/ 29480 h 84574"/>
                  <a:gd name="connsiteX562" fmla="*/ 80950 w 1179211"/>
                  <a:gd name="connsiteY562" fmla="*/ 31655 h 84574"/>
                  <a:gd name="connsiteX563" fmla="*/ 81433 w 1179211"/>
                  <a:gd name="connsiteY563" fmla="*/ 35280 h 84574"/>
                  <a:gd name="connsiteX564" fmla="*/ 81675 w 1179211"/>
                  <a:gd name="connsiteY564" fmla="*/ 39388 h 84574"/>
                  <a:gd name="connsiteX565" fmla="*/ 81917 w 1179211"/>
                  <a:gd name="connsiteY565" fmla="*/ 43496 h 84574"/>
                  <a:gd name="connsiteX566" fmla="*/ 81917 w 1179211"/>
                  <a:gd name="connsiteY566" fmla="*/ 84333 h 84574"/>
                  <a:gd name="connsiteX567" fmla="*/ 91824 w 1179211"/>
                  <a:gd name="connsiteY567" fmla="*/ 84333 h 84574"/>
                  <a:gd name="connsiteX568" fmla="*/ 91824 w 1179211"/>
                  <a:gd name="connsiteY568" fmla="*/ 53403 h 84574"/>
                  <a:gd name="connsiteX569" fmla="*/ 93032 w 1179211"/>
                  <a:gd name="connsiteY569" fmla="*/ 46154 h 84574"/>
                  <a:gd name="connsiteX570" fmla="*/ 96415 w 1179211"/>
                  <a:gd name="connsiteY570" fmla="*/ 40354 h 84574"/>
                  <a:gd name="connsiteX571" fmla="*/ 101248 w 1179211"/>
                  <a:gd name="connsiteY571" fmla="*/ 36488 h 84574"/>
                  <a:gd name="connsiteX572" fmla="*/ 107531 w 1179211"/>
                  <a:gd name="connsiteY572" fmla="*/ 35038 h 84574"/>
                  <a:gd name="connsiteX573" fmla="*/ 113572 w 1179211"/>
                  <a:gd name="connsiteY573" fmla="*/ 36005 h 84574"/>
                  <a:gd name="connsiteX574" fmla="*/ 117196 w 1179211"/>
                  <a:gd name="connsiteY574" fmla="*/ 38904 h 84574"/>
                  <a:gd name="connsiteX575" fmla="*/ 118888 w 1179211"/>
                  <a:gd name="connsiteY575" fmla="*/ 43496 h 84574"/>
                  <a:gd name="connsiteX576" fmla="*/ 119371 w 1179211"/>
                  <a:gd name="connsiteY576" fmla="*/ 49778 h 84574"/>
                  <a:gd name="connsiteX577" fmla="*/ 119371 w 1179211"/>
                  <a:gd name="connsiteY577" fmla="*/ 84333 h 84574"/>
                  <a:gd name="connsiteX578" fmla="*/ 128795 w 1179211"/>
                  <a:gd name="connsiteY578" fmla="*/ 84333 h 84574"/>
                  <a:gd name="connsiteX579" fmla="*/ 60894 w 1179211"/>
                  <a:gd name="connsiteY579" fmla="*/ 5799 h 84574"/>
                  <a:gd name="connsiteX580" fmla="*/ 50986 w 1179211"/>
                  <a:gd name="connsiteY580" fmla="*/ 5799 h 84574"/>
                  <a:gd name="connsiteX581" fmla="*/ 50986 w 1179211"/>
                  <a:gd name="connsiteY581" fmla="*/ 54128 h 84574"/>
                  <a:gd name="connsiteX582" fmla="*/ 49295 w 1179211"/>
                  <a:gd name="connsiteY582" fmla="*/ 66935 h 84574"/>
                  <a:gd name="connsiteX583" fmla="*/ 44945 w 1179211"/>
                  <a:gd name="connsiteY583" fmla="*/ 74667 h 84574"/>
                  <a:gd name="connsiteX584" fmla="*/ 38421 w 1179211"/>
                  <a:gd name="connsiteY584" fmla="*/ 78534 h 84574"/>
                  <a:gd name="connsiteX585" fmla="*/ 30447 w 1179211"/>
                  <a:gd name="connsiteY585" fmla="*/ 79500 h 84574"/>
                  <a:gd name="connsiteX586" fmla="*/ 22231 w 1179211"/>
                  <a:gd name="connsiteY586" fmla="*/ 78534 h 84574"/>
                  <a:gd name="connsiteX587" fmla="*/ 15707 w 1179211"/>
                  <a:gd name="connsiteY587" fmla="*/ 74667 h 84574"/>
                  <a:gd name="connsiteX588" fmla="*/ 11357 w 1179211"/>
                  <a:gd name="connsiteY588" fmla="*/ 66935 h 84574"/>
                  <a:gd name="connsiteX589" fmla="*/ 9666 w 1179211"/>
                  <a:gd name="connsiteY589" fmla="*/ 54128 h 84574"/>
                  <a:gd name="connsiteX590" fmla="*/ 9666 w 1179211"/>
                  <a:gd name="connsiteY590" fmla="*/ 5799 h 84574"/>
                  <a:gd name="connsiteX591" fmla="*/ 0 w 1179211"/>
                  <a:gd name="connsiteY591" fmla="*/ 5799 h 84574"/>
                  <a:gd name="connsiteX592" fmla="*/ 0 w 1179211"/>
                  <a:gd name="connsiteY592" fmla="*/ 54853 h 84574"/>
                  <a:gd name="connsiteX593" fmla="*/ 7733 w 1179211"/>
                  <a:gd name="connsiteY593" fmla="*/ 79500 h 84574"/>
                  <a:gd name="connsiteX594" fmla="*/ 30689 w 1179211"/>
                  <a:gd name="connsiteY594" fmla="*/ 86749 h 84574"/>
                  <a:gd name="connsiteX595" fmla="*/ 53403 w 1179211"/>
                  <a:gd name="connsiteY595" fmla="*/ 79500 h 84574"/>
                  <a:gd name="connsiteX596" fmla="*/ 60894 w 1179211"/>
                  <a:gd name="connsiteY596" fmla="*/ 54853 h 84574"/>
                  <a:gd name="connsiteX597" fmla="*/ 60894 w 1179211"/>
                  <a:gd name="connsiteY597" fmla="*/ 5799 h 8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Lst>
                <a:rect l="l" t="t" r="r" b="b"/>
                <a:pathLst>
                  <a:path w="1179211" h="84574">
                    <a:moveTo>
                      <a:pt x="1181145" y="2658"/>
                    </a:moveTo>
                    <a:cubicBezTo>
                      <a:pt x="1179937" y="1933"/>
                      <a:pt x="1178245" y="1450"/>
                      <a:pt x="1176071" y="725"/>
                    </a:cubicBezTo>
                    <a:cubicBezTo>
                      <a:pt x="1173654" y="242"/>
                      <a:pt x="1171238" y="0"/>
                      <a:pt x="1168580" y="0"/>
                    </a:cubicBezTo>
                    <a:cubicBezTo>
                      <a:pt x="1164955" y="0"/>
                      <a:pt x="1161572" y="725"/>
                      <a:pt x="1158672" y="1933"/>
                    </a:cubicBezTo>
                    <a:cubicBezTo>
                      <a:pt x="1155773" y="3383"/>
                      <a:pt x="1153115" y="5558"/>
                      <a:pt x="1151182" y="8941"/>
                    </a:cubicBezTo>
                    <a:cubicBezTo>
                      <a:pt x="1149490" y="11357"/>
                      <a:pt x="1148523" y="14015"/>
                      <a:pt x="1148282" y="16915"/>
                    </a:cubicBezTo>
                    <a:cubicBezTo>
                      <a:pt x="1148040" y="19815"/>
                      <a:pt x="1147799" y="22473"/>
                      <a:pt x="1147799" y="25131"/>
                    </a:cubicBezTo>
                    <a:lnTo>
                      <a:pt x="1147799" y="29239"/>
                    </a:lnTo>
                    <a:lnTo>
                      <a:pt x="1137891" y="29239"/>
                    </a:lnTo>
                    <a:lnTo>
                      <a:pt x="1137891" y="35521"/>
                    </a:lnTo>
                    <a:lnTo>
                      <a:pt x="1147799" y="35521"/>
                    </a:lnTo>
                    <a:lnTo>
                      <a:pt x="1147799" y="84333"/>
                    </a:lnTo>
                    <a:lnTo>
                      <a:pt x="1157223" y="84333"/>
                    </a:lnTo>
                    <a:lnTo>
                      <a:pt x="1157223" y="35280"/>
                    </a:lnTo>
                    <a:lnTo>
                      <a:pt x="1172446" y="35280"/>
                    </a:lnTo>
                    <a:lnTo>
                      <a:pt x="1172446" y="28997"/>
                    </a:lnTo>
                    <a:lnTo>
                      <a:pt x="1157223" y="28997"/>
                    </a:lnTo>
                    <a:lnTo>
                      <a:pt x="1157223" y="25372"/>
                    </a:lnTo>
                    <a:cubicBezTo>
                      <a:pt x="1157223" y="23198"/>
                      <a:pt x="1157223" y="21023"/>
                      <a:pt x="1157464" y="18606"/>
                    </a:cubicBezTo>
                    <a:cubicBezTo>
                      <a:pt x="1157706" y="16190"/>
                      <a:pt x="1157948" y="14257"/>
                      <a:pt x="1158672" y="12324"/>
                    </a:cubicBezTo>
                    <a:cubicBezTo>
                      <a:pt x="1159397" y="10391"/>
                      <a:pt x="1160364" y="8941"/>
                      <a:pt x="1161572" y="7733"/>
                    </a:cubicBezTo>
                    <a:cubicBezTo>
                      <a:pt x="1162780" y="6524"/>
                      <a:pt x="1164714" y="5799"/>
                      <a:pt x="1167130" y="5799"/>
                    </a:cubicBezTo>
                    <a:cubicBezTo>
                      <a:pt x="1169546" y="5799"/>
                      <a:pt x="1171721" y="6283"/>
                      <a:pt x="1173413" y="7008"/>
                    </a:cubicBezTo>
                    <a:cubicBezTo>
                      <a:pt x="1175104" y="7733"/>
                      <a:pt x="1176554" y="8699"/>
                      <a:pt x="1177762" y="9666"/>
                    </a:cubicBezTo>
                    <a:lnTo>
                      <a:pt x="1181145" y="2658"/>
                    </a:lnTo>
                    <a:close/>
                    <a:moveTo>
                      <a:pt x="1092946" y="84091"/>
                    </a:moveTo>
                    <a:lnTo>
                      <a:pt x="1102370" y="84091"/>
                    </a:lnTo>
                    <a:lnTo>
                      <a:pt x="1102370" y="57511"/>
                    </a:lnTo>
                    <a:cubicBezTo>
                      <a:pt x="1102370" y="55578"/>
                      <a:pt x="1102370" y="53886"/>
                      <a:pt x="1102612" y="51953"/>
                    </a:cubicBezTo>
                    <a:cubicBezTo>
                      <a:pt x="1102853" y="50020"/>
                      <a:pt x="1103095" y="48328"/>
                      <a:pt x="1103337" y="46637"/>
                    </a:cubicBezTo>
                    <a:cubicBezTo>
                      <a:pt x="1104303" y="43254"/>
                      <a:pt x="1105511" y="40354"/>
                      <a:pt x="1107444" y="37938"/>
                    </a:cubicBezTo>
                    <a:cubicBezTo>
                      <a:pt x="1109136" y="35521"/>
                      <a:pt x="1111311" y="34555"/>
                      <a:pt x="1113485" y="34555"/>
                    </a:cubicBezTo>
                    <a:cubicBezTo>
                      <a:pt x="1117352" y="34555"/>
                      <a:pt x="1119285" y="36488"/>
                      <a:pt x="1119526" y="40596"/>
                    </a:cubicBezTo>
                    <a:lnTo>
                      <a:pt x="1127742" y="37696"/>
                    </a:lnTo>
                    <a:cubicBezTo>
                      <a:pt x="1127742" y="35763"/>
                      <a:pt x="1127259" y="34313"/>
                      <a:pt x="1126534" y="32863"/>
                    </a:cubicBezTo>
                    <a:cubicBezTo>
                      <a:pt x="1125809" y="31413"/>
                      <a:pt x="1125084" y="30447"/>
                      <a:pt x="1124118" y="29722"/>
                    </a:cubicBezTo>
                    <a:cubicBezTo>
                      <a:pt x="1123151" y="28997"/>
                      <a:pt x="1121943" y="28272"/>
                      <a:pt x="1120735" y="28030"/>
                    </a:cubicBezTo>
                    <a:cubicBezTo>
                      <a:pt x="1119526" y="27547"/>
                      <a:pt x="1118318" y="27547"/>
                      <a:pt x="1117352" y="27547"/>
                    </a:cubicBezTo>
                    <a:cubicBezTo>
                      <a:pt x="1113969" y="27547"/>
                      <a:pt x="1111311" y="28514"/>
                      <a:pt x="1108653" y="30205"/>
                    </a:cubicBezTo>
                    <a:cubicBezTo>
                      <a:pt x="1106236" y="32138"/>
                      <a:pt x="1104061" y="34555"/>
                      <a:pt x="1102370" y="37696"/>
                    </a:cubicBezTo>
                    <a:lnTo>
                      <a:pt x="1101162" y="28272"/>
                    </a:lnTo>
                    <a:lnTo>
                      <a:pt x="1091738" y="29239"/>
                    </a:lnTo>
                    <a:cubicBezTo>
                      <a:pt x="1091738" y="29722"/>
                      <a:pt x="1091979" y="30447"/>
                      <a:pt x="1091979" y="31413"/>
                    </a:cubicBezTo>
                    <a:cubicBezTo>
                      <a:pt x="1092221" y="32380"/>
                      <a:pt x="1092221" y="33588"/>
                      <a:pt x="1092463" y="35038"/>
                    </a:cubicBezTo>
                    <a:cubicBezTo>
                      <a:pt x="1092704" y="36488"/>
                      <a:pt x="1092704" y="37696"/>
                      <a:pt x="1092704" y="39146"/>
                    </a:cubicBezTo>
                    <a:cubicBezTo>
                      <a:pt x="1092704" y="40596"/>
                      <a:pt x="1092946" y="41804"/>
                      <a:pt x="1092946" y="43254"/>
                    </a:cubicBezTo>
                    <a:lnTo>
                      <a:pt x="1092946" y="84091"/>
                    </a:lnTo>
                    <a:close/>
                    <a:moveTo>
                      <a:pt x="1062016" y="72251"/>
                    </a:moveTo>
                    <a:cubicBezTo>
                      <a:pt x="1059116" y="76359"/>
                      <a:pt x="1055008" y="78292"/>
                      <a:pt x="1049934" y="78292"/>
                    </a:cubicBezTo>
                    <a:cubicBezTo>
                      <a:pt x="1044617" y="78292"/>
                      <a:pt x="1040751" y="76359"/>
                      <a:pt x="1037852" y="72251"/>
                    </a:cubicBezTo>
                    <a:cubicBezTo>
                      <a:pt x="1034952" y="68143"/>
                      <a:pt x="1033502" y="62827"/>
                      <a:pt x="1033502" y="55819"/>
                    </a:cubicBezTo>
                    <a:cubicBezTo>
                      <a:pt x="1033502" y="49053"/>
                      <a:pt x="1034952" y="43737"/>
                      <a:pt x="1037852" y="39629"/>
                    </a:cubicBezTo>
                    <a:cubicBezTo>
                      <a:pt x="1040751" y="35521"/>
                      <a:pt x="1044859" y="33588"/>
                      <a:pt x="1050175" y="33588"/>
                    </a:cubicBezTo>
                    <a:cubicBezTo>
                      <a:pt x="1055491" y="33588"/>
                      <a:pt x="1059599" y="35521"/>
                      <a:pt x="1062499" y="39629"/>
                    </a:cubicBezTo>
                    <a:cubicBezTo>
                      <a:pt x="1065399" y="43737"/>
                      <a:pt x="1066849" y="49053"/>
                      <a:pt x="1066849" y="55819"/>
                    </a:cubicBezTo>
                    <a:cubicBezTo>
                      <a:pt x="1066365" y="62827"/>
                      <a:pt x="1064915" y="68143"/>
                      <a:pt x="1062016" y="72251"/>
                    </a:cubicBezTo>
                    <a:moveTo>
                      <a:pt x="1075306" y="44462"/>
                    </a:moveTo>
                    <a:cubicBezTo>
                      <a:pt x="1074098" y="40837"/>
                      <a:pt x="1072406" y="37938"/>
                      <a:pt x="1070232" y="35280"/>
                    </a:cubicBezTo>
                    <a:cubicBezTo>
                      <a:pt x="1068057" y="32863"/>
                      <a:pt x="1065157" y="30930"/>
                      <a:pt x="1061774" y="29480"/>
                    </a:cubicBezTo>
                    <a:cubicBezTo>
                      <a:pt x="1058391" y="28030"/>
                      <a:pt x="1054525" y="27306"/>
                      <a:pt x="1050175" y="27306"/>
                    </a:cubicBezTo>
                    <a:cubicBezTo>
                      <a:pt x="1045826" y="27306"/>
                      <a:pt x="1041959" y="28030"/>
                      <a:pt x="1038576" y="29480"/>
                    </a:cubicBezTo>
                    <a:cubicBezTo>
                      <a:pt x="1035193" y="30930"/>
                      <a:pt x="1032294" y="32863"/>
                      <a:pt x="1030119" y="35280"/>
                    </a:cubicBezTo>
                    <a:cubicBezTo>
                      <a:pt x="1027703" y="37696"/>
                      <a:pt x="1026011" y="40837"/>
                      <a:pt x="1024803" y="44462"/>
                    </a:cubicBezTo>
                    <a:cubicBezTo>
                      <a:pt x="1023595" y="48087"/>
                      <a:pt x="1023111" y="51953"/>
                      <a:pt x="1023111" y="56303"/>
                    </a:cubicBezTo>
                    <a:cubicBezTo>
                      <a:pt x="1023111" y="60894"/>
                      <a:pt x="1023836" y="65002"/>
                      <a:pt x="1025286" y="68626"/>
                    </a:cubicBezTo>
                    <a:cubicBezTo>
                      <a:pt x="1026736" y="72251"/>
                      <a:pt x="1028669" y="75392"/>
                      <a:pt x="1031086" y="77809"/>
                    </a:cubicBezTo>
                    <a:cubicBezTo>
                      <a:pt x="1033502" y="80467"/>
                      <a:pt x="1036402" y="82400"/>
                      <a:pt x="1039785" y="83608"/>
                    </a:cubicBezTo>
                    <a:cubicBezTo>
                      <a:pt x="1043168" y="85058"/>
                      <a:pt x="1046551" y="85783"/>
                      <a:pt x="1050417" y="85783"/>
                    </a:cubicBezTo>
                    <a:cubicBezTo>
                      <a:pt x="1054283" y="85783"/>
                      <a:pt x="1057666" y="85058"/>
                      <a:pt x="1061049" y="83608"/>
                    </a:cubicBezTo>
                    <a:cubicBezTo>
                      <a:pt x="1064432" y="82158"/>
                      <a:pt x="1067332" y="80225"/>
                      <a:pt x="1069748" y="77809"/>
                    </a:cubicBezTo>
                    <a:cubicBezTo>
                      <a:pt x="1072165" y="75151"/>
                      <a:pt x="1074098" y="72251"/>
                      <a:pt x="1075548" y="68626"/>
                    </a:cubicBezTo>
                    <a:cubicBezTo>
                      <a:pt x="1076998" y="65002"/>
                      <a:pt x="1077722" y="60894"/>
                      <a:pt x="1077722" y="56303"/>
                    </a:cubicBezTo>
                    <a:cubicBezTo>
                      <a:pt x="1076998" y="51953"/>
                      <a:pt x="1076514" y="48087"/>
                      <a:pt x="1075306" y="44462"/>
                    </a:cubicBezTo>
                    <a:moveTo>
                      <a:pt x="998464" y="84816"/>
                    </a:moveTo>
                    <a:lnTo>
                      <a:pt x="1007888" y="83850"/>
                    </a:lnTo>
                    <a:cubicBezTo>
                      <a:pt x="1007888" y="83366"/>
                      <a:pt x="1007646" y="82641"/>
                      <a:pt x="1007646" y="81675"/>
                    </a:cubicBezTo>
                    <a:cubicBezTo>
                      <a:pt x="1007405" y="80708"/>
                      <a:pt x="1007405" y="79500"/>
                      <a:pt x="1007163" y="78050"/>
                    </a:cubicBezTo>
                    <a:cubicBezTo>
                      <a:pt x="1006921" y="76842"/>
                      <a:pt x="1006921" y="75392"/>
                      <a:pt x="1006921" y="73942"/>
                    </a:cubicBezTo>
                    <a:cubicBezTo>
                      <a:pt x="1006921" y="72493"/>
                      <a:pt x="1006680" y="71043"/>
                      <a:pt x="1006680" y="69834"/>
                    </a:cubicBezTo>
                    <a:lnTo>
                      <a:pt x="1006680" y="483"/>
                    </a:lnTo>
                    <a:lnTo>
                      <a:pt x="997497" y="483"/>
                    </a:lnTo>
                    <a:lnTo>
                      <a:pt x="997497" y="36730"/>
                    </a:lnTo>
                    <a:cubicBezTo>
                      <a:pt x="996048" y="34071"/>
                      <a:pt x="993873" y="31897"/>
                      <a:pt x="990973" y="29964"/>
                    </a:cubicBezTo>
                    <a:cubicBezTo>
                      <a:pt x="988073" y="28030"/>
                      <a:pt x="984449" y="27064"/>
                      <a:pt x="980341" y="27064"/>
                    </a:cubicBezTo>
                    <a:cubicBezTo>
                      <a:pt x="976958" y="27064"/>
                      <a:pt x="973575" y="27789"/>
                      <a:pt x="970675" y="28997"/>
                    </a:cubicBezTo>
                    <a:cubicBezTo>
                      <a:pt x="967534" y="30205"/>
                      <a:pt x="965117" y="32138"/>
                      <a:pt x="962701" y="34555"/>
                    </a:cubicBezTo>
                    <a:cubicBezTo>
                      <a:pt x="960526" y="36971"/>
                      <a:pt x="958593" y="40113"/>
                      <a:pt x="957385" y="43737"/>
                    </a:cubicBezTo>
                    <a:cubicBezTo>
                      <a:pt x="955935" y="47362"/>
                      <a:pt x="955452" y="51711"/>
                      <a:pt x="955452" y="56544"/>
                    </a:cubicBezTo>
                    <a:cubicBezTo>
                      <a:pt x="955452" y="60410"/>
                      <a:pt x="955935" y="64277"/>
                      <a:pt x="956902" y="67660"/>
                    </a:cubicBezTo>
                    <a:cubicBezTo>
                      <a:pt x="957868" y="71043"/>
                      <a:pt x="959318" y="74184"/>
                      <a:pt x="961251" y="76842"/>
                    </a:cubicBezTo>
                    <a:cubicBezTo>
                      <a:pt x="963184" y="79500"/>
                      <a:pt x="965842" y="81433"/>
                      <a:pt x="968742" y="83125"/>
                    </a:cubicBezTo>
                    <a:cubicBezTo>
                      <a:pt x="971883" y="84575"/>
                      <a:pt x="975508" y="85300"/>
                      <a:pt x="979616" y="85300"/>
                    </a:cubicBezTo>
                    <a:cubicBezTo>
                      <a:pt x="982274" y="85300"/>
                      <a:pt x="984690" y="84816"/>
                      <a:pt x="986623" y="84091"/>
                    </a:cubicBezTo>
                    <a:cubicBezTo>
                      <a:pt x="988557" y="83366"/>
                      <a:pt x="990248" y="82400"/>
                      <a:pt x="991698" y="81433"/>
                    </a:cubicBezTo>
                    <a:cubicBezTo>
                      <a:pt x="993148" y="80467"/>
                      <a:pt x="994114" y="79259"/>
                      <a:pt x="995081" y="78050"/>
                    </a:cubicBezTo>
                    <a:cubicBezTo>
                      <a:pt x="995806" y="76842"/>
                      <a:pt x="996531" y="75875"/>
                      <a:pt x="997014" y="74909"/>
                    </a:cubicBezTo>
                    <a:lnTo>
                      <a:pt x="998464" y="84816"/>
                    </a:lnTo>
                    <a:close/>
                    <a:moveTo>
                      <a:pt x="996048" y="67660"/>
                    </a:moveTo>
                    <a:cubicBezTo>
                      <a:pt x="994839" y="70559"/>
                      <a:pt x="993148" y="72976"/>
                      <a:pt x="991456" y="74667"/>
                    </a:cubicBezTo>
                    <a:cubicBezTo>
                      <a:pt x="989765" y="76359"/>
                      <a:pt x="987832" y="77325"/>
                      <a:pt x="985657" y="78050"/>
                    </a:cubicBezTo>
                    <a:cubicBezTo>
                      <a:pt x="983482" y="78775"/>
                      <a:pt x="982032" y="78775"/>
                      <a:pt x="980582" y="78775"/>
                    </a:cubicBezTo>
                    <a:cubicBezTo>
                      <a:pt x="978166" y="78775"/>
                      <a:pt x="975991" y="78292"/>
                      <a:pt x="974058" y="77084"/>
                    </a:cubicBezTo>
                    <a:cubicBezTo>
                      <a:pt x="972125" y="75875"/>
                      <a:pt x="970675" y="74426"/>
                      <a:pt x="969467" y="72493"/>
                    </a:cubicBezTo>
                    <a:cubicBezTo>
                      <a:pt x="968259" y="70559"/>
                      <a:pt x="967292" y="68143"/>
                      <a:pt x="966809" y="65243"/>
                    </a:cubicBezTo>
                    <a:cubicBezTo>
                      <a:pt x="966326" y="62585"/>
                      <a:pt x="965842" y="59444"/>
                      <a:pt x="965842" y="56303"/>
                    </a:cubicBezTo>
                    <a:cubicBezTo>
                      <a:pt x="965842" y="53161"/>
                      <a:pt x="966326" y="50020"/>
                      <a:pt x="967051" y="47362"/>
                    </a:cubicBezTo>
                    <a:cubicBezTo>
                      <a:pt x="967775" y="44704"/>
                      <a:pt x="968984" y="42287"/>
                      <a:pt x="970192" y="40354"/>
                    </a:cubicBezTo>
                    <a:cubicBezTo>
                      <a:pt x="971642" y="38421"/>
                      <a:pt x="973333" y="36971"/>
                      <a:pt x="975266" y="36005"/>
                    </a:cubicBezTo>
                    <a:cubicBezTo>
                      <a:pt x="977199" y="35038"/>
                      <a:pt x="979374" y="34555"/>
                      <a:pt x="981549" y="34555"/>
                    </a:cubicBezTo>
                    <a:cubicBezTo>
                      <a:pt x="983724" y="34555"/>
                      <a:pt x="985899" y="35038"/>
                      <a:pt x="987832" y="35763"/>
                    </a:cubicBezTo>
                    <a:cubicBezTo>
                      <a:pt x="989765" y="36488"/>
                      <a:pt x="991456" y="37938"/>
                      <a:pt x="992906" y="39629"/>
                    </a:cubicBezTo>
                    <a:cubicBezTo>
                      <a:pt x="994356" y="41321"/>
                      <a:pt x="995564" y="43496"/>
                      <a:pt x="996531" y="46395"/>
                    </a:cubicBezTo>
                    <a:cubicBezTo>
                      <a:pt x="997497" y="49053"/>
                      <a:pt x="997739" y="52195"/>
                      <a:pt x="997739" y="56061"/>
                    </a:cubicBezTo>
                    <a:cubicBezTo>
                      <a:pt x="997981" y="60652"/>
                      <a:pt x="997256" y="64760"/>
                      <a:pt x="996048" y="67660"/>
                    </a:cubicBezTo>
                    <a:moveTo>
                      <a:pt x="938537" y="725"/>
                    </a:moveTo>
                    <a:lnTo>
                      <a:pt x="928629" y="725"/>
                    </a:lnTo>
                    <a:lnTo>
                      <a:pt x="928629" y="84333"/>
                    </a:lnTo>
                    <a:lnTo>
                      <a:pt x="938537" y="84333"/>
                    </a:lnTo>
                    <a:lnTo>
                      <a:pt x="938537" y="725"/>
                    </a:lnTo>
                    <a:close/>
                    <a:moveTo>
                      <a:pt x="897699" y="38179"/>
                    </a:moveTo>
                    <a:cubicBezTo>
                      <a:pt x="899874" y="41079"/>
                      <a:pt x="900841" y="45187"/>
                      <a:pt x="900841" y="50262"/>
                    </a:cubicBezTo>
                    <a:lnTo>
                      <a:pt x="900841" y="52195"/>
                    </a:lnTo>
                    <a:lnTo>
                      <a:pt x="873535" y="52195"/>
                    </a:lnTo>
                    <a:cubicBezTo>
                      <a:pt x="873777" y="49778"/>
                      <a:pt x="874502" y="47362"/>
                      <a:pt x="875227" y="45187"/>
                    </a:cubicBezTo>
                    <a:cubicBezTo>
                      <a:pt x="875952" y="43012"/>
                      <a:pt x="877160" y="41079"/>
                      <a:pt x="878368" y="39388"/>
                    </a:cubicBezTo>
                    <a:cubicBezTo>
                      <a:pt x="879576" y="37696"/>
                      <a:pt x="881268" y="36246"/>
                      <a:pt x="882959" y="35280"/>
                    </a:cubicBezTo>
                    <a:cubicBezTo>
                      <a:pt x="884651" y="34313"/>
                      <a:pt x="886825" y="33830"/>
                      <a:pt x="889000" y="33830"/>
                    </a:cubicBezTo>
                    <a:cubicBezTo>
                      <a:pt x="892866" y="33588"/>
                      <a:pt x="895766" y="35038"/>
                      <a:pt x="897699" y="38179"/>
                    </a:cubicBezTo>
                    <a:moveTo>
                      <a:pt x="910748" y="58236"/>
                    </a:moveTo>
                    <a:lnTo>
                      <a:pt x="910748" y="52678"/>
                    </a:lnTo>
                    <a:cubicBezTo>
                      <a:pt x="910748" y="49537"/>
                      <a:pt x="910506" y="46395"/>
                      <a:pt x="909781" y="43496"/>
                    </a:cubicBezTo>
                    <a:cubicBezTo>
                      <a:pt x="909056" y="40354"/>
                      <a:pt x="907848" y="37696"/>
                      <a:pt x="906157" y="35280"/>
                    </a:cubicBezTo>
                    <a:cubicBezTo>
                      <a:pt x="904465" y="32863"/>
                      <a:pt x="902290" y="30930"/>
                      <a:pt x="899391" y="29480"/>
                    </a:cubicBezTo>
                    <a:cubicBezTo>
                      <a:pt x="896491" y="28030"/>
                      <a:pt x="893108" y="27306"/>
                      <a:pt x="888759" y="27306"/>
                    </a:cubicBezTo>
                    <a:cubicBezTo>
                      <a:pt x="885134" y="27306"/>
                      <a:pt x="881993" y="28030"/>
                      <a:pt x="878851" y="29480"/>
                    </a:cubicBezTo>
                    <a:cubicBezTo>
                      <a:pt x="875710" y="30930"/>
                      <a:pt x="873052" y="32863"/>
                      <a:pt x="870877" y="35521"/>
                    </a:cubicBezTo>
                    <a:cubicBezTo>
                      <a:pt x="868702" y="38179"/>
                      <a:pt x="866769" y="41079"/>
                      <a:pt x="865561" y="44704"/>
                    </a:cubicBezTo>
                    <a:cubicBezTo>
                      <a:pt x="864353" y="48328"/>
                      <a:pt x="863628" y="52195"/>
                      <a:pt x="863628" y="56544"/>
                    </a:cubicBezTo>
                    <a:cubicBezTo>
                      <a:pt x="863628" y="66210"/>
                      <a:pt x="865803" y="73459"/>
                      <a:pt x="870394" y="78292"/>
                    </a:cubicBezTo>
                    <a:cubicBezTo>
                      <a:pt x="874985" y="83125"/>
                      <a:pt x="881509" y="85783"/>
                      <a:pt x="890208" y="85783"/>
                    </a:cubicBezTo>
                    <a:cubicBezTo>
                      <a:pt x="894800" y="85783"/>
                      <a:pt x="898666" y="84816"/>
                      <a:pt x="902290" y="83125"/>
                    </a:cubicBezTo>
                    <a:cubicBezTo>
                      <a:pt x="905673" y="81192"/>
                      <a:pt x="909056" y="78534"/>
                      <a:pt x="911956" y="75151"/>
                    </a:cubicBezTo>
                    <a:lnTo>
                      <a:pt x="908090" y="71043"/>
                    </a:lnTo>
                    <a:cubicBezTo>
                      <a:pt x="904465" y="74426"/>
                      <a:pt x="901324" y="76359"/>
                      <a:pt x="898666" y="77567"/>
                    </a:cubicBezTo>
                    <a:cubicBezTo>
                      <a:pt x="896008" y="78534"/>
                      <a:pt x="893350" y="79017"/>
                      <a:pt x="890933" y="79017"/>
                    </a:cubicBezTo>
                    <a:cubicBezTo>
                      <a:pt x="885376" y="79017"/>
                      <a:pt x="881268" y="77325"/>
                      <a:pt x="878368" y="73701"/>
                    </a:cubicBezTo>
                    <a:cubicBezTo>
                      <a:pt x="875468" y="70076"/>
                      <a:pt x="874018" y="65002"/>
                      <a:pt x="873777" y="58477"/>
                    </a:cubicBezTo>
                    <a:lnTo>
                      <a:pt x="910748" y="58477"/>
                    </a:lnTo>
                    <a:close/>
                    <a:moveTo>
                      <a:pt x="848404" y="61377"/>
                    </a:moveTo>
                    <a:cubicBezTo>
                      <a:pt x="847438" y="59444"/>
                      <a:pt x="845988" y="57994"/>
                      <a:pt x="844296" y="56544"/>
                    </a:cubicBezTo>
                    <a:cubicBezTo>
                      <a:pt x="842605" y="55094"/>
                      <a:pt x="840913" y="54128"/>
                      <a:pt x="838980" y="53403"/>
                    </a:cubicBezTo>
                    <a:cubicBezTo>
                      <a:pt x="837047" y="52678"/>
                      <a:pt x="835114" y="51953"/>
                      <a:pt x="833181" y="51470"/>
                    </a:cubicBezTo>
                    <a:cubicBezTo>
                      <a:pt x="829798" y="50503"/>
                      <a:pt x="826898" y="49295"/>
                      <a:pt x="824723" y="47603"/>
                    </a:cubicBezTo>
                    <a:cubicBezTo>
                      <a:pt x="822549" y="45912"/>
                      <a:pt x="821582" y="43737"/>
                      <a:pt x="821582" y="40837"/>
                    </a:cubicBezTo>
                    <a:cubicBezTo>
                      <a:pt x="821582" y="38663"/>
                      <a:pt x="822549" y="36730"/>
                      <a:pt x="824482" y="35280"/>
                    </a:cubicBezTo>
                    <a:cubicBezTo>
                      <a:pt x="826415" y="33830"/>
                      <a:pt x="828831" y="33105"/>
                      <a:pt x="831731" y="33105"/>
                    </a:cubicBezTo>
                    <a:cubicBezTo>
                      <a:pt x="834872" y="33105"/>
                      <a:pt x="837289" y="33588"/>
                      <a:pt x="838980" y="34796"/>
                    </a:cubicBezTo>
                    <a:cubicBezTo>
                      <a:pt x="840672" y="36005"/>
                      <a:pt x="842122" y="37213"/>
                      <a:pt x="843572" y="38421"/>
                    </a:cubicBezTo>
                    <a:lnTo>
                      <a:pt x="848404" y="32380"/>
                    </a:lnTo>
                    <a:cubicBezTo>
                      <a:pt x="846955" y="31172"/>
                      <a:pt x="845021" y="29964"/>
                      <a:pt x="842605" y="28997"/>
                    </a:cubicBezTo>
                    <a:cubicBezTo>
                      <a:pt x="840189" y="28030"/>
                      <a:pt x="836564" y="27306"/>
                      <a:pt x="832214" y="27306"/>
                    </a:cubicBezTo>
                    <a:cubicBezTo>
                      <a:pt x="829556" y="27306"/>
                      <a:pt x="827140" y="27547"/>
                      <a:pt x="824723" y="28272"/>
                    </a:cubicBezTo>
                    <a:cubicBezTo>
                      <a:pt x="822307" y="28997"/>
                      <a:pt x="820374" y="29722"/>
                      <a:pt x="818441" y="31172"/>
                    </a:cubicBezTo>
                    <a:cubicBezTo>
                      <a:pt x="816749" y="32380"/>
                      <a:pt x="815299" y="34071"/>
                      <a:pt x="814091" y="36005"/>
                    </a:cubicBezTo>
                    <a:cubicBezTo>
                      <a:pt x="812883" y="37938"/>
                      <a:pt x="812400" y="40113"/>
                      <a:pt x="812400" y="42771"/>
                    </a:cubicBezTo>
                    <a:cubicBezTo>
                      <a:pt x="812400" y="45670"/>
                      <a:pt x="812883" y="48087"/>
                      <a:pt x="813850" y="50020"/>
                    </a:cubicBezTo>
                    <a:cubicBezTo>
                      <a:pt x="814816" y="51953"/>
                      <a:pt x="816266" y="53644"/>
                      <a:pt x="817716" y="54853"/>
                    </a:cubicBezTo>
                    <a:cubicBezTo>
                      <a:pt x="819407" y="56061"/>
                      <a:pt x="821099" y="57269"/>
                      <a:pt x="822790" y="57752"/>
                    </a:cubicBezTo>
                    <a:cubicBezTo>
                      <a:pt x="824723" y="58477"/>
                      <a:pt x="826415" y="58961"/>
                      <a:pt x="828106" y="59686"/>
                    </a:cubicBezTo>
                    <a:cubicBezTo>
                      <a:pt x="831731" y="60652"/>
                      <a:pt x="834389" y="61860"/>
                      <a:pt x="836564" y="63310"/>
                    </a:cubicBezTo>
                    <a:cubicBezTo>
                      <a:pt x="838739" y="64760"/>
                      <a:pt x="839705" y="67176"/>
                      <a:pt x="839705" y="70559"/>
                    </a:cubicBezTo>
                    <a:cubicBezTo>
                      <a:pt x="839705" y="73459"/>
                      <a:pt x="838739" y="75634"/>
                      <a:pt x="837047" y="77325"/>
                    </a:cubicBezTo>
                    <a:cubicBezTo>
                      <a:pt x="835356" y="78775"/>
                      <a:pt x="832939" y="79742"/>
                      <a:pt x="829556" y="79742"/>
                    </a:cubicBezTo>
                    <a:cubicBezTo>
                      <a:pt x="827865" y="79742"/>
                      <a:pt x="826415" y="79500"/>
                      <a:pt x="824723" y="79017"/>
                    </a:cubicBezTo>
                    <a:cubicBezTo>
                      <a:pt x="823274" y="78534"/>
                      <a:pt x="821824" y="77809"/>
                      <a:pt x="820616" y="76842"/>
                    </a:cubicBezTo>
                    <a:cubicBezTo>
                      <a:pt x="819407" y="76117"/>
                      <a:pt x="818199" y="75151"/>
                      <a:pt x="817233" y="74184"/>
                    </a:cubicBezTo>
                    <a:cubicBezTo>
                      <a:pt x="816266" y="73217"/>
                      <a:pt x="815541" y="72493"/>
                      <a:pt x="814816" y="71768"/>
                    </a:cubicBezTo>
                    <a:lnTo>
                      <a:pt x="809983" y="79500"/>
                    </a:lnTo>
                    <a:cubicBezTo>
                      <a:pt x="815299" y="83608"/>
                      <a:pt x="821582" y="85783"/>
                      <a:pt x="829073" y="85783"/>
                    </a:cubicBezTo>
                    <a:cubicBezTo>
                      <a:pt x="831731" y="85783"/>
                      <a:pt x="834389" y="85300"/>
                      <a:pt x="836806" y="84575"/>
                    </a:cubicBezTo>
                    <a:cubicBezTo>
                      <a:pt x="839222" y="83850"/>
                      <a:pt x="841397" y="82641"/>
                      <a:pt x="843088" y="81192"/>
                    </a:cubicBezTo>
                    <a:cubicBezTo>
                      <a:pt x="844780" y="79742"/>
                      <a:pt x="846230" y="77809"/>
                      <a:pt x="847438" y="75634"/>
                    </a:cubicBezTo>
                    <a:cubicBezTo>
                      <a:pt x="848404" y="73459"/>
                      <a:pt x="849129" y="71043"/>
                      <a:pt x="849129" y="68143"/>
                    </a:cubicBezTo>
                    <a:cubicBezTo>
                      <a:pt x="849854" y="65485"/>
                      <a:pt x="849371" y="63310"/>
                      <a:pt x="848404" y="61377"/>
                    </a:cubicBezTo>
                    <a:moveTo>
                      <a:pt x="796693" y="61377"/>
                    </a:moveTo>
                    <a:cubicBezTo>
                      <a:pt x="795726" y="59444"/>
                      <a:pt x="794277" y="57994"/>
                      <a:pt x="792585" y="56544"/>
                    </a:cubicBezTo>
                    <a:cubicBezTo>
                      <a:pt x="790894" y="55094"/>
                      <a:pt x="789202" y="54128"/>
                      <a:pt x="787269" y="53403"/>
                    </a:cubicBezTo>
                    <a:cubicBezTo>
                      <a:pt x="785336" y="52678"/>
                      <a:pt x="783403" y="51953"/>
                      <a:pt x="781470" y="51470"/>
                    </a:cubicBezTo>
                    <a:cubicBezTo>
                      <a:pt x="778087" y="50503"/>
                      <a:pt x="775187" y="49295"/>
                      <a:pt x="773012" y="47603"/>
                    </a:cubicBezTo>
                    <a:cubicBezTo>
                      <a:pt x="770837" y="45912"/>
                      <a:pt x="769871" y="43737"/>
                      <a:pt x="769871" y="40837"/>
                    </a:cubicBezTo>
                    <a:cubicBezTo>
                      <a:pt x="769871" y="38663"/>
                      <a:pt x="770837" y="36730"/>
                      <a:pt x="772770" y="35280"/>
                    </a:cubicBezTo>
                    <a:cubicBezTo>
                      <a:pt x="774704" y="33830"/>
                      <a:pt x="777120" y="33105"/>
                      <a:pt x="780020" y="33105"/>
                    </a:cubicBezTo>
                    <a:cubicBezTo>
                      <a:pt x="783161" y="33105"/>
                      <a:pt x="785578" y="33588"/>
                      <a:pt x="787269" y="34796"/>
                    </a:cubicBezTo>
                    <a:cubicBezTo>
                      <a:pt x="788960" y="36005"/>
                      <a:pt x="790410" y="37213"/>
                      <a:pt x="791860" y="38421"/>
                    </a:cubicBezTo>
                    <a:lnTo>
                      <a:pt x="796693" y="32380"/>
                    </a:lnTo>
                    <a:cubicBezTo>
                      <a:pt x="795243" y="31172"/>
                      <a:pt x="793310" y="29964"/>
                      <a:pt x="790894" y="28997"/>
                    </a:cubicBezTo>
                    <a:cubicBezTo>
                      <a:pt x="788236" y="27789"/>
                      <a:pt x="784853" y="27306"/>
                      <a:pt x="780503" y="27306"/>
                    </a:cubicBezTo>
                    <a:cubicBezTo>
                      <a:pt x="777845" y="27306"/>
                      <a:pt x="775429" y="27547"/>
                      <a:pt x="773012" y="28272"/>
                    </a:cubicBezTo>
                    <a:cubicBezTo>
                      <a:pt x="770596" y="28997"/>
                      <a:pt x="768663" y="29722"/>
                      <a:pt x="766729" y="31172"/>
                    </a:cubicBezTo>
                    <a:cubicBezTo>
                      <a:pt x="765038" y="32380"/>
                      <a:pt x="763346" y="34071"/>
                      <a:pt x="762380" y="36005"/>
                    </a:cubicBezTo>
                    <a:cubicBezTo>
                      <a:pt x="761172" y="37938"/>
                      <a:pt x="760688" y="40113"/>
                      <a:pt x="760688" y="42771"/>
                    </a:cubicBezTo>
                    <a:cubicBezTo>
                      <a:pt x="760688" y="45670"/>
                      <a:pt x="761172" y="48087"/>
                      <a:pt x="762138" y="50020"/>
                    </a:cubicBezTo>
                    <a:cubicBezTo>
                      <a:pt x="763105" y="51953"/>
                      <a:pt x="764555" y="53644"/>
                      <a:pt x="766005" y="54853"/>
                    </a:cubicBezTo>
                    <a:cubicBezTo>
                      <a:pt x="767696" y="56061"/>
                      <a:pt x="769387" y="57269"/>
                      <a:pt x="771079" y="57752"/>
                    </a:cubicBezTo>
                    <a:cubicBezTo>
                      <a:pt x="773012" y="58477"/>
                      <a:pt x="774704" y="58961"/>
                      <a:pt x="776395" y="59686"/>
                    </a:cubicBezTo>
                    <a:cubicBezTo>
                      <a:pt x="780020" y="60652"/>
                      <a:pt x="782678" y="61860"/>
                      <a:pt x="784853" y="63310"/>
                    </a:cubicBezTo>
                    <a:cubicBezTo>
                      <a:pt x="787027" y="64760"/>
                      <a:pt x="787994" y="67176"/>
                      <a:pt x="787994" y="70559"/>
                    </a:cubicBezTo>
                    <a:cubicBezTo>
                      <a:pt x="787994" y="73459"/>
                      <a:pt x="787027" y="75634"/>
                      <a:pt x="785336" y="77325"/>
                    </a:cubicBezTo>
                    <a:cubicBezTo>
                      <a:pt x="783644" y="78775"/>
                      <a:pt x="781228" y="79742"/>
                      <a:pt x="777845" y="79742"/>
                    </a:cubicBezTo>
                    <a:cubicBezTo>
                      <a:pt x="776154" y="79742"/>
                      <a:pt x="774704" y="79500"/>
                      <a:pt x="773012" y="79017"/>
                    </a:cubicBezTo>
                    <a:cubicBezTo>
                      <a:pt x="771562" y="78534"/>
                      <a:pt x="770112" y="77809"/>
                      <a:pt x="768904" y="76842"/>
                    </a:cubicBezTo>
                    <a:cubicBezTo>
                      <a:pt x="767696" y="76117"/>
                      <a:pt x="766488" y="75151"/>
                      <a:pt x="765521" y="74184"/>
                    </a:cubicBezTo>
                    <a:cubicBezTo>
                      <a:pt x="764555" y="73217"/>
                      <a:pt x="763830" y="72493"/>
                      <a:pt x="763105" y="71768"/>
                    </a:cubicBezTo>
                    <a:lnTo>
                      <a:pt x="758272" y="79500"/>
                    </a:lnTo>
                    <a:cubicBezTo>
                      <a:pt x="763588" y="83608"/>
                      <a:pt x="769871" y="85783"/>
                      <a:pt x="777362" y="85783"/>
                    </a:cubicBezTo>
                    <a:cubicBezTo>
                      <a:pt x="780261" y="85783"/>
                      <a:pt x="782678" y="85300"/>
                      <a:pt x="785094" y="84575"/>
                    </a:cubicBezTo>
                    <a:cubicBezTo>
                      <a:pt x="787511" y="83850"/>
                      <a:pt x="789685" y="82641"/>
                      <a:pt x="791377" y="81192"/>
                    </a:cubicBezTo>
                    <a:cubicBezTo>
                      <a:pt x="793068" y="79742"/>
                      <a:pt x="794518" y="77809"/>
                      <a:pt x="795726" y="75634"/>
                    </a:cubicBezTo>
                    <a:cubicBezTo>
                      <a:pt x="796693" y="73459"/>
                      <a:pt x="797418" y="71043"/>
                      <a:pt x="797418" y="68143"/>
                    </a:cubicBezTo>
                    <a:cubicBezTo>
                      <a:pt x="798385" y="65485"/>
                      <a:pt x="797660" y="63310"/>
                      <a:pt x="796693" y="61377"/>
                    </a:cubicBezTo>
                    <a:moveTo>
                      <a:pt x="711393" y="6041"/>
                    </a:moveTo>
                    <a:cubicBezTo>
                      <a:pt x="710185" y="4833"/>
                      <a:pt x="708977" y="4350"/>
                      <a:pt x="707286" y="4350"/>
                    </a:cubicBezTo>
                    <a:cubicBezTo>
                      <a:pt x="705594" y="4350"/>
                      <a:pt x="704386" y="4833"/>
                      <a:pt x="703178" y="6041"/>
                    </a:cubicBezTo>
                    <a:cubicBezTo>
                      <a:pt x="701969" y="7249"/>
                      <a:pt x="701486" y="8457"/>
                      <a:pt x="701486" y="9907"/>
                    </a:cubicBezTo>
                    <a:cubicBezTo>
                      <a:pt x="701486" y="11357"/>
                      <a:pt x="701969" y="12807"/>
                      <a:pt x="703178" y="13774"/>
                    </a:cubicBezTo>
                    <a:cubicBezTo>
                      <a:pt x="704386" y="14982"/>
                      <a:pt x="705594" y="15465"/>
                      <a:pt x="707286" y="15465"/>
                    </a:cubicBezTo>
                    <a:cubicBezTo>
                      <a:pt x="708977" y="15465"/>
                      <a:pt x="710427" y="14982"/>
                      <a:pt x="711393" y="13774"/>
                    </a:cubicBezTo>
                    <a:cubicBezTo>
                      <a:pt x="712602" y="12565"/>
                      <a:pt x="713085" y="11357"/>
                      <a:pt x="713085" y="9907"/>
                    </a:cubicBezTo>
                    <a:cubicBezTo>
                      <a:pt x="713085" y="8457"/>
                      <a:pt x="712602" y="7249"/>
                      <a:pt x="711393" y="6041"/>
                    </a:cubicBezTo>
                    <a:moveTo>
                      <a:pt x="734833" y="6041"/>
                    </a:moveTo>
                    <a:cubicBezTo>
                      <a:pt x="733625" y="4833"/>
                      <a:pt x="732416" y="4350"/>
                      <a:pt x="730725" y="4350"/>
                    </a:cubicBezTo>
                    <a:cubicBezTo>
                      <a:pt x="729033" y="4350"/>
                      <a:pt x="727583" y="4833"/>
                      <a:pt x="726617" y="6041"/>
                    </a:cubicBezTo>
                    <a:cubicBezTo>
                      <a:pt x="725409" y="7249"/>
                      <a:pt x="724925" y="8457"/>
                      <a:pt x="724925" y="9907"/>
                    </a:cubicBezTo>
                    <a:cubicBezTo>
                      <a:pt x="724925" y="11357"/>
                      <a:pt x="725409" y="12807"/>
                      <a:pt x="726617" y="13774"/>
                    </a:cubicBezTo>
                    <a:cubicBezTo>
                      <a:pt x="727825" y="14982"/>
                      <a:pt x="729033" y="15465"/>
                      <a:pt x="730725" y="15465"/>
                    </a:cubicBezTo>
                    <a:cubicBezTo>
                      <a:pt x="732416" y="15465"/>
                      <a:pt x="733625" y="14982"/>
                      <a:pt x="734833" y="13774"/>
                    </a:cubicBezTo>
                    <a:cubicBezTo>
                      <a:pt x="736041" y="12565"/>
                      <a:pt x="736524" y="11357"/>
                      <a:pt x="736524" y="9907"/>
                    </a:cubicBezTo>
                    <a:cubicBezTo>
                      <a:pt x="736524" y="8457"/>
                      <a:pt x="735799" y="7249"/>
                      <a:pt x="734833" y="6041"/>
                    </a:cubicBezTo>
                    <a:moveTo>
                      <a:pt x="695445" y="28997"/>
                    </a:moveTo>
                    <a:lnTo>
                      <a:pt x="695445" y="63552"/>
                    </a:lnTo>
                    <a:cubicBezTo>
                      <a:pt x="695445" y="66451"/>
                      <a:pt x="695687" y="69351"/>
                      <a:pt x="695928" y="72009"/>
                    </a:cubicBezTo>
                    <a:cubicBezTo>
                      <a:pt x="696170" y="74667"/>
                      <a:pt x="696895" y="77084"/>
                      <a:pt x="698103" y="79017"/>
                    </a:cubicBezTo>
                    <a:cubicBezTo>
                      <a:pt x="699311" y="80950"/>
                      <a:pt x="701245" y="82641"/>
                      <a:pt x="703903" y="83850"/>
                    </a:cubicBezTo>
                    <a:cubicBezTo>
                      <a:pt x="706561" y="85058"/>
                      <a:pt x="709944" y="85783"/>
                      <a:pt x="714535" y="85783"/>
                    </a:cubicBezTo>
                    <a:cubicBezTo>
                      <a:pt x="717435" y="85783"/>
                      <a:pt x="719851" y="85300"/>
                      <a:pt x="722026" y="84575"/>
                    </a:cubicBezTo>
                    <a:cubicBezTo>
                      <a:pt x="724201" y="83608"/>
                      <a:pt x="725892" y="82641"/>
                      <a:pt x="727342" y="81433"/>
                    </a:cubicBezTo>
                    <a:cubicBezTo>
                      <a:pt x="728792" y="80225"/>
                      <a:pt x="730000" y="79017"/>
                      <a:pt x="730725" y="77809"/>
                    </a:cubicBezTo>
                    <a:cubicBezTo>
                      <a:pt x="731450" y="76600"/>
                      <a:pt x="732175" y="75875"/>
                      <a:pt x="732658" y="75151"/>
                    </a:cubicBezTo>
                    <a:lnTo>
                      <a:pt x="733866" y="84575"/>
                    </a:lnTo>
                    <a:lnTo>
                      <a:pt x="743290" y="83608"/>
                    </a:lnTo>
                    <a:cubicBezTo>
                      <a:pt x="743290" y="83125"/>
                      <a:pt x="743049" y="82400"/>
                      <a:pt x="743049" y="81433"/>
                    </a:cubicBezTo>
                    <a:cubicBezTo>
                      <a:pt x="742807" y="80467"/>
                      <a:pt x="742807" y="79259"/>
                      <a:pt x="742565" y="77809"/>
                    </a:cubicBezTo>
                    <a:cubicBezTo>
                      <a:pt x="742324" y="76600"/>
                      <a:pt x="742324" y="75151"/>
                      <a:pt x="742324" y="73701"/>
                    </a:cubicBezTo>
                    <a:cubicBezTo>
                      <a:pt x="742324" y="72251"/>
                      <a:pt x="742082" y="70801"/>
                      <a:pt x="742082" y="69593"/>
                    </a:cubicBezTo>
                    <a:lnTo>
                      <a:pt x="742082" y="28755"/>
                    </a:lnTo>
                    <a:lnTo>
                      <a:pt x="732175" y="28755"/>
                    </a:lnTo>
                    <a:lnTo>
                      <a:pt x="732175" y="59686"/>
                    </a:lnTo>
                    <a:cubicBezTo>
                      <a:pt x="732175" y="62102"/>
                      <a:pt x="731691" y="64518"/>
                      <a:pt x="730966" y="66935"/>
                    </a:cubicBezTo>
                    <a:cubicBezTo>
                      <a:pt x="730242" y="69110"/>
                      <a:pt x="729033" y="71284"/>
                      <a:pt x="727583" y="72734"/>
                    </a:cubicBezTo>
                    <a:cubicBezTo>
                      <a:pt x="726134" y="74426"/>
                      <a:pt x="724442" y="75634"/>
                      <a:pt x="722751" y="76600"/>
                    </a:cubicBezTo>
                    <a:cubicBezTo>
                      <a:pt x="720817" y="77567"/>
                      <a:pt x="718884" y="78050"/>
                      <a:pt x="716468" y="78050"/>
                    </a:cubicBezTo>
                    <a:cubicBezTo>
                      <a:pt x="714052" y="78050"/>
                      <a:pt x="711877" y="77809"/>
                      <a:pt x="710427" y="77084"/>
                    </a:cubicBezTo>
                    <a:cubicBezTo>
                      <a:pt x="708977" y="76359"/>
                      <a:pt x="707769" y="75634"/>
                      <a:pt x="706802" y="74184"/>
                    </a:cubicBezTo>
                    <a:cubicBezTo>
                      <a:pt x="706077" y="72976"/>
                      <a:pt x="705594" y="71284"/>
                      <a:pt x="705111" y="69593"/>
                    </a:cubicBezTo>
                    <a:cubicBezTo>
                      <a:pt x="704869" y="67660"/>
                      <a:pt x="704628" y="65727"/>
                      <a:pt x="704628" y="63310"/>
                    </a:cubicBezTo>
                    <a:lnTo>
                      <a:pt x="704628" y="28755"/>
                    </a:lnTo>
                    <a:lnTo>
                      <a:pt x="695445" y="28755"/>
                    </a:lnTo>
                    <a:close/>
                    <a:moveTo>
                      <a:pt x="664515" y="60894"/>
                    </a:moveTo>
                    <a:cubicBezTo>
                      <a:pt x="662823" y="65243"/>
                      <a:pt x="660649" y="68626"/>
                      <a:pt x="657991" y="71284"/>
                    </a:cubicBezTo>
                    <a:cubicBezTo>
                      <a:pt x="655091" y="73701"/>
                      <a:pt x="651950" y="75634"/>
                      <a:pt x="648325" y="76600"/>
                    </a:cubicBezTo>
                    <a:cubicBezTo>
                      <a:pt x="644700" y="77567"/>
                      <a:pt x="640834" y="78050"/>
                      <a:pt x="636726" y="78050"/>
                    </a:cubicBezTo>
                    <a:cubicBezTo>
                      <a:pt x="635035" y="78050"/>
                      <a:pt x="633585" y="78050"/>
                      <a:pt x="631893" y="77809"/>
                    </a:cubicBezTo>
                    <a:cubicBezTo>
                      <a:pt x="630202" y="77809"/>
                      <a:pt x="628510" y="77567"/>
                      <a:pt x="626577" y="77325"/>
                    </a:cubicBezTo>
                    <a:lnTo>
                      <a:pt x="626577" y="10874"/>
                    </a:lnTo>
                    <a:cubicBezTo>
                      <a:pt x="628027" y="10874"/>
                      <a:pt x="629477" y="10632"/>
                      <a:pt x="630927" y="10632"/>
                    </a:cubicBezTo>
                    <a:lnTo>
                      <a:pt x="635276" y="10632"/>
                    </a:lnTo>
                    <a:cubicBezTo>
                      <a:pt x="646392" y="10632"/>
                      <a:pt x="654366" y="13290"/>
                      <a:pt x="659440" y="18848"/>
                    </a:cubicBezTo>
                    <a:cubicBezTo>
                      <a:pt x="664515" y="24406"/>
                      <a:pt x="666931" y="33588"/>
                      <a:pt x="666931" y="44220"/>
                    </a:cubicBezTo>
                    <a:cubicBezTo>
                      <a:pt x="666931" y="50986"/>
                      <a:pt x="666206" y="56544"/>
                      <a:pt x="664515" y="60894"/>
                    </a:cubicBezTo>
                    <a:moveTo>
                      <a:pt x="675389" y="25856"/>
                    </a:moveTo>
                    <a:cubicBezTo>
                      <a:pt x="673456" y="21023"/>
                      <a:pt x="670798" y="16915"/>
                      <a:pt x="667173" y="13774"/>
                    </a:cubicBezTo>
                    <a:cubicBezTo>
                      <a:pt x="663548" y="10632"/>
                      <a:pt x="659440" y="8216"/>
                      <a:pt x="654366" y="6524"/>
                    </a:cubicBezTo>
                    <a:cubicBezTo>
                      <a:pt x="649292" y="4833"/>
                      <a:pt x="643734" y="4108"/>
                      <a:pt x="637451" y="4108"/>
                    </a:cubicBezTo>
                    <a:cubicBezTo>
                      <a:pt x="634793" y="4108"/>
                      <a:pt x="632860" y="4108"/>
                      <a:pt x="631168" y="4108"/>
                    </a:cubicBezTo>
                    <a:cubicBezTo>
                      <a:pt x="629719" y="4108"/>
                      <a:pt x="628269" y="4108"/>
                      <a:pt x="627060" y="4350"/>
                    </a:cubicBezTo>
                    <a:cubicBezTo>
                      <a:pt x="625852" y="4350"/>
                      <a:pt x="624402" y="4350"/>
                      <a:pt x="622953" y="4350"/>
                    </a:cubicBezTo>
                    <a:cubicBezTo>
                      <a:pt x="621503" y="4350"/>
                      <a:pt x="619328" y="4350"/>
                      <a:pt x="616670" y="4591"/>
                    </a:cubicBezTo>
                    <a:lnTo>
                      <a:pt x="616670" y="84091"/>
                    </a:lnTo>
                    <a:cubicBezTo>
                      <a:pt x="619086" y="84091"/>
                      <a:pt x="622228" y="84091"/>
                      <a:pt x="625611" y="84333"/>
                    </a:cubicBezTo>
                    <a:cubicBezTo>
                      <a:pt x="629235" y="84333"/>
                      <a:pt x="633102" y="84575"/>
                      <a:pt x="637209" y="84575"/>
                    </a:cubicBezTo>
                    <a:cubicBezTo>
                      <a:pt x="641317" y="84575"/>
                      <a:pt x="645909" y="84091"/>
                      <a:pt x="650741" y="82883"/>
                    </a:cubicBezTo>
                    <a:cubicBezTo>
                      <a:pt x="655574" y="81675"/>
                      <a:pt x="659924" y="79742"/>
                      <a:pt x="664032" y="76842"/>
                    </a:cubicBezTo>
                    <a:cubicBezTo>
                      <a:pt x="668140" y="73942"/>
                      <a:pt x="671523" y="69834"/>
                      <a:pt x="674181" y="64518"/>
                    </a:cubicBezTo>
                    <a:cubicBezTo>
                      <a:pt x="676839" y="59202"/>
                      <a:pt x="678289" y="52436"/>
                      <a:pt x="678289" y="43979"/>
                    </a:cubicBezTo>
                    <a:cubicBezTo>
                      <a:pt x="678289" y="37454"/>
                      <a:pt x="677322" y="30689"/>
                      <a:pt x="675389" y="25856"/>
                    </a:cubicBezTo>
                    <a:moveTo>
                      <a:pt x="562059" y="77325"/>
                    </a:moveTo>
                    <a:cubicBezTo>
                      <a:pt x="560851" y="77809"/>
                      <a:pt x="559884" y="78292"/>
                      <a:pt x="558918" y="78534"/>
                    </a:cubicBezTo>
                    <a:cubicBezTo>
                      <a:pt x="557951" y="78775"/>
                      <a:pt x="556984" y="79017"/>
                      <a:pt x="555776" y="79017"/>
                    </a:cubicBezTo>
                    <a:cubicBezTo>
                      <a:pt x="555051" y="79017"/>
                      <a:pt x="554326" y="78775"/>
                      <a:pt x="553360" y="78534"/>
                    </a:cubicBezTo>
                    <a:cubicBezTo>
                      <a:pt x="552393" y="78292"/>
                      <a:pt x="551668" y="78050"/>
                      <a:pt x="551185" y="77567"/>
                    </a:cubicBezTo>
                    <a:cubicBezTo>
                      <a:pt x="549977" y="76600"/>
                      <a:pt x="549252" y="75634"/>
                      <a:pt x="549010" y="74184"/>
                    </a:cubicBezTo>
                    <a:cubicBezTo>
                      <a:pt x="548769" y="72734"/>
                      <a:pt x="548769" y="70801"/>
                      <a:pt x="548769" y="67901"/>
                    </a:cubicBezTo>
                    <a:lnTo>
                      <a:pt x="548769" y="35280"/>
                    </a:lnTo>
                    <a:lnTo>
                      <a:pt x="561817" y="35280"/>
                    </a:lnTo>
                    <a:lnTo>
                      <a:pt x="561817" y="28997"/>
                    </a:lnTo>
                    <a:lnTo>
                      <a:pt x="548769" y="28997"/>
                    </a:lnTo>
                    <a:lnTo>
                      <a:pt x="548769" y="12807"/>
                    </a:lnTo>
                    <a:lnTo>
                      <a:pt x="539103" y="14982"/>
                    </a:lnTo>
                    <a:lnTo>
                      <a:pt x="539103" y="28997"/>
                    </a:lnTo>
                    <a:lnTo>
                      <a:pt x="529679" y="28997"/>
                    </a:lnTo>
                    <a:lnTo>
                      <a:pt x="529679" y="35280"/>
                    </a:lnTo>
                    <a:lnTo>
                      <a:pt x="539103" y="35280"/>
                    </a:lnTo>
                    <a:lnTo>
                      <a:pt x="539103" y="68868"/>
                    </a:lnTo>
                    <a:cubicBezTo>
                      <a:pt x="539103" y="71768"/>
                      <a:pt x="539103" y="74184"/>
                      <a:pt x="539345" y="76117"/>
                    </a:cubicBezTo>
                    <a:cubicBezTo>
                      <a:pt x="539586" y="78050"/>
                      <a:pt x="540311" y="79983"/>
                      <a:pt x="541278" y="81433"/>
                    </a:cubicBezTo>
                    <a:cubicBezTo>
                      <a:pt x="542486" y="83125"/>
                      <a:pt x="543936" y="84091"/>
                      <a:pt x="545869" y="84816"/>
                    </a:cubicBezTo>
                    <a:cubicBezTo>
                      <a:pt x="547802" y="85541"/>
                      <a:pt x="549735" y="85783"/>
                      <a:pt x="551910" y="85783"/>
                    </a:cubicBezTo>
                    <a:cubicBezTo>
                      <a:pt x="554085" y="85783"/>
                      <a:pt x="556259" y="85541"/>
                      <a:pt x="558434" y="84816"/>
                    </a:cubicBezTo>
                    <a:cubicBezTo>
                      <a:pt x="560609" y="84091"/>
                      <a:pt x="562300" y="83125"/>
                      <a:pt x="563992" y="82158"/>
                    </a:cubicBezTo>
                    <a:lnTo>
                      <a:pt x="562059" y="77325"/>
                    </a:lnTo>
                    <a:close/>
                    <a:moveTo>
                      <a:pt x="487392" y="6041"/>
                    </a:moveTo>
                    <a:cubicBezTo>
                      <a:pt x="486183" y="4833"/>
                      <a:pt x="484975" y="4350"/>
                      <a:pt x="483284" y="4350"/>
                    </a:cubicBezTo>
                    <a:cubicBezTo>
                      <a:pt x="481592" y="4350"/>
                      <a:pt x="480384" y="4833"/>
                      <a:pt x="479176" y="6041"/>
                    </a:cubicBezTo>
                    <a:cubicBezTo>
                      <a:pt x="477967" y="7249"/>
                      <a:pt x="477484" y="8457"/>
                      <a:pt x="477484" y="9907"/>
                    </a:cubicBezTo>
                    <a:cubicBezTo>
                      <a:pt x="477484" y="11357"/>
                      <a:pt x="477967" y="12807"/>
                      <a:pt x="479176" y="13774"/>
                    </a:cubicBezTo>
                    <a:cubicBezTo>
                      <a:pt x="480384" y="14982"/>
                      <a:pt x="481592" y="15465"/>
                      <a:pt x="483284" y="15465"/>
                    </a:cubicBezTo>
                    <a:cubicBezTo>
                      <a:pt x="484975" y="15465"/>
                      <a:pt x="486425" y="14982"/>
                      <a:pt x="487392" y="13774"/>
                    </a:cubicBezTo>
                    <a:cubicBezTo>
                      <a:pt x="488600" y="12565"/>
                      <a:pt x="489083" y="11357"/>
                      <a:pt x="489083" y="9907"/>
                    </a:cubicBezTo>
                    <a:cubicBezTo>
                      <a:pt x="488841" y="8457"/>
                      <a:pt x="488358" y="7249"/>
                      <a:pt x="487392" y="6041"/>
                    </a:cubicBezTo>
                    <a:moveTo>
                      <a:pt x="510589" y="6041"/>
                    </a:moveTo>
                    <a:cubicBezTo>
                      <a:pt x="509381" y="4833"/>
                      <a:pt x="508173" y="4350"/>
                      <a:pt x="506481" y="4350"/>
                    </a:cubicBezTo>
                    <a:cubicBezTo>
                      <a:pt x="504790" y="4350"/>
                      <a:pt x="503340" y="4833"/>
                      <a:pt x="502373" y="6041"/>
                    </a:cubicBezTo>
                    <a:cubicBezTo>
                      <a:pt x="501165" y="7249"/>
                      <a:pt x="500682" y="8457"/>
                      <a:pt x="500682" y="9907"/>
                    </a:cubicBezTo>
                    <a:cubicBezTo>
                      <a:pt x="500682" y="11357"/>
                      <a:pt x="501165" y="12807"/>
                      <a:pt x="502373" y="13774"/>
                    </a:cubicBezTo>
                    <a:cubicBezTo>
                      <a:pt x="503582" y="14982"/>
                      <a:pt x="504790" y="15465"/>
                      <a:pt x="506481" y="15465"/>
                    </a:cubicBezTo>
                    <a:cubicBezTo>
                      <a:pt x="508173" y="15465"/>
                      <a:pt x="509381" y="14982"/>
                      <a:pt x="510589" y="13774"/>
                    </a:cubicBezTo>
                    <a:cubicBezTo>
                      <a:pt x="511797" y="12565"/>
                      <a:pt x="512281" y="11357"/>
                      <a:pt x="512281" y="9907"/>
                    </a:cubicBezTo>
                    <a:cubicBezTo>
                      <a:pt x="512281" y="8457"/>
                      <a:pt x="511797" y="7249"/>
                      <a:pt x="510589" y="6041"/>
                    </a:cubicBezTo>
                    <a:moveTo>
                      <a:pt x="504548" y="62827"/>
                    </a:moveTo>
                    <a:cubicBezTo>
                      <a:pt x="504548" y="64518"/>
                      <a:pt x="504306" y="65968"/>
                      <a:pt x="504306" y="67660"/>
                    </a:cubicBezTo>
                    <a:cubicBezTo>
                      <a:pt x="504065" y="69834"/>
                      <a:pt x="503340" y="71526"/>
                      <a:pt x="502373" y="72976"/>
                    </a:cubicBezTo>
                    <a:cubicBezTo>
                      <a:pt x="501407" y="74426"/>
                      <a:pt x="500199" y="75634"/>
                      <a:pt x="498990" y="76600"/>
                    </a:cubicBezTo>
                    <a:cubicBezTo>
                      <a:pt x="497782" y="77567"/>
                      <a:pt x="496332" y="78050"/>
                      <a:pt x="495124" y="78534"/>
                    </a:cubicBezTo>
                    <a:cubicBezTo>
                      <a:pt x="493916" y="79017"/>
                      <a:pt x="492708" y="79017"/>
                      <a:pt x="491741" y="79017"/>
                    </a:cubicBezTo>
                    <a:cubicBezTo>
                      <a:pt x="490533" y="79017"/>
                      <a:pt x="489325" y="78775"/>
                      <a:pt x="488116" y="78534"/>
                    </a:cubicBezTo>
                    <a:cubicBezTo>
                      <a:pt x="486908" y="78292"/>
                      <a:pt x="485942" y="77567"/>
                      <a:pt x="484975" y="76842"/>
                    </a:cubicBezTo>
                    <a:cubicBezTo>
                      <a:pt x="484009" y="76117"/>
                      <a:pt x="483284" y="75151"/>
                      <a:pt x="482800" y="73942"/>
                    </a:cubicBezTo>
                    <a:cubicBezTo>
                      <a:pt x="482317" y="72734"/>
                      <a:pt x="482075" y="71284"/>
                      <a:pt x="482075" y="69351"/>
                    </a:cubicBezTo>
                    <a:cubicBezTo>
                      <a:pt x="482075" y="67418"/>
                      <a:pt x="482559" y="65968"/>
                      <a:pt x="483284" y="64760"/>
                    </a:cubicBezTo>
                    <a:cubicBezTo>
                      <a:pt x="484009" y="63552"/>
                      <a:pt x="484975" y="62585"/>
                      <a:pt x="486183" y="61619"/>
                    </a:cubicBezTo>
                    <a:cubicBezTo>
                      <a:pt x="487392" y="60894"/>
                      <a:pt x="488358" y="60169"/>
                      <a:pt x="489566" y="59686"/>
                    </a:cubicBezTo>
                    <a:cubicBezTo>
                      <a:pt x="490775" y="59202"/>
                      <a:pt x="491741" y="58961"/>
                      <a:pt x="492708" y="58719"/>
                    </a:cubicBezTo>
                    <a:cubicBezTo>
                      <a:pt x="493674" y="58477"/>
                      <a:pt x="494882" y="58236"/>
                      <a:pt x="496091" y="58236"/>
                    </a:cubicBezTo>
                    <a:cubicBezTo>
                      <a:pt x="497299" y="58236"/>
                      <a:pt x="498507" y="57994"/>
                      <a:pt x="499715" y="57994"/>
                    </a:cubicBezTo>
                    <a:cubicBezTo>
                      <a:pt x="500923" y="57994"/>
                      <a:pt x="501890" y="57752"/>
                      <a:pt x="502857" y="57752"/>
                    </a:cubicBezTo>
                    <a:lnTo>
                      <a:pt x="505031" y="57752"/>
                    </a:lnTo>
                    <a:cubicBezTo>
                      <a:pt x="504548" y="59444"/>
                      <a:pt x="504548" y="61135"/>
                      <a:pt x="504548" y="62827"/>
                    </a:cubicBezTo>
                    <a:moveTo>
                      <a:pt x="522188" y="78292"/>
                    </a:moveTo>
                    <a:cubicBezTo>
                      <a:pt x="520738" y="78775"/>
                      <a:pt x="519288" y="79017"/>
                      <a:pt x="517838" y="79017"/>
                    </a:cubicBezTo>
                    <a:cubicBezTo>
                      <a:pt x="516630" y="79017"/>
                      <a:pt x="515664" y="78534"/>
                      <a:pt x="514939" y="77809"/>
                    </a:cubicBezTo>
                    <a:cubicBezTo>
                      <a:pt x="514214" y="77084"/>
                      <a:pt x="513972" y="75392"/>
                      <a:pt x="513972" y="72734"/>
                    </a:cubicBezTo>
                    <a:lnTo>
                      <a:pt x="513972" y="43496"/>
                    </a:lnTo>
                    <a:cubicBezTo>
                      <a:pt x="513972" y="42529"/>
                      <a:pt x="513972" y="41562"/>
                      <a:pt x="513972" y="40354"/>
                    </a:cubicBezTo>
                    <a:cubicBezTo>
                      <a:pt x="513972" y="39146"/>
                      <a:pt x="513730" y="38179"/>
                      <a:pt x="513489" y="36971"/>
                    </a:cubicBezTo>
                    <a:cubicBezTo>
                      <a:pt x="513247" y="35763"/>
                      <a:pt x="512764" y="34796"/>
                      <a:pt x="512281" y="33830"/>
                    </a:cubicBezTo>
                    <a:cubicBezTo>
                      <a:pt x="511797" y="32863"/>
                      <a:pt x="510831" y="31897"/>
                      <a:pt x="509864" y="31172"/>
                    </a:cubicBezTo>
                    <a:cubicBezTo>
                      <a:pt x="507689" y="29480"/>
                      <a:pt x="505273" y="28514"/>
                      <a:pt x="502615" y="27789"/>
                    </a:cubicBezTo>
                    <a:cubicBezTo>
                      <a:pt x="499957" y="27306"/>
                      <a:pt x="497540" y="27064"/>
                      <a:pt x="494882" y="27064"/>
                    </a:cubicBezTo>
                    <a:cubicBezTo>
                      <a:pt x="492708" y="27064"/>
                      <a:pt x="490291" y="27306"/>
                      <a:pt x="488116" y="27789"/>
                    </a:cubicBezTo>
                    <a:cubicBezTo>
                      <a:pt x="485942" y="28272"/>
                      <a:pt x="483767" y="28997"/>
                      <a:pt x="482075" y="29964"/>
                    </a:cubicBezTo>
                    <a:cubicBezTo>
                      <a:pt x="480142" y="30930"/>
                      <a:pt x="478692" y="32380"/>
                      <a:pt x="477243" y="33830"/>
                    </a:cubicBezTo>
                    <a:cubicBezTo>
                      <a:pt x="475793" y="35280"/>
                      <a:pt x="475068" y="37454"/>
                      <a:pt x="474584" y="40113"/>
                    </a:cubicBezTo>
                    <a:lnTo>
                      <a:pt x="482317" y="42529"/>
                    </a:lnTo>
                    <a:cubicBezTo>
                      <a:pt x="482559" y="41321"/>
                      <a:pt x="482800" y="40113"/>
                      <a:pt x="483284" y="38904"/>
                    </a:cubicBezTo>
                    <a:cubicBezTo>
                      <a:pt x="483767" y="37938"/>
                      <a:pt x="484250" y="36730"/>
                      <a:pt x="485217" y="36005"/>
                    </a:cubicBezTo>
                    <a:cubicBezTo>
                      <a:pt x="486183" y="35038"/>
                      <a:pt x="487150" y="34555"/>
                      <a:pt x="488600" y="33830"/>
                    </a:cubicBezTo>
                    <a:cubicBezTo>
                      <a:pt x="490050" y="33347"/>
                      <a:pt x="491741" y="33105"/>
                      <a:pt x="493916" y="33105"/>
                    </a:cubicBezTo>
                    <a:cubicBezTo>
                      <a:pt x="495124" y="33105"/>
                      <a:pt x="496332" y="33105"/>
                      <a:pt x="497299" y="33347"/>
                    </a:cubicBezTo>
                    <a:cubicBezTo>
                      <a:pt x="498507" y="33588"/>
                      <a:pt x="499474" y="33830"/>
                      <a:pt x="500440" y="34313"/>
                    </a:cubicBezTo>
                    <a:cubicBezTo>
                      <a:pt x="501890" y="35038"/>
                      <a:pt x="502857" y="36005"/>
                      <a:pt x="503582" y="37213"/>
                    </a:cubicBezTo>
                    <a:cubicBezTo>
                      <a:pt x="504065" y="38421"/>
                      <a:pt x="504548" y="40113"/>
                      <a:pt x="504548" y="42287"/>
                    </a:cubicBezTo>
                    <a:lnTo>
                      <a:pt x="504548" y="51711"/>
                    </a:lnTo>
                    <a:cubicBezTo>
                      <a:pt x="501648" y="51711"/>
                      <a:pt x="499232" y="51711"/>
                      <a:pt x="497057" y="51953"/>
                    </a:cubicBezTo>
                    <a:cubicBezTo>
                      <a:pt x="494882" y="51953"/>
                      <a:pt x="492949" y="52195"/>
                      <a:pt x="491016" y="52436"/>
                    </a:cubicBezTo>
                    <a:cubicBezTo>
                      <a:pt x="488358" y="52920"/>
                      <a:pt x="485942" y="53644"/>
                      <a:pt x="483525" y="54369"/>
                    </a:cubicBezTo>
                    <a:cubicBezTo>
                      <a:pt x="481350" y="55336"/>
                      <a:pt x="479176" y="56544"/>
                      <a:pt x="477484" y="57994"/>
                    </a:cubicBezTo>
                    <a:cubicBezTo>
                      <a:pt x="475793" y="59444"/>
                      <a:pt x="474584" y="61135"/>
                      <a:pt x="473618" y="63310"/>
                    </a:cubicBezTo>
                    <a:cubicBezTo>
                      <a:pt x="472651" y="65243"/>
                      <a:pt x="472168" y="67660"/>
                      <a:pt x="472168" y="70076"/>
                    </a:cubicBezTo>
                    <a:cubicBezTo>
                      <a:pt x="472168" y="72493"/>
                      <a:pt x="472651" y="74909"/>
                      <a:pt x="473618" y="76842"/>
                    </a:cubicBezTo>
                    <a:cubicBezTo>
                      <a:pt x="474584" y="78775"/>
                      <a:pt x="475793" y="80467"/>
                      <a:pt x="477243" y="81675"/>
                    </a:cubicBezTo>
                    <a:cubicBezTo>
                      <a:pt x="478692" y="82883"/>
                      <a:pt x="480384" y="83850"/>
                      <a:pt x="482317" y="84575"/>
                    </a:cubicBezTo>
                    <a:cubicBezTo>
                      <a:pt x="484250" y="85300"/>
                      <a:pt x="485942" y="85541"/>
                      <a:pt x="488116" y="85541"/>
                    </a:cubicBezTo>
                    <a:cubicBezTo>
                      <a:pt x="492708" y="85541"/>
                      <a:pt x="496332" y="84575"/>
                      <a:pt x="499232" y="82641"/>
                    </a:cubicBezTo>
                    <a:cubicBezTo>
                      <a:pt x="502132" y="80708"/>
                      <a:pt x="504065" y="78292"/>
                      <a:pt x="505031" y="75634"/>
                    </a:cubicBezTo>
                    <a:cubicBezTo>
                      <a:pt x="505273" y="78050"/>
                      <a:pt x="506240" y="80225"/>
                      <a:pt x="507689" y="82158"/>
                    </a:cubicBezTo>
                    <a:cubicBezTo>
                      <a:pt x="509139" y="84091"/>
                      <a:pt x="511314" y="84816"/>
                      <a:pt x="514214" y="84816"/>
                    </a:cubicBezTo>
                    <a:cubicBezTo>
                      <a:pt x="515905" y="84816"/>
                      <a:pt x="517597" y="84575"/>
                      <a:pt x="519047" y="84333"/>
                    </a:cubicBezTo>
                    <a:cubicBezTo>
                      <a:pt x="520496" y="84091"/>
                      <a:pt x="521705" y="83850"/>
                      <a:pt x="522430" y="83608"/>
                    </a:cubicBezTo>
                    <a:lnTo>
                      <a:pt x="522430" y="78292"/>
                    </a:lnTo>
                    <a:close/>
                    <a:moveTo>
                      <a:pt x="458636" y="77325"/>
                    </a:moveTo>
                    <a:cubicBezTo>
                      <a:pt x="457428" y="77809"/>
                      <a:pt x="456461" y="78292"/>
                      <a:pt x="455495" y="78534"/>
                    </a:cubicBezTo>
                    <a:cubicBezTo>
                      <a:pt x="454528" y="78775"/>
                      <a:pt x="453562" y="79017"/>
                      <a:pt x="452353" y="79017"/>
                    </a:cubicBezTo>
                    <a:cubicBezTo>
                      <a:pt x="451629" y="79017"/>
                      <a:pt x="450904" y="78775"/>
                      <a:pt x="449937" y="78534"/>
                    </a:cubicBezTo>
                    <a:cubicBezTo>
                      <a:pt x="448970" y="78292"/>
                      <a:pt x="448246" y="78050"/>
                      <a:pt x="447762" y="77567"/>
                    </a:cubicBezTo>
                    <a:cubicBezTo>
                      <a:pt x="446554" y="76600"/>
                      <a:pt x="445829" y="75634"/>
                      <a:pt x="445587" y="74184"/>
                    </a:cubicBezTo>
                    <a:cubicBezTo>
                      <a:pt x="445346" y="72734"/>
                      <a:pt x="445346" y="70801"/>
                      <a:pt x="445346" y="67901"/>
                    </a:cubicBezTo>
                    <a:lnTo>
                      <a:pt x="445346" y="35280"/>
                    </a:lnTo>
                    <a:lnTo>
                      <a:pt x="458394" y="35280"/>
                    </a:lnTo>
                    <a:lnTo>
                      <a:pt x="458394" y="28997"/>
                    </a:lnTo>
                    <a:lnTo>
                      <a:pt x="445346" y="28997"/>
                    </a:lnTo>
                    <a:lnTo>
                      <a:pt x="445346" y="12807"/>
                    </a:lnTo>
                    <a:lnTo>
                      <a:pt x="435680" y="14982"/>
                    </a:lnTo>
                    <a:lnTo>
                      <a:pt x="435680" y="28997"/>
                    </a:lnTo>
                    <a:lnTo>
                      <a:pt x="426256" y="28997"/>
                    </a:lnTo>
                    <a:lnTo>
                      <a:pt x="426256" y="35280"/>
                    </a:lnTo>
                    <a:lnTo>
                      <a:pt x="435680" y="35280"/>
                    </a:lnTo>
                    <a:lnTo>
                      <a:pt x="435680" y="68868"/>
                    </a:lnTo>
                    <a:cubicBezTo>
                      <a:pt x="435680" y="71768"/>
                      <a:pt x="435680" y="74184"/>
                      <a:pt x="435922" y="76117"/>
                    </a:cubicBezTo>
                    <a:cubicBezTo>
                      <a:pt x="436163" y="78050"/>
                      <a:pt x="436888" y="79983"/>
                      <a:pt x="437855" y="81433"/>
                    </a:cubicBezTo>
                    <a:cubicBezTo>
                      <a:pt x="439063" y="83125"/>
                      <a:pt x="440513" y="84091"/>
                      <a:pt x="442446" y="84816"/>
                    </a:cubicBezTo>
                    <a:cubicBezTo>
                      <a:pt x="444379" y="85541"/>
                      <a:pt x="446312" y="85783"/>
                      <a:pt x="448487" y="85783"/>
                    </a:cubicBezTo>
                    <a:cubicBezTo>
                      <a:pt x="450662" y="85783"/>
                      <a:pt x="452837" y="85541"/>
                      <a:pt x="455012" y="84816"/>
                    </a:cubicBezTo>
                    <a:cubicBezTo>
                      <a:pt x="457186" y="84091"/>
                      <a:pt x="458878" y="83125"/>
                      <a:pt x="460569" y="82158"/>
                    </a:cubicBezTo>
                    <a:lnTo>
                      <a:pt x="458636" y="77325"/>
                    </a:lnTo>
                    <a:close/>
                    <a:moveTo>
                      <a:pt x="409825" y="28997"/>
                    </a:moveTo>
                    <a:lnTo>
                      <a:pt x="399676" y="28997"/>
                    </a:lnTo>
                    <a:lnTo>
                      <a:pt x="399676" y="84091"/>
                    </a:lnTo>
                    <a:lnTo>
                      <a:pt x="409825" y="84091"/>
                    </a:lnTo>
                    <a:lnTo>
                      <a:pt x="409825" y="28997"/>
                    </a:lnTo>
                    <a:close/>
                    <a:moveTo>
                      <a:pt x="409341" y="2416"/>
                    </a:moveTo>
                    <a:cubicBezTo>
                      <a:pt x="408133" y="1208"/>
                      <a:pt x="406683" y="483"/>
                      <a:pt x="404992" y="483"/>
                    </a:cubicBezTo>
                    <a:cubicBezTo>
                      <a:pt x="403300" y="483"/>
                      <a:pt x="401609" y="1208"/>
                      <a:pt x="400400" y="2416"/>
                    </a:cubicBezTo>
                    <a:cubicBezTo>
                      <a:pt x="399192" y="3625"/>
                      <a:pt x="398467" y="5316"/>
                      <a:pt x="398467" y="6766"/>
                    </a:cubicBezTo>
                    <a:cubicBezTo>
                      <a:pt x="398467" y="8457"/>
                      <a:pt x="399192" y="9907"/>
                      <a:pt x="400400" y="11116"/>
                    </a:cubicBezTo>
                    <a:cubicBezTo>
                      <a:pt x="401609" y="12324"/>
                      <a:pt x="403059" y="13049"/>
                      <a:pt x="404992" y="13049"/>
                    </a:cubicBezTo>
                    <a:cubicBezTo>
                      <a:pt x="406683" y="13049"/>
                      <a:pt x="408133" y="12324"/>
                      <a:pt x="409341" y="11116"/>
                    </a:cubicBezTo>
                    <a:cubicBezTo>
                      <a:pt x="410549" y="9907"/>
                      <a:pt x="411274" y="8457"/>
                      <a:pt x="411274" y="6766"/>
                    </a:cubicBezTo>
                    <a:cubicBezTo>
                      <a:pt x="411274" y="5074"/>
                      <a:pt x="410549" y="3625"/>
                      <a:pt x="409341" y="2416"/>
                    </a:cubicBezTo>
                    <a:moveTo>
                      <a:pt x="379619" y="61377"/>
                    </a:moveTo>
                    <a:cubicBezTo>
                      <a:pt x="378653" y="59444"/>
                      <a:pt x="377203" y="57994"/>
                      <a:pt x="375511" y="56544"/>
                    </a:cubicBezTo>
                    <a:cubicBezTo>
                      <a:pt x="373820" y="55094"/>
                      <a:pt x="372128" y="54128"/>
                      <a:pt x="370195" y="53403"/>
                    </a:cubicBezTo>
                    <a:cubicBezTo>
                      <a:pt x="368262" y="52678"/>
                      <a:pt x="366329" y="51953"/>
                      <a:pt x="364396" y="51470"/>
                    </a:cubicBezTo>
                    <a:cubicBezTo>
                      <a:pt x="361013" y="50503"/>
                      <a:pt x="358113" y="49295"/>
                      <a:pt x="355938" y="47603"/>
                    </a:cubicBezTo>
                    <a:cubicBezTo>
                      <a:pt x="353764" y="45912"/>
                      <a:pt x="352797" y="43737"/>
                      <a:pt x="352797" y="40837"/>
                    </a:cubicBezTo>
                    <a:cubicBezTo>
                      <a:pt x="352797" y="38663"/>
                      <a:pt x="353764" y="36730"/>
                      <a:pt x="355697" y="35280"/>
                    </a:cubicBezTo>
                    <a:cubicBezTo>
                      <a:pt x="357630" y="33830"/>
                      <a:pt x="360046" y="33105"/>
                      <a:pt x="362946" y="33105"/>
                    </a:cubicBezTo>
                    <a:cubicBezTo>
                      <a:pt x="366087" y="33105"/>
                      <a:pt x="368504" y="33588"/>
                      <a:pt x="370195" y="34796"/>
                    </a:cubicBezTo>
                    <a:cubicBezTo>
                      <a:pt x="371887" y="36005"/>
                      <a:pt x="373337" y="37213"/>
                      <a:pt x="374786" y="38421"/>
                    </a:cubicBezTo>
                    <a:lnTo>
                      <a:pt x="379619" y="32380"/>
                    </a:lnTo>
                    <a:cubicBezTo>
                      <a:pt x="378169" y="31172"/>
                      <a:pt x="376236" y="29964"/>
                      <a:pt x="373820" y="28997"/>
                    </a:cubicBezTo>
                    <a:cubicBezTo>
                      <a:pt x="371162" y="27789"/>
                      <a:pt x="367779" y="27306"/>
                      <a:pt x="363429" y="27306"/>
                    </a:cubicBezTo>
                    <a:cubicBezTo>
                      <a:pt x="360771" y="27306"/>
                      <a:pt x="358355" y="27547"/>
                      <a:pt x="355938" y="28272"/>
                    </a:cubicBezTo>
                    <a:cubicBezTo>
                      <a:pt x="353522" y="28997"/>
                      <a:pt x="351589" y="29722"/>
                      <a:pt x="349656" y="31172"/>
                    </a:cubicBezTo>
                    <a:cubicBezTo>
                      <a:pt x="347964" y="32380"/>
                      <a:pt x="346514" y="34071"/>
                      <a:pt x="345306" y="36005"/>
                    </a:cubicBezTo>
                    <a:cubicBezTo>
                      <a:pt x="344098" y="37938"/>
                      <a:pt x="343615" y="40113"/>
                      <a:pt x="343615" y="42771"/>
                    </a:cubicBezTo>
                    <a:cubicBezTo>
                      <a:pt x="343615" y="45670"/>
                      <a:pt x="344098" y="48087"/>
                      <a:pt x="345065" y="50020"/>
                    </a:cubicBezTo>
                    <a:cubicBezTo>
                      <a:pt x="346031" y="51953"/>
                      <a:pt x="347481" y="53644"/>
                      <a:pt x="348931" y="54853"/>
                    </a:cubicBezTo>
                    <a:cubicBezTo>
                      <a:pt x="350622" y="56061"/>
                      <a:pt x="352314" y="57269"/>
                      <a:pt x="354005" y="57752"/>
                    </a:cubicBezTo>
                    <a:cubicBezTo>
                      <a:pt x="355938" y="58477"/>
                      <a:pt x="357630" y="58961"/>
                      <a:pt x="359321" y="59686"/>
                    </a:cubicBezTo>
                    <a:cubicBezTo>
                      <a:pt x="362946" y="60652"/>
                      <a:pt x="365604" y="61860"/>
                      <a:pt x="367779" y="63310"/>
                    </a:cubicBezTo>
                    <a:cubicBezTo>
                      <a:pt x="369954" y="64760"/>
                      <a:pt x="370920" y="67176"/>
                      <a:pt x="370920" y="70559"/>
                    </a:cubicBezTo>
                    <a:cubicBezTo>
                      <a:pt x="370920" y="73459"/>
                      <a:pt x="369954" y="75634"/>
                      <a:pt x="368262" y="77325"/>
                    </a:cubicBezTo>
                    <a:cubicBezTo>
                      <a:pt x="366571" y="78775"/>
                      <a:pt x="364154" y="79742"/>
                      <a:pt x="360771" y="79742"/>
                    </a:cubicBezTo>
                    <a:cubicBezTo>
                      <a:pt x="359080" y="79742"/>
                      <a:pt x="357630" y="79500"/>
                      <a:pt x="355938" y="79017"/>
                    </a:cubicBezTo>
                    <a:cubicBezTo>
                      <a:pt x="354489" y="78534"/>
                      <a:pt x="353039" y="77809"/>
                      <a:pt x="351830" y="76842"/>
                    </a:cubicBezTo>
                    <a:cubicBezTo>
                      <a:pt x="350622" y="76117"/>
                      <a:pt x="349414" y="75151"/>
                      <a:pt x="348447" y="74184"/>
                    </a:cubicBezTo>
                    <a:cubicBezTo>
                      <a:pt x="347481" y="73217"/>
                      <a:pt x="346756" y="72493"/>
                      <a:pt x="346031" y="71768"/>
                    </a:cubicBezTo>
                    <a:lnTo>
                      <a:pt x="341198" y="79500"/>
                    </a:lnTo>
                    <a:cubicBezTo>
                      <a:pt x="346514" y="83608"/>
                      <a:pt x="352797" y="85783"/>
                      <a:pt x="360288" y="85783"/>
                    </a:cubicBezTo>
                    <a:cubicBezTo>
                      <a:pt x="363188" y="85783"/>
                      <a:pt x="365604" y="85300"/>
                      <a:pt x="368020" y="84575"/>
                    </a:cubicBezTo>
                    <a:cubicBezTo>
                      <a:pt x="370437" y="83850"/>
                      <a:pt x="372612" y="82641"/>
                      <a:pt x="374303" y="81192"/>
                    </a:cubicBezTo>
                    <a:cubicBezTo>
                      <a:pt x="375995" y="79742"/>
                      <a:pt x="377444" y="77809"/>
                      <a:pt x="378411" y="75634"/>
                    </a:cubicBezTo>
                    <a:cubicBezTo>
                      <a:pt x="379378" y="73459"/>
                      <a:pt x="380103" y="71043"/>
                      <a:pt x="380103" y="68143"/>
                    </a:cubicBezTo>
                    <a:cubicBezTo>
                      <a:pt x="381069" y="65485"/>
                      <a:pt x="380586" y="63310"/>
                      <a:pt x="379619" y="61377"/>
                    </a:cubicBezTo>
                    <a:moveTo>
                      <a:pt x="298428" y="84091"/>
                    </a:moveTo>
                    <a:lnTo>
                      <a:pt x="307852" y="84091"/>
                    </a:lnTo>
                    <a:lnTo>
                      <a:pt x="307852" y="57511"/>
                    </a:lnTo>
                    <a:cubicBezTo>
                      <a:pt x="307852" y="55578"/>
                      <a:pt x="307852" y="53886"/>
                      <a:pt x="308093" y="51953"/>
                    </a:cubicBezTo>
                    <a:cubicBezTo>
                      <a:pt x="308335" y="50020"/>
                      <a:pt x="308577" y="48328"/>
                      <a:pt x="308818" y="46637"/>
                    </a:cubicBezTo>
                    <a:cubicBezTo>
                      <a:pt x="309785" y="43254"/>
                      <a:pt x="310993" y="40354"/>
                      <a:pt x="312926" y="37938"/>
                    </a:cubicBezTo>
                    <a:cubicBezTo>
                      <a:pt x="314618" y="35521"/>
                      <a:pt x="316792" y="34555"/>
                      <a:pt x="318967" y="34555"/>
                    </a:cubicBezTo>
                    <a:cubicBezTo>
                      <a:pt x="322833" y="34555"/>
                      <a:pt x="324767" y="36488"/>
                      <a:pt x="325008" y="40596"/>
                    </a:cubicBezTo>
                    <a:lnTo>
                      <a:pt x="333224" y="37696"/>
                    </a:lnTo>
                    <a:cubicBezTo>
                      <a:pt x="333224" y="35763"/>
                      <a:pt x="332741" y="34313"/>
                      <a:pt x="332016" y="32863"/>
                    </a:cubicBezTo>
                    <a:cubicBezTo>
                      <a:pt x="331291" y="31413"/>
                      <a:pt x="330566" y="30447"/>
                      <a:pt x="329599" y="29722"/>
                    </a:cubicBezTo>
                    <a:cubicBezTo>
                      <a:pt x="328633" y="28997"/>
                      <a:pt x="327425" y="28272"/>
                      <a:pt x="326216" y="28030"/>
                    </a:cubicBezTo>
                    <a:cubicBezTo>
                      <a:pt x="325008" y="27547"/>
                      <a:pt x="323800" y="27547"/>
                      <a:pt x="322833" y="27547"/>
                    </a:cubicBezTo>
                    <a:cubicBezTo>
                      <a:pt x="319450" y="27547"/>
                      <a:pt x="316792" y="28514"/>
                      <a:pt x="314134" y="30205"/>
                    </a:cubicBezTo>
                    <a:cubicBezTo>
                      <a:pt x="311718" y="32138"/>
                      <a:pt x="309543" y="34555"/>
                      <a:pt x="307852" y="37696"/>
                    </a:cubicBezTo>
                    <a:lnTo>
                      <a:pt x="306643" y="28272"/>
                    </a:lnTo>
                    <a:lnTo>
                      <a:pt x="297219" y="29239"/>
                    </a:lnTo>
                    <a:cubicBezTo>
                      <a:pt x="297219" y="29722"/>
                      <a:pt x="297461" y="30447"/>
                      <a:pt x="297461" y="31413"/>
                    </a:cubicBezTo>
                    <a:cubicBezTo>
                      <a:pt x="297703" y="32380"/>
                      <a:pt x="297703" y="33588"/>
                      <a:pt x="297944" y="35038"/>
                    </a:cubicBezTo>
                    <a:cubicBezTo>
                      <a:pt x="298186" y="36488"/>
                      <a:pt x="298186" y="37696"/>
                      <a:pt x="298186" y="39146"/>
                    </a:cubicBezTo>
                    <a:cubicBezTo>
                      <a:pt x="298186" y="40596"/>
                      <a:pt x="298428" y="41804"/>
                      <a:pt x="298428" y="43254"/>
                    </a:cubicBezTo>
                    <a:lnTo>
                      <a:pt x="298428" y="84091"/>
                    </a:lnTo>
                    <a:close/>
                    <a:moveTo>
                      <a:pt x="267981" y="38179"/>
                    </a:moveTo>
                    <a:cubicBezTo>
                      <a:pt x="270156" y="41079"/>
                      <a:pt x="271122" y="45187"/>
                      <a:pt x="271122" y="50262"/>
                    </a:cubicBezTo>
                    <a:lnTo>
                      <a:pt x="271122" y="52195"/>
                    </a:lnTo>
                    <a:lnTo>
                      <a:pt x="243817" y="52195"/>
                    </a:lnTo>
                    <a:cubicBezTo>
                      <a:pt x="244058" y="49778"/>
                      <a:pt x="244783" y="47362"/>
                      <a:pt x="245508" y="45187"/>
                    </a:cubicBezTo>
                    <a:cubicBezTo>
                      <a:pt x="246233" y="43012"/>
                      <a:pt x="247441" y="41079"/>
                      <a:pt x="248649" y="39388"/>
                    </a:cubicBezTo>
                    <a:cubicBezTo>
                      <a:pt x="249858" y="37696"/>
                      <a:pt x="251549" y="36246"/>
                      <a:pt x="253241" y="35280"/>
                    </a:cubicBezTo>
                    <a:cubicBezTo>
                      <a:pt x="254932" y="34313"/>
                      <a:pt x="257107" y="33830"/>
                      <a:pt x="259282" y="33830"/>
                    </a:cubicBezTo>
                    <a:cubicBezTo>
                      <a:pt x="262906" y="33588"/>
                      <a:pt x="265806" y="35038"/>
                      <a:pt x="267981" y="38179"/>
                    </a:cubicBezTo>
                    <a:moveTo>
                      <a:pt x="281029" y="58236"/>
                    </a:moveTo>
                    <a:lnTo>
                      <a:pt x="281029" y="52678"/>
                    </a:lnTo>
                    <a:cubicBezTo>
                      <a:pt x="281029" y="49537"/>
                      <a:pt x="280788" y="46395"/>
                      <a:pt x="280063" y="43496"/>
                    </a:cubicBezTo>
                    <a:cubicBezTo>
                      <a:pt x="279338" y="40354"/>
                      <a:pt x="278130" y="37696"/>
                      <a:pt x="276438" y="35280"/>
                    </a:cubicBezTo>
                    <a:cubicBezTo>
                      <a:pt x="274747" y="32863"/>
                      <a:pt x="272572" y="30930"/>
                      <a:pt x="269672" y="29480"/>
                    </a:cubicBezTo>
                    <a:cubicBezTo>
                      <a:pt x="266773" y="28030"/>
                      <a:pt x="263390" y="27306"/>
                      <a:pt x="259040" y="27306"/>
                    </a:cubicBezTo>
                    <a:cubicBezTo>
                      <a:pt x="255415" y="27306"/>
                      <a:pt x="252274" y="28030"/>
                      <a:pt x="249133" y="29480"/>
                    </a:cubicBezTo>
                    <a:cubicBezTo>
                      <a:pt x="245991" y="30930"/>
                      <a:pt x="243333" y="32863"/>
                      <a:pt x="241159" y="35521"/>
                    </a:cubicBezTo>
                    <a:cubicBezTo>
                      <a:pt x="238984" y="38179"/>
                      <a:pt x="237051" y="41079"/>
                      <a:pt x="235842" y="44704"/>
                    </a:cubicBezTo>
                    <a:cubicBezTo>
                      <a:pt x="234634" y="48328"/>
                      <a:pt x="233909" y="52195"/>
                      <a:pt x="233909" y="56544"/>
                    </a:cubicBezTo>
                    <a:cubicBezTo>
                      <a:pt x="233909" y="66210"/>
                      <a:pt x="236084" y="73459"/>
                      <a:pt x="240675" y="78292"/>
                    </a:cubicBezTo>
                    <a:cubicBezTo>
                      <a:pt x="245025" y="83125"/>
                      <a:pt x="251791" y="85783"/>
                      <a:pt x="260490" y="85783"/>
                    </a:cubicBezTo>
                    <a:cubicBezTo>
                      <a:pt x="265081" y="85783"/>
                      <a:pt x="268947" y="84816"/>
                      <a:pt x="272572" y="83125"/>
                    </a:cubicBezTo>
                    <a:cubicBezTo>
                      <a:pt x="275955" y="81192"/>
                      <a:pt x="279338" y="78534"/>
                      <a:pt x="282238" y="75151"/>
                    </a:cubicBezTo>
                    <a:lnTo>
                      <a:pt x="278371" y="71043"/>
                    </a:lnTo>
                    <a:cubicBezTo>
                      <a:pt x="274747" y="74426"/>
                      <a:pt x="271605" y="76359"/>
                      <a:pt x="268947" y="77567"/>
                    </a:cubicBezTo>
                    <a:cubicBezTo>
                      <a:pt x="266289" y="78534"/>
                      <a:pt x="263631" y="79017"/>
                      <a:pt x="261215" y="79017"/>
                    </a:cubicBezTo>
                    <a:cubicBezTo>
                      <a:pt x="255657" y="79017"/>
                      <a:pt x="251549" y="77325"/>
                      <a:pt x="248649" y="73701"/>
                    </a:cubicBezTo>
                    <a:cubicBezTo>
                      <a:pt x="245750" y="70076"/>
                      <a:pt x="244300" y="65002"/>
                      <a:pt x="244058" y="58477"/>
                    </a:cubicBezTo>
                    <a:lnTo>
                      <a:pt x="281029" y="58477"/>
                    </a:lnTo>
                    <a:close/>
                    <a:moveTo>
                      <a:pt x="183648" y="28997"/>
                    </a:moveTo>
                    <a:lnTo>
                      <a:pt x="172774" y="28997"/>
                    </a:lnTo>
                    <a:lnTo>
                      <a:pt x="195247" y="85300"/>
                    </a:lnTo>
                    <a:lnTo>
                      <a:pt x="203221" y="85300"/>
                    </a:lnTo>
                    <a:lnTo>
                      <a:pt x="226418" y="28997"/>
                    </a:lnTo>
                    <a:lnTo>
                      <a:pt x="217236" y="28997"/>
                    </a:lnTo>
                    <a:lnTo>
                      <a:pt x="202496" y="67660"/>
                    </a:lnTo>
                    <a:cubicBezTo>
                      <a:pt x="201046" y="71526"/>
                      <a:pt x="200321" y="74426"/>
                      <a:pt x="200079" y="76359"/>
                    </a:cubicBezTo>
                    <a:cubicBezTo>
                      <a:pt x="199838" y="75392"/>
                      <a:pt x="199596" y="74184"/>
                      <a:pt x="199354" y="72734"/>
                    </a:cubicBezTo>
                    <a:cubicBezTo>
                      <a:pt x="199113" y="71284"/>
                      <a:pt x="198388" y="69351"/>
                      <a:pt x="197663" y="67176"/>
                    </a:cubicBezTo>
                    <a:lnTo>
                      <a:pt x="183648" y="28997"/>
                    </a:lnTo>
                    <a:close/>
                    <a:moveTo>
                      <a:pt x="159000" y="28997"/>
                    </a:moveTo>
                    <a:lnTo>
                      <a:pt x="148851" y="28997"/>
                    </a:lnTo>
                    <a:lnTo>
                      <a:pt x="148851" y="84091"/>
                    </a:lnTo>
                    <a:lnTo>
                      <a:pt x="159000" y="84091"/>
                    </a:lnTo>
                    <a:lnTo>
                      <a:pt x="159000" y="28997"/>
                    </a:lnTo>
                    <a:close/>
                    <a:moveTo>
                      <a:pt x="158517" y="2416"/>
                    </a:moveTo>
                    <a:cubicBezTo>
                      <a:pt x="157309" y="1208"/>
                      <a:pt x="155859" y="483"/>
                      <a:pt x="154167" y="483"/>
                    </a:cubicBezTo>
                    <a:cubicBezTo>
                      <a:pt x="152476" y="483"/>
                      <a:pt x="150784" y="1208"/>
                      <a:pt x="149576" y="2416"/>
                    </a:cubicBezTo>
                    <a:cubicBezTo>
                      <a:pt x="148368" y="3625"/>
                      <a:pt x="147643" y="5316"/>
                      <a:pt x="147643" y="6766"/>
                    </a:cubicBezTo>
                    <a:cubicBezTo>
                      <a:pt x="147643" y="8457"/>
                      <a:pt x="148368" y="9907"/>
                      <a:pt x="149576" y="11116"/>
                    </a:cubicBezTo>
                    <a:cubicBezTo>
                      <a:pt x="150784" y="12324"/>
                      <a:pt x="152476" y="13049"/>
                      <a:pt x="154167" y="13049"/>
                    </a:cubicBezTo>
                    <a:cubicBezTo>
                      <a:pt x="155859" y="13049"/>
                      <a:pt x="157309" y="12324"/>
                      <a:pt x="158517" y="11116"/>
                    </a:cubicBezTo>
                    <a:cubicBezTo>
                      <a:pt x="159725" y="9907"/>
                      <a:pt x="160450" y="8457"/>
                      <a:pt x="160450" y="6766"/>
                    </a:cubicBezTo>
                    <a:cubicBezTo>
                      <a:pt x="160450" y="5074"/>
                      <a:pt x="159725" y="3625"/>
                      <a:pt x="158517" y="2416"/>
                    </a:cubicBezTo>
                    <a:moveTo>
                      <a:pt x="128795" y="84091"/>
                    </a:moveTo>
                    <a:lnTo>
                      <a:pt x="128795" y="49537"/>
                    </a:lnTo>
                    <a:cubicBezTo>
                      <a:pt x="128795" y="46637"/>
                      <a:pt x="128553" y="43737"/>
                      <a:pt x="128312" y="41079"/>
                    </a:cubicBezTo>
                    <a:cubicBezTo>
                      <a:pt x="128070" y="38421"/>
                      <a:pt x="127345" y="36005"/>
                      <a:pt x="126137" y="34071"/>
                    </a:cubicBezTo>
                    <a:cubicBezTo>
                      <a:pt x="124929" y="32138"/>
                      <a:pt x="122996" y="30447"/>
                      <a:pt x="120338" y="29239"/>
                    </a:cubicBezTo>
                    <a:cubicBezTo>
                      <a:pt x="117680" y="28030"/>
                      <a:pt x="114297" y="27306"/>
                      <a:pt x="109705" y="27306"/>
                    </a:cubicBezTo>
                    <a:cubicBezTo>
                      <a:pt x="106806" y="27306"/>
                      <a:pt x="104389" y="27789"/>
                      <a:pt x="102214" y="28514"/>
                    </a:cubicBezTo>
                    <a:cubicBezTo>
                      <a:pt x="100040" y="29480"/>
                      <a:pt x="98348" y="30447"/>
                      <a:pt x="96898" y="31655"/>
                    </a:cubicBezTo>
                    <a:cubicBezTo>
                      <a:pt x="95449" y="32863"/>
                      <a:pt x="94240" y="34071"/>
                      <a:pt x="93274" y="35280"/>
                    </a:cubicBezTo>
                    <a:cubicBezTo>
                      <a:pt x="92307" y="36488"/>
                      <a:pt x="91824" y="37213"/>
                      <a:pt x="91341" y="37938"/>
                    </a:cubicBezTo>
                    <a:lnTo>
                      <a:pt x="90132" y="28514"/>
                    </a:lnTo>
                    <a:lnTo>
                      <a:pt x="80708" y="29480"/>
                    </a:lnTo>
                    <a:cubicBezTo>
                      <a:pt x="80708" y="29964"/>
                      <a:pt x="80950" y="30689"/>
                      <a:pt x="80950" y="31655"/>
                    </a:cubicBezTo>
                    <a:cubicBezTo>
                      <a:pt x="81192" y="32622"/>
                      <a:pt x="81192" y="33830"/>
                      <a:pt x="81433" y="35280"/>
                    </a:cubicBezTo>
                    <a:cubicBezTo>
                      <a:pt x="81675" y="36730"/>
                      <a:pt x="81675" y="37938"/>
                      <a:pt x="81675" y="39388"/>
                    </a:cubicBezTo>
                    <a:cubicBezTo>
                      <a:pt x="81675" y="40837"/>
                      <a:pt x="81917" y="42046"/>
                      <a:pt x="81917" y="43496"/>
                    </a:cubicBezTo>
                    <a:lnTo>
                      <a:pt x="81917" y="84333"/>
                    </a:lnTo>
                    <a:lnTo>
                      <a:pt x="91824" y="84333"/>
                    </a:lnTo>
                    <a:lnTo>
                      <a:pt x="91824" y="53403"/>
                    </a:lnTo>
                    <a:cubicBezTo>
                      <a:pt x="91824" y="50986"/>
                      <a:pt x="92307" y="48570"/>
                      <a:pt x="93032" y="46154"/>
                    </a:cubicBezTo>
                    <a:cubicBezTo>
                      <a:pt x="93757" y="43979"/>
                      <a:pt x="94965" y="41804"/>
                      <a:pt x="96415" y="40354"/>
                    </a:cubicBezTo>
                    <a:cubicBezTo>
                      <a:pt x="97865" y="38663"/>
                      <a:pt x="99556" y="37454"/>
                      <a:pt x="101248" y="36488"/>
                    </a:cubicBezTo>
                    <a:cubicBezTo>
                      <a:pt x="103181" y="35521"/>
                      <a:pt x="105114" y="35038"/>
                      <a:pt x="107531" y="35038"/>
                    </a:cubicBezTo>
                    <a:cubicBezTo>
                      <a:pt x="109947" y="35038"/>
                      <a:pt x="112122" y="35280"/>
                      <a:pt x="113572" y="36005"/>
                    </a:cubicBezTo>
                    <a:cubicBezTo>
                      <a:pt x="115021" y="36730"/>
                      <a:pt x="116230" y="37454"/>
                      <a:pt x="117196" y="38904"/>
                    </a:cubicBezTo>
                    <a:cubicBezTo>
                      <a:pt x="117921" y="40113"/>
                      <a:pt x="118404" y="41804"/>
                      <a:pt x="118888" y="43496"/>
                    </a:cubicBezTo>
                    <a:cubicBezTo>
                      <a:pt x="119129" y="45429"/>
                      <a:pt x="119371" y="47362"/>
                      <a:pt x="119371" y="49778"/>
                    </a:cubicBezTo>
                    <a:lnTo>
                      <a:pt x="119371" y="84333"/>
                    </a:lnTo>
                    <a:lnTo>
                      <a:pt x="128795" y="84333"/>
                    </a:lnTo>
                    <a:close/>
                    <a:moveTo>
                      <a:pt x="60894" y="5799"/>
                    </a:moveTo>
                    <a:lnTo>
                      <a:pt x="50986" y="5799"/>
                    </a:lnTo>
                    <a:lnTo>
                      <a:pt x="50986" y="54128"/>
                    </a:lnTo>
                    <a:cubicBezTo>
                      <a:pt x="50986" y="59202"/>
                      <a:pt x="50503" y="63552"/>
                      <a:pt x="49295" y="66935"/>
                    </a:cubicBezTo>
                    <a:cubicBezTo>
                      <a:pt x="48328" y="70318"/>
                      <a:pt x="46879" y="72976"/>
                      <a:pt x="44945" y="74667"/>
                    </a:cubicBezTo>
                    <a:cubicBezTo>
                      <a:pt x="43012" y="76600"/>
                      <a:pt x="40837" y="77809"/>
                      <a:pt x="38421" y="78534"/>
                    </a:cubicBezTo>
                    <a:cubicBezTo>
                      <a:pt x="36005" y="79259"/>
                      <a:pt x="33347" y="79500"/>
                      <a:pt x="30447" y="79500"/>
                    </a:cubicBezTo>
                    <a:cubicBezTo>
                      <a:pt x="27547" y="79500"/>
                      <a:pt x="24889" y="79259"/>
                      <a:pt x="22231" y="78534"/>
                    </a:cubicBezTo>
                    <a:cubicBezTo>
                      <a:pt x="19815" y="77809"/>
                      <a:pt x="17640" y="76600"/>
                      <a:pt x="15707" y="74667"/>
                    </a:cubicBezTo>
                    <a:cubicBezTo>
                      <a:pt x="14015" y="72734"/>
                      <a:pt x="12565" y="70076"/>
                      <a:pt x="11357" y="66935"/>
                    </a:cubicBezTo>
                    <a:cubicBezTo>
                      <a:pt x="10391" y="63552"/>
                      <a:pt x="9666" y="59444"/>
                      <a:pt x="9666" y="54128"/>
                    </a:cubicBezTo>
                    <a:lnTo>
                      <a:pt x="9666" y="5799"/>
                    </a:lnTo>
                    <a:lnTo>
                      <a:pt x="0" y="5799"/>
                    </a:lnTo>
                    <a:lnTo>
                      <a:pt x="0" y="54853"/>
                    </a:lnTo>
                    <a:cubicBezTo>
                      <a:pt x="0" y="66451"/>
                      <a:pt x="2658" y="74667"/>
                      <a:pt x="7733" y="79500"/>
                    </a:cubicBezTo>
                    <a:cubicBezTo>
                      <a:pt x="12807" y="84333"/>
                      <a:pt x="20540" y="86749"/>
                      <a:pt x="30689" y="86749"/>
                    </a:cubicBezTo>
                    <a:cubicBezTo>
                      <a:pt x="40837" y="86749"/>
                      <a:pt x="48570" y="84333"/>
                      <a:pt x="53403" y="79500"/>
                    </a:cubicBezTo>
                    <a:cubicBezTo>
                      <a:pt x="58477" y="74667"/>
                      <a:pt x="60894" y="66451"/>
                      <a:pt x="60894" y="54853"/>
                    </a:cubicBezTo>
                    <a:lnTo>
                      <a:pt x="60894" y="5799"/>
                    </a:lnTo>
                    <a:close/>
                  </a:path>
                </a:pathLst>
              </a:custGeom>
              <a:solidFill>
                <a:srgbClr val="000000"/>
              </a:solidFill>
              <a:ln w="2402" cap="flat">
                <a:noFill/>
                <a:prstDash val="solid"/>
                <a:miter/>
              </a:ln>
            </p:spPr>
            <p:txBody>
              <a:bodyPr rtlCol="0" anchor="ctr">
                <a:noAutofit/>
              </a:bodyPr>
              <a:lstStyle/>
              <a:p>
                <a:endParaRPr lang="de-DE" sz="1351"/>
              </a:p>
            </p:txBody>
          </p:sp>
          <p:sp>
            <p:nvSpPr>
              <p:cNvPr id="44" name="Freihandform: Form 43">
                <a:extLst>
                  <a:ext uri="{FF2B5EF4-FFF2-40B4-BE49-F238E27FC236}">
                    <a16:creationId xmlns:a16="http://schemas.microsoft.com/office/drawing/2014/main" id="{CCA96FB2-00D1-437E-BC9E-014BF2485AA3}"/>
                  </a:ext>
                </a:extLst>
              </p:cNvPr>
              <p:cNvSpPr/>
              <p:nvPr/>
            </p:nvSpPr>
            <p:spPr>
              <a:xfrm>
                <a:off x="11569754" y="1219314"/>
                <a:ext cx="152234" cy="132903"/>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noAutofit/>
              </a:bodyPr>
              <a:lstStyle/>
              <a:p>
                <a:endParaRPr lang="de-DE" sz="1351"/>
              </a:p>
            </p:txBody>
          </p:sp>
        </p:grpSp>
      </p:grpSp>
      <p:sp>
        <p:nvSpPr>
          <p:cNvPr id="45" name="Freihandform: Form 44">
            <a:extLst>
              <a:ext uri="{FF2B5EF4-FFF2-40B4-BE49-F238E27FC236}">
                <a16:creationId xmlns:a16="http://schemas.microsoft.com/office/drawing/2014/main" id="{883162FD-5920-459D-B957-31A263988D88}"/>
              </a:ext>
            </a:extLst>
          </p:cNvPr>
          <p:cNvSpPr/>
          <p:nvPr userDrawn="1"/>
        </p:nvSpPr>
        <p:spPr>
          <a:xfrm>
            <a:off x="-4877" y="390926"/>
            <a:ext cx="337406" cy="294925"/>
          </a:xfrm>
          <a:custGeom>
            <a:avLst/>
            <a:gdLst>
              <a:gd name="connsiteX0" fmla="*/ 0 w 152234"/>
              <a:gd name="connsiteY0" fmla="*/ 134353 h 132902"/>
              <a:gd name="connsiteX1" fmla="*/ 84816 w 152234"/>
              <a:gd name="connsiteY1" fmla="*/ 134353 h 132902"/>
              <a:gd name="connsiteX2" fmla="*/ 152234 w 152234"/>
              <a:gd name="connsiteY2" fmla="*/ 67176 h 132902"/>
              <a:gd name="connsiteX3" fmla="*/ 84816 w 152234"/>
              <a:gd name="connsiteY3" fmla="*/ 0 h 132902"/>
              <a:gd name="connsiteX4" fmla="*/ 0 w 152234"/>
              <a:gd name="connsiteY4" fmla="*/ 0 h 132902"/>
              <a:gd name="connsiteX5" fmla="*/ 0 w 152234"/>
              <a:gd name="connsiteY5" fmla="*/ 134353 h 13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34" h="132902">
                <a:moveTo>
                  <a:pt x="0" y="134353"/>
                </a:moveTo>
                <a:lnTo>
                  <a:pt x="84816" y="134353"/>
                </a:lnTo>
                <a:cubicBezTo>
                  <a:pt x="122029" y="134353"/>
                  <a:pt x="152234" y="104389"/>
                  <a:pt x="152234" y="67176"/>
                </a:cubicBezTo>
                <a:cubicBezTo>
                  <a:pt x="152234" y="29964"/>
                  <a:pt x="122029" y="0"/>
                  <a:pt x="84816" y="0"/>
                </a:cubicBezTo>
                <a:lnTo>
                  <a:pt x="0" y="0"/>
                </a:lnTo>
                <a:lnTo>
                  <a:pt x="0" y="134353"/>
                </a:lnTo>
                <a:close/>
              </a:path>
            </a:pathLst>
          </a:custGeom>
          <a:solidFill>
            <a:srgbClr val="0072BC"/>
          </a:solidFill>
          <a:ln w="2402" cap="flat">
            <a:noFill/>
            <a:prstDash val="solid"/>
            <a:miter/>
          </a:ln>
        </p:spPr>
        <p:txBody>
          <a:bodyPr rtlCol="0" anchor="ctr"/>
          <a:lstStyle/>
          <a:p>
            <a:endParaRPr lang="de-DE" sz="1351"/>
          </a:p>
        </p:txBody>
      </p:sp>
    </p:spTree>
    <p:extLst>
      <p:ext uri="{BB962C8B-B14F-4D97-AF65-F5344CB8AC3E}">
        <p14:creationId xmlns:p14="http://schemas.microsoft.com/office/powerpoint/2010/main" val="1834218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6" r:id="rId7"/>
    <p:sldLayoutId id="2147483697" r:id="rId8"/>
    <p:sldLayoutId id="2147483698" r:id="rId9"/>
    <p:sldLayoutId id="2147483721" r:id="rId10"/>
    <p:sldLayoutId id="2147483699" r:id="rId11"/>
    <p:sldLayoutId id="2147483700" r:id="rId12"/>
    <p:sldLayoutId id="2147483722"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4" r:id="rId25"/>
    <p:sldLayoutId id="2147483716" r:id="rId26"/>
    <p:sldLayoutId id="2147483717" r:id="rId27"/>
    <p:sldLayoutId id="2147483718" r:id="rId28"/>
    <p:sldLayoutId id="2147483719" r:id="rId29"/>
    <p:sldLayoutId id="2147483720" r:id="rId30"/>
  </p:sldLayoutIdLst>
  <p:hf hdr="0" dt="0"/>
  <p:txStyles>
    <p:titleStyle>
      <a:lvl1pPr algn="l" defTabSz="914400" rtl="0" eaLnBrk="1" latinLnBrk="0" hangingPunct="1">
        <a:lnSpc>
          <a:spcPct val="90000"/>
        </a:lnSpc>
        <a:spcBef>
          <a:spcPct val="0"/>
        </a:spcBef>
        <a:buNone/>
        <a:defRPr sz="27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600"/>
        </a:spcBef>
        <a:buClr>
          <a:schemeClr val="tx2"/>
        </a:buClr>
        <a:buFont typeface="Wingdings 2" panose="05020102010507070707" pitchFamily="18" charset="2"/>
        <a:buChar char=""/>
        <a:defRPr sz="1600" kern="1200">
          <a:solidFill>
            <a:schemeClr val="tx1"/>
          </a:solidFill>
          <a:latin typeface="+mn-lt"/>
          <a:ea typeface="+mn-ea"/>
          <a:cs typeface="+mn-cs"/>
        </a:defRPr>
      </a:lvl1pPr>
      <a:lvl2pPr marL="541338" indent="-274638" algn="l" defTabSz="914400" rtl="0" eaLnBrk="1" latinLnBrk="0" hangingPunct="1">
        <a:lnSpc>
          <a:spcPct val="90000"/>
        </a:lnSpc>
        <a:spcBef>
          <a:spcPts val="600"/>
        </a:spcBef>
        <a:buClr>
          <a:schemeClr val="accent6"/>
        </a:buClr>
        <a:buFont typeface="Wingdings 2" panose="05020102010507070707" pitchFamily="18" charset="2"/>
        <a:buChar char=""/>
        <a:defRPr sz="1400" kern="1200">
          <a:solidFill>
            <a:schemeClr val="tx1"/>
          </a:solidFill>
          <a:latin typeface="+mn-lt"/>
          <a:ea typeface="+mn-ea"/>
          <a:cs typeface="+mn-cs"/>
        </a:defRPr>
      </a:lvl2pPr>
      <a:lvl3pPr marL="808038" indent="-266700" algn="l" defTabSz="914400" rtl="0" eaLnBrk="1" latinLnBrk="0" hangingPunct="1">
        <a:lnSpc>
          <a:spcPct val="90000"/>
        </a:lnSpc>
        <a:spcBef>
          <a:spcPts val="600"/>
        </a:spcBef>
        <a:buClr>
          <a:schemeClr val="accent6"/>
        </a:buClr>
        <a:buFont typeface="Wingdings 2" panose="05020102010507070707" pitchFamily="18" charset="2"/>
        <a:buChar char=""/>
        <a:defRPr sz="1200" kern="1200">
          <a:solidFill>
            <a:schemeClr val="tx1"/>
          </a:solidFill>
          <a:latin typeface="+mn-lt"/>
          <a:ea typeface="+mn-ea"/>
          <a:cs typeface="+mn-cs"/>
        </a:defRPr>
      </a:lvl3pPr>
      <a:lvl4pPr marL="10747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4pPr>
      <a:lvl5pPr marL="1341438" indent="-266700" algn="l" defTabSz="914400" rtl="0" eaLnBrk="1" latinLnBrk="0" hangingPunct="1">
        <a:lnSpc>
          <a:spcPct val="90000"/>
        </a:lnSpc>
        <a:spcBef>
          <a:spcPts val="600"/>
        </a:spcBef>
        <a:buClr>
          <a:schemeClr val="tx2"/>
        </a:buClr>
        <a:buFont typeface="Wingdings 2" panose="05020102010507070707" pitchFamily="18" charset="2"/>
        <a:buChar char=""/>
        <a:defRPr sz="1200" kern="120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7pPr>
      <a:lvl8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43" userDrawn="1">
          <p15:clr>
            <a:srgbClr val="F26B43"/>
          </p15:clr>
        </p15:guide>
        <p15:guide id="4" pos="329" userDrawn="1">
          <p15:clr>
            <a:srgbClr val="F26B43"/>
          </p15:clr>
        </p15:guide>
        <p15:guide id="5" pos="5432" userDrawn="1">
          <p15:clr>
            <a:srgbClr val="F26B43"/>
          </p15:clr>
        </p15:guide>
        <p15:guide id="6" orient="horz" pos="686" userDrawn="1">
          <p15:clr>
            <a:srgbClr val="F26B43"/>
          </p15:clr>
        </p15:guide>
        <p15:guide id="7" orient="horz" pos="3096" userDrawn="1">
          <p15:clr>
            <a:srgbClr val="F26B43"/>
          </p15:clr>
        </p15:guide>
        <p15:guide id="9" orient="horz" pos="3121" userDrawn="1">
          <p15:clr>
            <a:srgbClr val="F26B43"/>
          </p15:clr>
        </p15:guide>
        <p15:guide id="10" orient="horz" pos="8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0.xml"/><Relationship Id="rId5" Type="http://schemas.openxmlformats.org/officeDocument/2006/relationships/image" Target="../media/image10.jpeg"/><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BAED4-9DB3-4AA9-B294-B78EDEB528F4}"/>
              </a:ext>
            </a:extLst>
          </p:cNvPr>
          <p:cNvSpPr>
            <a:spLocks noGrp="1"/>
          </p:cNvSpPr>
          <p:nvPr>
            <p:ph type="ctrTitle"/>
          </p:nvPr>
        </p:nvSpPr>
        <p:spPr/>
        <p:txBody>
          <a:bodyPr/>
          <a:lstStyle/>
          <a:p>
            <a:r>
              <a:rPr lang="de-DE" dirty="0"/>
              <a:t>Grundbegriffe:</a:t>
            </a:r>
            <a:br>
              <a:rPr lang="de-DE" dirty="0"/>
            </a:br>
            <a:r>
              <a:rPr lang="de-DE" dirty="0"/>
              <a:t>Intension, Extension, Referenz &amp; mehr</a:t>
            </a:r>
          </a:p>
        </p:txBody>
      </p:sp>
      <p:sp>
        <p:nvSpPr>
          <p:cNvPr id="8" name="Untertitel 7">
            <a:extLst>
              <a:ext uri="{FF2B5EF4-FFF2-40B4-BE49-F238E27FC236}">
                <a16:creationId xmlns:a16="http://schemas.microsoft.com/office/drawing/2014/main" id="{9DC02B59-BC9C-4015-BE1A-A1DF878B866F}"/>
              </a:ext>
            </a:extLst>
          </p:cNvPr>
          <p:cNvSpPr>
            <a:spLocks noGrp="1"/>
          </p:cNvSpPr>
          <p:nvPr>
            <p:ph type="subTitle" idx="1"/>
          </p:nvPr>
        </p:nvSpPr>
        <p:spPr/>
        <p:txBody>
          <a:bodyPr/>
          <a:lstStyle/>
          <a:p>
            <a:r>
              <a:rPr lang="de-DE" dirty="0"/>
              <a:t>Stefan Hartmann</a:t>
            </a:r>
          </a:p>
          <a:p>
            <a:r>
              <a:rPr lang="de-DE" sz="1350" dirty="0"/>
              <a:t>hartmast@hhu.de</a:t>
            </a:r>
          </a:p>
        </p:txBody>
      </p:sp>
      <p:sp>
        <p:nvSpPr>
          <p:cNvPr id="7" name="Datumsplatzhalter 6">
            <a:extLst>
              <a:ext uri="{FF2B5EF4-FFF2-40B4-BE49-F238E27FC236}">
                <a16:creationId xmlns:a16="http://schemas.microsoft.com/office/drawing/2014/main" id="{B307ADE8-D21D-49C8-A8EF-429717DC989C}"/>
              </a:ext>
            </a:extLst>
          </p:cNvPr>
          <p:cNvSpPr>
            <a:spLocks noGrp="1"/>
          </p:cNvSpPr>
          <p:nvPr>
            <p:ph type="dt" sz="half" idx="10"/>
          </p:nvPr>
        </p:nvSpPr>
        <p:spPr>
          <a:xfrm>
            <a:off x="3654278" y="4447133"/>
            <a:ext cx="5179209" cy="274182"/>
          </a:xfrm>
        </p:spPr>
        <p:txBody>
          <a:bodyPr/>
          <a:lstStyle/>
          <a:p>
            <a:r>
              <a:rPr lang="de-DE" dirty="0"/>
              <a:t>Bildmaterial, soweit nicht anders angegeben: </a:t>
            </a:r>
          </a:p>
          <a:p>
            <a:r>
              <a:rPr lang="de-DE" dirty="0"/>
              <a:t>Pixabay/Unsplash, CC0 </a:t>
            </a:r>
          </a:p>
        </p:txBody>
      </p:sp>
      <p:sp>
        <p:nvSpPr>
          <p:cNvPr id="5" name="Untertitel 7">
            <a:extLst>
              <a:ext uri="{FF2B5EF4-FFF2-40B4-BE49-F238E27FC236}">
                <a16:creationId xmlns:a16="http://schemas.microsoft.com/office/drawing/2014/main" id="{9DC02B59-BC9C-4015-BE1A-A1DF878B866F}"/>
              </a:ext>
            </a:extLst>
          </p:cNvPr>
          <p:cNvSpPr txBox="1">
            <a:spLocks/>
          </p:cNvSpPr>
          <p:nvPr/>
        </p:nvSpPr>
        <p:spPr>
          <a:xfrm>
            <a:off x="3654279" y="1350789"/>
            <a:ext cx="4401108" cy="604640"/>
          </a:xfrm>
          <a:prstGeom prst="rect">
            <a:avLst/>
          </a:prstGeom>
        </p:spPr>
        <p:txBody>
          <a:bodyPr vert="horz" lIns="0" tIns="72000" rIns="0" bIns="0" rtlCol="0">
            <a:noAutofit/>
          </a:bodyPr>
          <a:lstStyle>
            <a:lvl1pPr marL="0" indent="0" algn="l"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2"/>
                </a:solidFill>
                <a:latin typeface="+mn-lt"/>
                <a:ea typeface="+mn-ea"/>
                <a:cs typeface="+mn-cs"/>
              </a:defRPr>
            </a:lvl1pPr>
            <a:lvl2pPr marL="457200" indent="0" algn="ctr" defTabSz="914400" rtl="0" eaLnBrk="1" latinLnBrk="0" hangingPunct="1">
              <a:lnSpc>
                <a:spcPct val="90000"/>
              </a:lnSpc>
              <a:spcBef>
                <a:spcPts val="600"/>
              </a:spcBef>
              <a:buClr>
                <a:schemeClr val="accent6"/>
              </a:buClr>
              <a:buFont typeface="Wingdings 2" panose="05020102010507070707" pitchFamily="18"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Clr>
                <a:schemeClr val="accent6"/>
              </a:buClr>
              <a:buFont typeface="Wingdings 2" panose="05020102010507070707"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tx2"/>
              </a:buClr>
              <a:buFont typeface="Wingdings 2" panose="05020102010507070707"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dirty="0"/>
              <a:t>Einführung in die Semantik und Pragmatik</a:t>
            </a:r>
          </a:p>
        </p:txBody>
      </p:sp>
      <p:pic>
        <p:nvPicPr>
          <p:cNvPr id="4" name="Picture 3">
            <a:extLst>
              <a:ext uri="{FF2B5EF4-FFF2-40B4-BE49-F238E27FC236}">
                <a16:creationId xmlns:a16="http://schemas.microsoft.com/office/drawing/2014/main" id="{707B35D3-6A91-4D45-A9F3-25391D40EAEA}"/>
              </a:ext>
            </a:extLst>
          </p:cNvPr>
          <p:cNvPicPr>
            <a:picLocks noChangeAspect="1"/>
          </p:cNvPicPr>
          <p:nvPr/>
        </p:nvPicPr>
        <p:blipFill>
          <a:blip r:embed="rId4"/>
          <a:stretch>
            <a:fillRect/>
          </a:stretch>
        </p:blipFill>
        <p:spPr>
          <a:xfrm>
            <a:off x="7668344" y="4375125"/>
            <a:ext cx="1349648" cy="473007"/>
          </a:xfrm>
          <a:prstGeom prst="rect">
            <a:avLst/>
          </a:prstGeom>
        </p:spPr>
      </p:pic>
    </p:spTree>
    <p:custDataLst>
      <p:tags r:id="rId1"/>
    </p:custDataLst>
    <p:extLst>
      <p:ext uri="{BB962C8B-B14F-4D97-AF65-F5344CB8AC3E}">
        <p14:creationId xmlns:p14="http://schemas.microsoft.com/office/powerpoint/2010/main" val="1701597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5058D-E3D7-2E42-A602-E7B9E85AF182}"/>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1A7AD41E-78CB-4F47-A047-D926641D163A}"/>
              </a:ext>
            </a:extLst>
          </p:cNvPr>
          <p:cNvSpPr>
            <a:spLocks noGrp="1"/>
          </p:cNvSpPr>
          <p:nvPr>
            <p:ph type="ftr" sz="quarter" idx="11"/>
          </p:nvPr>
        </p:nvSpPr>
        <p:spPr/>
        <p:txBody>
          <a:bodyPr/>
          <a:lstStyle/>
          <a:p>
            <a:r>
              <a:rPr lang="de-DE"/>
              <a:t>(Gutzmann 2019: 6)</a:t>
            </a:r>
          </a:p>
        </p:txBody>
      </p:sp>
      <p:sp>
        <p:nvSpPr>
          <p:cNvPr id="4" name="Slide Number Placeholder 3">
            <a:extLst>
              <a:ext uri="{FF2B5EF4-FFF2-40B4-BE49-F238E27FC236}">
                <a16:creationId xmlns:a16="http://schemas.microsoft.com/office/drawing/2014/main" id="{8EAEC354-C07C-8F44-840A-FA5A6E0F663D}"/>
              </a:ext>
            </a:extLst>
          </p:cNvPr>
          <p:cNvSpPr>
            <a:spLocks noGrp="1"/>
          </p:cNvSpPr>
          <p:nvPr>
            <p:ph type="sldNum" sz="quarter" idx="12"/>
          </p:nvPr>
        </p:nvSpPr>
        <p:spPr/>
        <p:txBody>
          <a:bodyPr/>
          <a:lstStyle/>
          <a:p>
            <a:fld id="{9D195BCC-3514-4B1B-9C18-24F3D67EC549}" type="slidenum">
              <a:rPr lang="de-DE" smtClean="0"/>
              <a:t>10</a:t>
            </a:fld>
            <a:endParaRPr lang="de-DE"/>
          </a:p>
        </p:txBody>
      </p:sp>
      <p:sp>
        <p:nvSpPr>
          <p:cNvPr id="6" name="Text Placeholder 5">
            <a:extLst>
              <a:ext uri="{FF2B5EF4-FFF2-40B4-BE49-F238E27FC236}">
                <a16:creationId xmlns:a16="http://schemas.microsoft.com/office/drawing/2014/main" id="{73D36E34-2051-E942-9917-9393F26A5274}"/>
              </a:ext>
            </a:extLst>
          </p:cNvPr>
          <p:cNvSpPr>
            <a:spLocks noGrp="1"/>
          </p:cNvSpPr>
          <p:nvPr>
            <p:ph type="body" sz="quarter" idx="15"/>
          </p:nvPr>
        </p:nvSpPr>
        <p:spPr/>
        <p:txBody>
          <a:bodyPr/>
          <a:lstStyle/>
          <a:p>
            <a:r>
              <a:rPr lang="en-DE"/>
              <a:t>Intension und Extension</a:t>
            </a:r>
          </a:p>
        </p:txBody>
      </p:sp>
      <p:sp>
        <p:nvSpPr>
          <p:cNvPr id="7" name="TextBox 6">
            <a:extLst>
              <a:ext uri="{FF2B5EF4-FFF2-40B4-BE49-F238E27FC236}">
                <a16:creationId xmlns:a16="http://schemas.microsoft.com/office/drawing/2014/main" id="{06F7F686-8B7B-B846-95FA-027CE7D30C32}"/>
              </a:ext>
            </a:extLst>
          </p:cNvPr>
          <p:cNvSpPr txBox="1"/>
          <p:nvPr/>
        </p:nvSpPr>
        <p:spPr>
          <a:xfrm>
            <a:off x="1286578" y="3871069"/>
            <a:ext cx="906017" cy="300210"/>
          </a:xfrm>
          <a:prstGeom prst="rect">
            <a:avLst/>
          </a:prstGeom>
          <a:noFill/>
        </p:spPr>
        <p:txBody>
          <a:bodyPr wrap="none" rtlCol="0">
            <a:spAutoFit/>
          </a:bodyPr>
          <a:lstStyle/>
          <a:p>
            <a:pPr algn="ctr"/>
            <a:r>
              <a:rPr lang="en-DE" dirty="0" err="1"/>
              <a:t>Ausdruck</a:t>
            </a:r>
          </a:p>
        </p:txBody>
      </p:sp>
      <p:sp>
        <p:nvSpPr>
          <p:cNvPr id="8" name="TextBox 7">
            <a:extLst>
              <a:ext uri="{FF2B5EF4-FFF2-40B4-BE49-F238E27FC236}">
                <a16:creationId xmlns:a16="http://schemas.microsoft.com/office/drawing/2014/main" id="{81F93142-D0F2-FD47-BC98-693A56C21A87}"/>
              </a:ext>
            </a:extLst>
          </p:cNvPr>
          <p:cNvSpPr txBox="1"/>
          <p:nvPr/>
        </p:nvSpPr>
        <p:spPr>
          <a:xfrm>
            <a:off x="6709555" y="3871069"/>
            <a:ext cx="886781" cy="300210"/>
          </a:xfrm>
          <a:prstGeom prst="rect">
            <a:avLst/>
          </a:prstGeom>
          <a:noFill/>
        </p:spPr>
        <p:txBody>
          <a:bodyPr wrap="none" rtlCol="0">
            <a:spAutoFit/>
          </a:bodyPr>
          <a:lstStyle/>
          <a:p>
            <a:pPr algn="ctr"/>
            <a:r>
              <a:rPr lang="en-DE" dirty="0" err="1"/>
              <a:t>Intension</a:t>
            </a:r>
          </a:p>
        </p:txBody>
      </p:sp>
      <p:sp>
        <p:nvSpPr>
          <p:cNvPr id="9" name="TextBox 8">
            <a:extLst>
              <a:ext uri="{FF2B5EF4-FFF2-40B4-BE49-F238E27FC236}">
                <a16:creationId xmlns:a16="http://schemas.microsoft.com/office/drawing/2014/main" id="{851E4082-9AE7-C04A-8F18-93899CBE8FD6}"/>
              </a:ext>
            </a:extLst>
          </p:cNvPr>
          <p:cNvSpPr txBox="1"/>
          <p:nvPr/>
        </p:nvSpPr>
        <p:spPr>
          <a:xfrm>
            <a:off x="3978831" y="1862344"/>
            <a:ext cx="944489" cy="300210"/>
          </a:xfrm>
          <a:prstGeom prst="rect">
            <a:avLst/>
          </a:prstGeom>
          <a:noFill/>
        </p:spPr>
        <p:txBody>
          <a:bodyPr wrap="none" rtlCol="0">
            <a:spAutoFit/>
          </a:bodyPr>
          <a:lstStyle/>
          <a:p>
            <a:pPr algn="ctr"/>
            <a:r>
              <a:rPr lang="en-DE" dirty="0" err="1"/>
              <a:t>Extension</a:t>
            </a:r>
          </a:p>
        </p:txBody>
      </p:sp>
      <p:cxnSp>
        <p:nvCxnSpPr>
          <p:cNvPr id="11" name="Straight Arrow Connector 10">
            <a:extLst>
              <a:ext uri="{FF2B5EF4-FFF2-40B4-BE49-F238E27FC236}">
                <a16:creationId xmlns:a16="http://schemas.microsoft.com/office/drawing/2014/main" id="{A5A2E5E2-D996-4F4F-99E5-8116908F2D3F}"/>
              </a:ext>
            </a:extLst>
          </p:cNvPr>
          <p:cNvCxnSpPr>
            <a:stCxn id="7" idx="0"/>
            <a:endCxn id="9" idx="2"/>
          </p:cNvCxnSpPr>
          <p:nvPr/>
        </p:nvCxnSpPr>
        <p:spPr>
          <a:xfrm flipV="1">
            <a:off x="1739587" y="2162554"/>
            <a:ext cx="2711489" cy="1708515"/>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1BFBC5A-362D-0942-8411-F08994B4F47F}"/>
              </a:ext>
            </a:extLst>
          </p:cNvPr>
          <p:cNvCxnSpPr>
            <a:cxnSpLocks/>
          </p:cNvCxnSpPr>
          <p:nvPr/>
        </p:nvCxnSpPr>
        <p:spPr>
          <a:xfrm flipH="1" flipV="1">
            <a:off x="4441456" y="2162554"/>
            <a:ext cx="2711489" cy="1708515"/>
          </a:xfrm>
          <a:prstGeom prst="straightConnector1">
            <a:avLst/>
          </a:prstGeom>
          <a:ln w="25400">
            <a:solidFill>
              <a:schemeClr val="bg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F4CDC15-3B32-534B-B96F-0F216E8AD3D2}"/>
              </a:ext>
            </a:extLst>
          </p:cNvPr>
          <p:cNvCxnSpPr>
            <a:stCxn id="7" idx="3"/>
            <a:endCxn id="8" idx="1"/>
          </p:cNvCxnSpPr>
          <p:nvPr/>
        </p:nvCxnSpPr>
        <p:spPr>
          <a:xfrm>
            <a:off x="2192595" y="4021174"/>
            <a:ext cx="4516960" cy="0"/>
          </a:xfrm>
          <a:prstGeom prst="straightConnector1">
            <a:avLst/>
          </a:prstGeom>
          <a:ln w="254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CEEC74-F48B-5E46-83BA-4E3B41405A5B}"/>
              </a:ext>
            </a:extLst>
          </p:cNvPr>
          <p:cNvSpPr txBox="1"/>
          <p:nvPr/>
        </p:nvSpPr>
        <p:spPr>
          <a:xfrm>
            <a:off x="3998065" y="4123114"/>
            <a:ext cx="886781" cy="300210"/>
          </a:xfrm>
          <a:prstGeom prst="rect">
            <a:avLst/>
          </a:prstGeom>
          <a:noFill/>
        </p:spPr>
        <p:txBody>
          <a:bodyPr wrap="none" rtlCol="0">
            <a:spAutoFit/>
          </a:bodyPr>
          <a:lstStyle/>
          <a:p>
            <a:pPr algn="ctr"/>
            <a:r>
              <a:rPr lang="en-DE" dirty="0" err="1"/>
              <a:t>Referenz</a:t>
            </a:r>
          </a:p>
        </p:txBody>
      </p:sp>
      <p:sp>
        <p:nvSpPr>
          <p:cNvPr id="16" name="TextBox 15">
            <a:extLst>
              <a:ext uri="{FF2B5EF4-FFF2-40B4-BE49-F238E27FC236}">
                <a16:creationId xmlns:a16="http://schemas.microsoft.com/office/drawing/2014/main" id="{E7465B7E-967F-154E-BA76-30E334F25E08}"/>
              </a:ext>
            </a:extLst>
          </p:cNvPr>
          <p:cNvSpPr txBox="1"/>
          <p:nvPr/>
        </p:nvSpPr>
        <p:spPr>
          <a:xfrm>
            <a:off x="1724763" y="2618616"/>
            <a:ext cx="1410964" cy="300210"/>
          </a:xfrm>
          <a:prstGeom prst="rect">
            <a:avLst/>
          </a:prstGeom>
          <a:noFill/>
        </p:spPr>
        <p:txBody>
          <a:bodyPr wrap="none" rtlCol="0">
            <a:spAutoFit/>
          </a:bodyPr>
          <a:lstStyle/>
          <a:p>
            <a:pPr algn="ctr"/>
            <a:r>
              <a:rPr lang="en-DE" dirty="0" err="1"/>
              <a:t>+ Sprachwissen</a:t>
            </a:r>
          </a:p>
        </p:txBody>
      </p:sp>
      <p:sp>
        <p:nvSpPr>
          <p:cNvPr id="17" name="TextBox 16">
            <a:extLst>
              <a:ext uri="{FF2B5EF4-FFF2-40B4-BE49-F238E27FC236}">
                <a16:creationId xmlns:a16="http://schemas.microsoft.com/office/drawing/2014/main" id="{BD603874-4C57-BB42-946F-952C426E32EB}"/>
              </a:ext>
            </a:extLst>
          </p:cNvPr>
          <p:cNvSpPr txBox="1"/>
          <p:nvPr/>
        </p:nvSpPr>
        <p:spPr>
          <a:xfrm>
            <a:off x="5796136" y="2618616"/>
            <a:ext cx="1205844" cy="300210"/>
          </a:xfrm>
          <a:prstGeom prst="rect">
            <a:avLst/>
          </a:prstGeom>
          <a:noFill/>
        </p:spPr>
        <p:txBody>
          <a:bodyPr wrap="none" rtlCol="0">
            <a:spAutoFit/>
          </a:bodyPr>
          <a:lstStyle/>
          <a:p>
            <a:pPr algn="ctr"/>
            <a:r>
              <a:rPr lang="en-DE" dirty="0" err="1"/>
              <a:t>+ Weltwissen</a:t>
            </a:r>
          </a:p>
        </p:txBody>
      </p:sp>
      <p:sp>
        <p:nvSpPr>
          <p:cNvPr id="19" name="TextBox 18">
            <a:extLst>
              <a:ext uri="{FF2B5EF4-FFF2-40B4-BE49-F238E27FC236}">
                <a16:creationId xmlns:a16="http://schemas.microsoft.com/office/drawing/2014/main" id="{68F5225A-C6EF-F442-AA65-0B696E21E419}"/>
              </a:ext>
            </a:extLst>
          </p:cNvPr>
          <p:cNvSpPr txBox="1"/>
          <p:nvPr/>
        </p:nvSpPr>
        <p:spPr>
          <a:xfrm>
            <a:off x="3084647" y="1493815"/>
            <a:ext cx="2711489" cy="400110"/>
          </a:xfrm>
          <a:prstGeom prst="rect">
            <a:avLst/>
          </a:prstGeom>
          <a:noFill/>
        </p:spPr>
        <p:txBody>
          <a:bodyPr wrap="square" rtlCol="0">
            <a:spAutoFit/>
          </a:bodyPr>
          <a:lstStyle/>
          <a:p>
            <a:pPr algn="ctr"/>
            <a:r>
              <a:rPr lang="en-DE" sz="2000" dirty="0" err="1">
                <a:solidFill>
                  <a:srgbClr val="00B050"/>
                </a:solidFill>
              </a:rPr>
              <a:t>MORGENSTERN</a:t>
            </a:r>
          </a:p>
        </p:txBody>
      </p:sp>
      <p:sp>
        <p:nvSpPr>
          <p:cNvPr id="20" name="TextBox 19">
            <a:extLst>
              <a:ext uri="{FF2B5EF4-FFF2-40B4-BE49-F238E27FC236}">
                <a16:creationId xmlns:a16="http://schemas.microsoft.com/office/drawing/2014/main" id="{D69EE529-F2C9-804F-9F1B-BFE726A3340D}"/>
              </a:ext>
            </a:extLst>
          </p:cNvPr>
          <p:cNvSpPr txBox="1"/>
          <p:nvPr/>
        </p:nvSpPr>
        <p:spPr>
          <a:xfrm>
            <a:off x="5797200" y="4173320"/>
            <a:ext cx="2711489" cy="400110"/>
          </a:xfrm>
          <a:prstGeom prst="rect">
            <a:avLst/>
          </a:prstGeom>
          <a:noFill/>
        </p:spPr>
        <p:txBody>
          <a:bodyPr wrap="square" rtlCol="0">
            <a:spAutoFit/>
          </a:bodyPr>
          <a:lstStyle/>
          <a:p>
            <a:pPr algn="ctr"/>
            <a:r>
              <a:rPr lang="en-DE" sz="2000" dirty="0" err="1">
                <a:solidFill>
                  <a:srgbClr val="0070C0"/>
                </a:solidFill>
              </a:rPr>
              <a:t>Planet Venus</a:t>
            </a:r>
          </a:p>
        </p:txBody>
      </p:sp>
      <p:sp>
        <p:nvSpPr>
          <p:cNvPr id="21" name="Oval Callout 20">
            <a:extLst>
              <a:ext uri="{FF2B5EF4-FFF2-40B4-BE49-F238E27FC236}">
                <a16:creationId xmlns:a16="http://schemas.microsoft.com/office/drawing/2014/main" id="{8E12E636-EA01-A247-B2B7-7EAC19B49C8A}"/>
              </a:ext>
            </a:extLst>
          </p:cNvPr>
          <p:cNvSpPr/>
          <p:nvPr/>
        </p:nvSpPr>
        <p:spPr>
          <a:xfrm>
            <a:off x="538850" y="4139698"/>
            <a:ext cx="2250306" cy="612051"/>
          </a:xfrm>
          <a:prstGeom prst="wedgeEllipseCallo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400" i="1">
                <a:solidFill>
                  <a:schemeClr val="tx1"/>
                </a:solidFill>
              </a:rPr>
              <a:t>der Morgenstern</a:t>
            </a:r>
          </a:p>
        </p:txBody>
      </p:sp>
    </p:spTree>
    <p:extLst>
      <p:ext uri="{BB962C8B-B14F-4D97-AF65-F5344CB8AC3E}">
        <p14:creationId xmlns:p14="http://schemas.microsoft.com/office/powerpoint/2010/main" val="69182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5058D-E3D7-2E42-A602-E7B9E85AF182}"/>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1A7AD41E-78CB-4F47-A047-D926641D163A}"/>
              </a:ext>
            </a:extLst>
          </p:cNvPr>
          <p:cNvSpPr>
            <a:spLocks noGrp="1"/>
          </p:cNvSpPr>
          <p:nvPr>
            <p:ph type="ftr" sz="quarter" idx="11"/>
          </p:nvPr>
        </p:nvSpPr>
        <p:spPr/>
        <p:txBody>
          <a:bodyPr/>
          <a:lstStyle/>
          <a:p>
            <a:r>
              <a:rPr lang="de-DE"/>
              <a:t>(Gutzmann 2019: 6)</a:t>
            </a:r>
          </a:p>
        </p:txBody>
      </p:sp>
      <p:sp>
        <p:nvSpPr>
          <p:cNvPr id="4" name="Slide Number Placeholder 3">
            <a:extLst>
              <a:ext uri="{FF2B5EF4-FFF2-40B4-BE49-F238E27FC236}">
                <a16:creationId xmlns:a16="http://schemas.microsoft.com/office/drawing/2014/main" id="{8EAEC354-C07C-8F44-840A-FA5A6E0F663D}"/>
              </a:ext>
            </a:extLst>
          </p:cNvPr>
          <p:cNvSpPr>
            <a:spLocks noGrp="1"/>
          </p:cNvSpPr>
          <p:nvPr>
            <p:ph type="sldNum" sz="quarter" idx="12"/>
          </p:nvPr>
        </p:nvSpPr>
        <p:spPr/>
        <p:txBody>
          <a:bodyPr/>
          <a:lstStyle/>
          <a:p>
            <a:fld id="{9D195BCC-3514-4B1B-9C18-24F3D67EC549}" type="slidenum">
              <a:rPr lang="de-DE" smtClean="0"/>
              <a:t>11</a:t>
            </a:fld>
            <a:endParaRPr lang="de-DE"/>
          </a:p>
        </p:txBody>
      </p:sp>
      <p:sp>
        <p:nvSpPr>
          <p:cNvPr id="6" name="Text Placeholder 5">
            <a:extLst>
              <a:ext uri="{FF2B5EF4-FFF2-40B4-BE49-F238E27FC236}">
                <a16:creationId xmlns:a16="http://schemas.microsoft.com/office/drawing/2014/main" id="{73D36E34-2051-E942-9917-9393F26A5274}"/>
              </a:ext>
            </a:extLst>
          </p:cNvPr>
          <p:cNvSpPr>
            <a:spLocks noGrp="1"/>
          </p:cNvSpPr>
          <p:nvPr>
            <p:ph type="body" sz="quarter" idx="15"/>
          </p:nvPr>
        </p:nvSpPr>
        <p:spPr/>
        <p:txBody>
          <a:bodyPr/>
          <a:lstStyle/>
          <a:p>
            <a:r>
              <a:rPr lang="en-DE"/>
              <a:t>Intension und Extension</a:t>
            </a:r>
          </a:p>
        </p:txBody>
      </p:sp>
      <p:sp>
        <p:nvSpPr>
          <p:cNvPr id="7" name="TextBox 6">
            <a:extLst>
              <a:ext uri="{FF2B5EF4-FFF2-40B4-BE49-F238E27FC236}">
                <a16:creationId xmlns:a16="http://schemas.microsoft.com/office/drawing/2014/main" id="{06F7F686-8B7B-B846-95FA-027CE7D30C32}"/>
              </a:ext>
            </a:extLst>
          </p:cNvPr>
          <p:cNvSpPr txBox="1"/>
          <p:nvPr/>
        </p:nvSpPr>
        <p:spPr>
          <a:xfrm>
            <a:off x="1286578" y="3871069"/>
            <a:ext cx="906017" cy="300210"/>
          </a:xfrm>
          <a:prstGeom prst="rect">
            <a:avLst/>
          </a:prstGeom>
          <a:noFill/>
        </p:spPr>
        <p:txBody>
          <a:bodyPr wrap="none" rtlCol="0">
            <a:spAutoFit/>
          </a:bodyPr>
          <a:lstStyle/>
          <a:p>
            <a:pPr algn="ctr"/>
            <a:r>
              <a:rPr lang="en-DE" dirty="0" err="1"/>
              <a:t>Ausdruck</a:t>
            </a:r>
          </a:p>
        </p:txBody>
      </p:sp>
      <p:sp>
        <p:nvSpPr>
          <p:cNvPr id="8" name="TextBox 7">
            <a:extLst>
              <a:ext uri="{FF2B5EF4-FFF2-40B4-BE49-F238E27FC236}">
                <a16:creationId xmlns:a16="http://schemas.microsoft.com/office/drawing/2014/main" id="{81F93142-D0F2-FD47-BC98-693A56C21A87}"/>
              </a:ext>
            </a:extLst>
          </p:cNvPr>
          <p:cNvSpPr txBox="1"/>
          <p:nvPr/>
        </p:nvSpPr>
        <p:spPr>
          <a:xfrm>
            <a:off x="6709555" y="3871069"/>
            <a:ext cx="886781" cy="300210"/>
          </a:xfrm>
          <a:prstGeom prst="rect">
            <a:avLst/>
          </a:prstGeom>
          <a:noFill/>
        </p:spPr>
        <p:txBody>
          <a:bodyPr wrap="none" rtlCol="0">
            <a:spAutoFit/>
          </a:bodyPr>
          <a:lstStyle/>
          <a:p>
            <a:pPr algn="ctr"/>
            <a:r>
              <a:rPr lang="en-DE" dirty="0" err="1"/>
              <a:t>Intension</a:t>
            </a:r>
          </a:p>
        </p:txBody>
      </p:sp>
      <p:sp>
        <p:nvSpPr>
          <p:cNvPr id="9" name="TextBox 8">
            <a:extLst>
              <a:ext uri="{FF2B5EF4-FFF2-40B4-BE49-F238E27FC236}">
                <a16:creationId xmlns:a16="http://schemas.microsoft.com/office/drawing/2014/main" id="{851E4082-9AE7-C04A-8F18-93899CBE8FD6}"/>
              </a:ext>
            </a:extLst>
          </p:cNvPr>
          <p:cNvSpPr txBox="1"/>
          <p:nvPr/>
        </p:nvSpPr>
        <p:spPr>
          <a:xfrm>
            <a:off x="3978831" y="1862344"/>
            <a:ext cx="944489" cy="300210"/>
          </a:xfrm>
          <a:prstGeom prst="rect">
            <a:avLst/>
          </a:prstGeom>
          <a:noFill/>
        </p:spPr>
        <p:txBody>
          <a:bodyPr wrap="none" rtlCol="0">
            <a:spAutoFit/>
          </a:bodyPr>
          <a:lstStyle/>
          <a:p>
            <a:pPr algn="ctr"/>
            <a:r>
              <a:rPr lang="en-DE" dirty="0" err="1"/>
              <a:t>Extension</a:t>
            </a:r>
          </a:p>
        </p:txBody>
      </p:sp>
      <p:cxnSp>
        <p:nvCxnSpPr>
          <p:cNvPr id="11" name="Straight Arrow Connector 10">
            <a:extLst>
              <a:ext uri="{FF2B5EF4-FFF2-40B4-BE49-F238E27FC236}">
                <a16:creationId xmlns:a16="http://schemas.microsoft.com/office/drawing/2014/main" id="{A5A2E5E2-D996-4F4F-99E5-8116908F2D3F}"/>
              </a:ext>
            </a:extLst>
          </p:cNvPr>
          <p:cNvCxnSpPr>
            <a:stCxn id="7" idx="0"/>
            <a:endCxn id="9" idx="2"/>
          </p:cNvCxnSpPr>
          <p:nvPr/>
        </p:nvCxnSpPr>
        <p:spPr>
          <a:xfrm flipV="1">
            <a:off x="1739587" y="2162554"/>
            <a:ext cx="2711489" cy="1708515"/>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1BFBC5A-362D-0942-8411-F08994B4F47F}"/>
              </a:ext>
            </a:extLst>
          </p:cNvPr>
          <p:cNvCxnSpPr>
            <a:cxnSpLocks/>
          </p:cNvCxnSpPr>
          <p:nvPr/>
        </p:nvCxnSpPr>
        <p:spPr>
          <a:xfrm flipH="1" flipV="1">
            <a:off x="4441456" y="2162554"/>
            <a:ext cx="2711489" cy="1708515"/>
          </a:xfrm>
          <a:prstGeom prst="straightConnector1">
            <a:avLst/>
          </a:prstGeom>
          <a:ln w="25400">
            <a:solidFill>
              <a:schemeClr val="bg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F4CDC15-3B32-534B-B96F-0F216E8AD3D2}"/>
              </a:ext>
            </a:extLst>
          </p:cNvPr>
          <p:cNvCxnSpPr>
            <a:stCxn id="7" idx="3"/>
            <a:endCxn id="8" idx="1"/>
          </p:cNvCxnSpPr>
          <p:nvPr/>
        </p:nvCxnSpPr>
        <p:spPr>
          <a:xfrm>
            <a:off x="2192595" y="4021174"/>
            <a:ext cx="4516960" cy="0"/>
          </a:xfrm>
          <a:prstGeom prst="straightConnector1">
            <a:avLst/>
          </a:prstGeom>
          <a:ln w="25400">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CEEC74-F48B-5E46-83BA-4E3B41405A5B}"/>
              </a:ext>
            </a:extLst>
          </p:cNvPr>
          <p:cNvSpPr txBox="1"/>
          <p:nvPr/>
        </p:nvSpPr>
        <p:spPr>
          <a:xfrm>
            <a:off x="3998065" y="4123114"/>
            <a:ext cx="886781" cy="300210"/>
          </a:xfrm>
          <a:prstGeom prst="rect">
            <a:avLst/>
          </a:prstGeom>
          <a:noFill/>
        </p:spPr>
        <p:txBody>
          <a:bodyPr wrap="none" rtlCol="0">
            <a:spAutoFit/>
          </a:bodyPr>
          <a:lstStyle/>
          <a:p>
            <a:pPr algn="ctr"/>
            <a:r>
              <a:rPr lang="en-DE" dirty="0" err="1"/>
              <a:t>Referenz</a:t>
            </a:r>
          </a:p>
        </p:txBody>
      </p:sp>
      <p:sp>
        <p:nvSpPr>
          <p:cNvPr id="16" name="TextBox 15">
            <a:extLst>
              <a:ext uri="{FF2B5EF4-FFF2-40B4-BE49-F238E27FC236}">
                <a16:creationId xmlns:a16="http://schemas.microsoft.com/office/drawing/2014/main" id="{E7465B7E-967F-154E-BA76-30E334F25E08}"/>
              </a:ext>
            </a:extLst>
          </p:cNvPr>
          <p:cNvSpPr txBox="1"/>
          <p:nvPr/>
        </p:nvSpPr>
        <p:spPr>
          <a:xfrm>
            <a:off x="1724763" y="2618616"/>
            <a:ext cx="1410964" cy="300210"/>
          </a:xfrm>
          <a:prstGeom prst="rect">
            <a:avLst/>
          </a:prstGeom>
          <a:noFill/>
        </p:spPr>
        <p:txBody>
          <a:bodyPr wrap="none" rtlCol="0">
            <a:spAutoFit/>
          </a:bodyPr>
          <a:lstStyle/>
          <a:p>
            <a:pPr algn="ctr"/>
            <a:r>
              <a:rPr lang="en-DE" dirty="0" err="1"/>
              <a:t>+ Sprachwissen</a:t>
            </a:r>
          </a:p>
        </p:txBody>
      </p:sp>
      <p:sp>
        <p:nvSpPr>
          <p:cNvPr id="17" name="TextBox 16">
            <a:extLst>
              <a:ext uri="{FF2B5EF4-FFF2-40B4-BE49-F238E27FC236}">
                <a16:creationId xmlns:a16="http://schemas.microsoft.com/office/drawing/2014/main" id="{BD603874-4C57-BB42-946F-952C426E32EB}"/>
              </a:ext>
            </a:extLst>
          </p:cNvPr>
          <p:cNvSpPr txBox="1"/>
          <p:nvPr/>
        </p:nvSpPr>
        <p:spPr>
          <a:xfrm>
            <a:off x="5796136" y="2618616"/>
            <a:ext cx="1205844" cy="300210"/>
          </a:xfrm>
          <a:prstGeom prst="rect">
            <a:avLst/>
          </a:prstGeom>
          <a:noFill/>
        </p:spPr>
        <p:txBody>
          <a:bodyPr wrap="none" rtlCol="0">
            <a:spAutoFit/>
          </a:bodyPr>
          <a:lstStyle/>
          <a:p>
            <a:pPr algn="ctr"/>
            <a:r>
              <a:rPr lang="en-DE" dirty="0" err="1"/>
              <a:t>+ Weltwissen</a:t>
            </a:r>
          </a:p>
        </p:txBody>
      </p:sp>
      <p:sp>
        <p:nvSpPr>
          <p:cNvPr id="19" name="TextBox 18">
            <a:extLst>
              <a:ext uri="{FF2B5EF4-FFF2-40B4-BE49-F238E27FC236}">
                <a16:creationId xmlns:a16="http://schemas.microsoft.com/office/drawing/2014/main" id="{68F5225A-C6EF-F442-AA65-0B696E21E419}"/>
              </a:ext>
            </a:extLst>
          </p:cNvPr>
          <p:cNvSpPr txBox="1"/>
          <p:nvPr/>
        </p:nvSpPr>
        <p:spPr>
          <a:xfrm>
            <a:off x="1991055" y="1493815"/>
            <a:ext cx="4813193" cy="400110"/>
          </a:xfrm>
          <a:prstGeom prst="rect">
            <a:avLst/>
          </a:prstGeom>
          <a:noFill/>
        </p:spPr>
        <p:txBody>
          <a:bodyPr wrap="square" rtlCol="0">
            <a:spAutoFit/>
          </a:bodyPr>
          <a:lstStyle/>
          <a:p>
            <a:pPr algn="ctr"/>
            <a:r>
              <a:rPr lang="en-DE" sz="2000" dirty="0" err="1">
                <a:solidFill>
                  <a:srgbClr val="00B050"/>
                </a:solidFill>
              </a:rPr>
              <a:t>DIE-DEUTSCHE-BUNDESKANZLERIN</a:t>
            </a:r>
          </a:p>
        </p:txBody>
      </p:sp>
      <p:sp>
        <p:nvSpPr>
          <p:cNvPr id="20" name="TextBox 19">
            <a:extLst>
              <a:ext uri="{FF2B5EF4-FFF2-40B4-BE49-F238E27FC236}">
                <a16:creationId xmlns:a16="http://schemas.microsoft.com/office/drawing/2014/main" id="{D69EE529-F2C9-804F-9F1B-BFE726A3340D}"/>
              </a:ext>
            </a:extLst>
          </p:cNvPr>
          <p:cNvSpPr txBox="1"/>
          <p:nvPr/>
        </p:nvSpPr>
        <p:spPr>
          <a:xfrm>
            <a:off x="5797200" y="4173320"/>
            <a:ext cx="2711489" cy="400110"/>
          </a:xfrm>
          <a:prstGeom prst="rect">
            <a:avLst/>
          </a:prstGeom>
          <a:noFill/>
        </p:spPr>
        <p:txBody>
          <a:bodyPr wrap="square" rtlCol="0">
            <a:spAutoFit/>
          </a:bodyPr>
          <a:lstStyle/>
          <a:p>
            <a:pPr algn="ctr"/>
            <a:r>
              <a:rPr lang="en-DE" sz="2000" dirty="0" err="1">
                <a:solidFill>
                  <a:srgbClr val="0070C0"/>
                </a:solidFill>
              </a:rPr>
              <a:t>Angela Merkel</a:t>
            </a:r>
          </a:p>
        </p:txBody>
      </p:sp>
      <p:sp>
        <p:nvSpPr>
          <p:cNvPr id="21" name="Oval Callout 20">
            <a:extLst>
              <a:ext uri="{FF2B5EF4-FFF2-40B4-BE49-F238E27FC236}">
                <a16:creationId xmlns:a16="http://schemas.microsoft.com/office/drawing/2014/main" id="{8E12E636-EA01-A247-B2B7-7EAC19B49C8A}"/>
              </a:ext>
            </a:extLst>
          </p:cNvPr>
          <p:cNvSpPr/>
          <p:nvPr/>
        </p:nvSpPr>
        <p:spPr>
          <a:xfrm>
            <a:off x="538850" y="4139698"/>
            <a:ext cx="2250306" cy="612051"/>
          </a:xfrm>
          <a:prstGeom prst="wedgeEllipseCallo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400" i="1">
                <a:solidFill>
                  <a:schemeClr val="tx1"/>
                </a:solidFill>
              </a:rPr>
              <a:t>die deutsche Bundeskanzlerin</a:t>
            </a:r>
          </a:p>
        </p:txBody>
      </p:sp>
    </p:spTree>
    <p:extLst>
      <p:ext uri="{BB962C8B-B14F-4D97-AF65-F5344CB8AC3E}">
        <p14:creationId xmlns:p14="http://schemas.microsoft.com/office/powerpoint/2010/main" val="15823525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93CF6-E9C3-6A47-89A4-BBEDFD20BEC9}"/>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3D76B904-5E1E-0446-AC0C-69D8F15AAC09}"/>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9D5BE255-0E47-C642-B032-4FF8E5BA7C73}"/>
              </a:ext>
            </a:extLst>
          </p:cNvPr>
          <p:cNvSpPr>
            <a:spLocks noGrp="1"/>
          </p:cNvSpPr>
          <p:nvPr>
            <p:ph type="sldNum" sz="quarter" idx="12"/>
          </p:nvPr>
        </p:nvSpPr>
        <p:spPr/>
        <p:txBody>
          <a:bodyPr/>
          <a:lstStyle/>
          <a:p>
            <a:fld id="{9D195BCC-3514-4B1B-9C18-24F3D67EC549}" type="slidenum">
              <a:rPr lang="de-DE" smtClean="0"/>
              <a:t>12</a:t>
            </a:fld>
            <a:endParaRPr lang="de-DE"/>
          </a:p>
        </p:txBody>
      </p:sp>
      <p:sp>
        <p:nvSpPr>
          <p:cNvPr id="5" name="Text Placeholder 4">
            <a:extLst>
              <a:ext uri="{FF2B5EF4-FFF2-40B4-BE49-F238E27FC236}">
                <a16:creationId xmlns:a16="http://schemas.microsoft.com/office/drawing/2014/main" id="{8F5785E7-67D3-5D42-89DC-E1C3119E91B0}"/>
              </a:ext>
            </a:extLst>
          </p:cNvPr>
          <p:cNvSpPr>
            <a:spLocks noGrp="1"/>
          </p:cNvSpPr>
          <p:nvPr>
            <p:ph type="body" sz="quarter" idx="14"/>
          </p:nvPr>
        </p:nvSpPr>
        <p:spPr/>
        <p:txBody>
          <a:bodyPr/>
          <a:lstStyle/>
          <a:p>
            <a:pPr marL="0" indent="0">
              <a:buNone/>
            </a:pPr>
            <a:r>
              <a:rPr lang="en-DE" i="1"/>
              <a:t>Düsseldorf</a:t>
            </a:r>
          </a:p>
          <a:p>
            <a:pPr marL="0" indent="0">
              <a:buNone/>
            </a:pPr>
            <a:endParaRPr lang="en-DE" i="1"/>
          </a:p>
          <a:p>
            <a:pPr marL="0" indent="0">
              <a:buNone/>
            </a:pPr>
            <a:r>
              <a:rPr lang="en-DE" i="1"/>
              <a:t>die Landeshauptstadt von Nordrhein-Westfalen</a:t>
            </a:r>
          </a:p>
          <a:p>
            <a:pPr marL="0" indent="0">
              <a:buNone/>
            </a:pPr>
            <a:endParaRPr lang="en-DE" i="1"/>
          </a:p>
          <a:p>
            <a:pPr marL="0" indent="0">
              <a:buNone/>
            </a:pPr>
            <a:r>
              <a:rPr lang="en-DE" i="1"/>
              <a:t>die Hauptstadt des bevölkerungsreichsten </a:t>
            </a:r>
            <a:br>
              <a:rPr lang="en-DE" i="1"/>
            </a:br>
            <a:r>
              <a:rPr lang="en-DE" i="1"/>
              <a:t>Bundeslands der Bundesrepublik </a:t>
            </a:r>
            <a:br>
              <a:rPr lang="en-DE" i="1"/>
            </a:br>
            <a:r>
              <a:rPr lang="en-DE" i="1"/>
              <a:t>Deutschland</a:t>
            </a:r>
          </a:p>
          <a:p>
            <a:pPr marL="0" indent="0">
              <a:buNone/>
            </a:pPr>
            <a:endParaRPr lang="en-DE" i="1"/>
          </a:p>
          <a:p>
            <a:pPr marL="0" indent="0">
              <a:buNone/>
            </a:pPr>
            <a:r>
              <a:rPr lang="en-DE" i="1"/>
              <a:t>die (nach Einwohnern) siebtgrößte</a:t>
            </a:r>
            <a:br>
              <a:rPr lang="en-DE" i="1"/>
            </a:br>
            <a:r>
              <a:rPr lang="en-DE" i="1"/>
              <a:t>Stadt Deutschlands</a:t>
            </a:r>
          </a:p>
          <a:p>
            <a:pPr marL="0" indent="0">
              <a:buNone/>
            </a:pPr>
            <a:endParaRPr lang="en-DE" i="1"/>
          </a:p>
          <a:p>
            <a:pPr marL="0" indent="0">
              <a:buNone/>
            </a:pPr>
            <a:endParaRPr lang="en-DE" i="1"/>
          </a:p>
          <a:p>
            <a:pPr marL="0" indent="0">
              <a:buNone/>
            </a:pPr>
            <a:endParaRPr lang="en-DE" i="1"/>
          </a:p>
          <a:p>
            <a:pPr marL="0" indent="0">
              <a:buNone/>
            </a:pPr>
            <a:endParaRPr lang="en-DE" i="1"/>
          </a:p>
        </p:txBody>
      </p:sp>
      <p:sp>
        <p:nvSpPr>
          <p:cNvPr id="6" name="Text Placeholder 5">
            <a:extLst>
              <a:ext uri="{FF2B5EF4-FFF2-40B4-BE49-F238E27FC236}">
                <a16:creationId xmlns:a16="http://schemas.microsoft.com/office/drawing/2014/main" id="{FFB6CFF4-A187-3C46-B5E1-70298E9C7E87}"/>
              </a:ext>
            </a:extLst>
          </p:cNvPr>
          <p:cNvSpPr>
            <a:spLocks noGrp="1"/>
          </p:cNvSpPr>
          <p:nvPr>
            <p:ph type="body" sz="quarter" idx="15"/>
          </p:nvPr>
        </p:nvSpPr>
        <p:spPr/>
        <p:txBody>
          <a:bodyPr/>
          <a:lstStyle/>
          <a:p>
            <a:r>
              <a:rPr lang="en-DE"/>
              <a:t>Intension und Extension</a:t>
            </a:r>
          </a:p>
        </p:txBody>
      </p:sp>
      <p:pic>
        <p:nvPicPr>
          <p:cNvPr id="8194" name="Picture 2" descr="Dusseldorf, Skyline, Rhine, Television Tower">
            <a:extLst>
              <a:ext uri="{FF2B5EF4-FFF2-40B4-BE49-F238E27FC236}">
                <a16:creationId xmlns:a16="http://schemas.microsoft.com/office/drawing/2014/main" id="{29449E38-8A2F-9E48-9E7D-C4C253566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809205"/>
            <a:ext cx="4716016" cy="23580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9FF620-40A3-EF47-921B-DEAA52C9F49E}"/>
              </a:ext>
            </a:extLst>
          </p:cNvPr>
          <p:cNvSpPr txBox="1"/>
          <p:nvPr/>
        </p:nvSpPr>
        <p:spPr>
          <a:xfrm>
            <a:off x="6444208" y="1412634"/>
            <a:ext cx="2592288" cy="923843"/>
          </a:xfrm>
          <a:prstGeom prst="rect">
            <a:avLst/>
          </a:prstGeom>
          <a:noFill/>
        </p:spPr>
        <p:txBody>
          <a:bodyPr wrap="square" rtlCol="0">
            <a:spAutoFit/>
          </a:bodyPr>
          <a:lstStyle/>
          <a:p>
            <a:pPr algn="l"/>
            <a:r>
              <a:rPr lang="en-DE" dirty="0" err="1"/>
              <a:t>gleiche Extension:</a:t>
            </a:r>
          </a:p>
          <a:p>
            <a:pPr algn="l"/>
            <a:r>
              <a:rPr lang="en-DE" dirty="0" err="1"/>
              <a:t>'Düsseldorf'</a:t>
            </a:r>
          </a:p>
          <a:p>
            <a:pPr algn="l"/>
            <a:endParaRPr lang="en-DE" dirty="0" err="1"/>
          </a:p>
          <a:p>
            <a:pPr algn="l"/>
            <a:r>
              <a:rPr lang="en-DE" dirty="0" err="1"/>
              <a:t>unterschiedliche Intension</a:t>
            </a:r>
          </a:p>
        </p:txBody>
      </p:sp>
    </p:spTree>
    <p:extLst>
      <p:ext uri="{BB962C8B-B14F-4D97-AF65-F5344CB8AC3E}">
        <p14:creationId xmlns:p14="http://schemas.microsoft.com/office/powerpoint/2010/main" val="72477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52FAD-1520-414F-A982-FDD448957323}"/>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CDAC07BC-097A-6A43-B08E-B036AAEFAE1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846298AF-03DF-0A41-9B16-955201953DBF}"/>
              </a:ext>
            </a:extLst>
          </p:cNvPr>
          <p:cNvSpPr>
            <a:spLocks noGrp="1"/>
          </p:cNvSpPr>
          <p:nvPr>
            <p:ph type="sldNum" sz="quarter" idx="12"/>
          </p:nvPr>
        </p:nvSpPr>
        <p:spPr/>
        <p:txBody>
          <a:bodyPr/>
          <a:lstStyle/>
          <a:p>
            <a:fld id="{9D195BCC-3514-4B1B-9C18-24F3D67EC549}" type="slidenum">
              <a:rPr lang="de-DE" smtClean="0"/>
              <a:t>13</a:t>
            </a:fld>
            <a:endParaRPr lang="de-DE"/>
          </a:p>
        </p:txBody>
      </p:sp>
      <p:sp>
        <p:nvSpPr>
          <p:cNvPr id="5" name="Text Placeholder 4">
            <a:extLst>
              <a:ext uri="{FF2B5EF4-FFF2-40B4-BE49-F238E27FC236}">
                <a16:creationId xmlns:a16="http://schemas.microsoft.com/office/drawing/2014/main" id="{75B9D621-D22B-3146-93EF-A367ABF19EDA}"/>
              </a:ext>
            </a:extLst>
          </p:cNvPr>
          <p:cNvSpPr>
            <a:spLocks noGrp="1"/>
          </p:cNvSpPr>
          <p:nvPr>
            <p:ph type="body" sz="quarter" idx="14"/>
          </p:nvPr>
        </p:nvSpPr>
        <p:spPr>
          <a:xfrm>
            <a:off x="521550" y="1545752"/>
            <a:ext cx="4842538" cy="3311525"/>
          </a:xfrm>
        </p:spPr>
        <p:txBody>
          <a:bodyPr/>
          <a:lstStyle/>
          <a:p>
            <a:pPr marL="0" indent="0">
              <a:buNone/>
            </a:pPr>
            <a:r>
              <a:rPr lang="en-DE" sz="1800" i="1"/>
              <a:t>Inten</a:t>
            </a:r>
            <a:r>
              <a:rPr lang="en-DE" sz="1800" b="1" i="1"/>
              <a:t>s</a:t>
            </a:r>
            <a:r>
              <a:rPr lang="en-DE" sz="1800" i="1"/>
              <a:t>ion </a:t>
            </a:r>
            <a:r>
              <a:rPr lang="en-DE" sz="1800"/>
              <a:t>und </a:t>
            </a:r>
            <a:r>
              <a:rPr lang="en-DE" sz="1800" i="1"/>
              <a:t>Inten</a:t>
            </a:r>
            <a:r>
              <a:rPr lang="en-DE" sz="1800" b="1" i="1"/>
              <a:t>t</a:t>
            </a:r>
            <a:r>
              <a:rPr lang="en-DE" sz="1800" i="1"/>
              <a:t>ion </a:t>
            </a:r>
            <a:r>
              <a:rPr lang="en-DE" sz="1800"/>
              <a:t>sind zwar etymologisch verwandt, haben aber sonst nicht viel miteinander zu tun.</a:t>
            </a:r>
          </a:p>
          <a:p>
            <a:pPr marL="0" indent="0">
              <a:buNone/>
            </a:pPr>
            <a:endParaRPr lang="en-DE" sz="1000"/>
          </a:p>
          <a:p>
            <a:pPr marL="0" indent="0">
              <a:buNone/>
            </a:pPr>
            <a:r>
              <a:rPr lang="en-DE" sz="1800"/>
              <a:t>beide lassen sich auf lat. </a:t>
            </a:r>
            <a:r>
              <a:rPr lang="en-DE" sz="1800" i="1"/>
              <a:t>intendere </a:t>
            </a:r>
            <a:r>
              <a:rPr lang="en-DE" sz="1800"/>
              <a:t>'anspannen / achten auf / bedacht sein auf' zurückführen (bzw. die nominalisierte Form </a:t>
            </a:r>
            <a:r>
              <a:rPr lang="en-DE" sz="1800" i="1"/>
              <a:t>intensio</a:t>
            </a:r>
            <a:r>
              <a:rPr lang="en-DE" sz="1800"/>
              <a:t>)</a:t>
            </a:r>
          </a:p>
          <a:p>
            <a:pPr marL="0" indent="0">
              <a:buNone/>
            </a:pPr>
            <a:endParaRPr lang="en-DE" sz="1000"/>
          </a:p>
          <a:p>
            <a:pPr marL="0" indent="0">
              <a:buNone/>
            </a:pPr>
            <a:r>
              <a:rPr lang="en-DE" sz="1800"/>
              <a:t>Aber während </a:t>
            </a:r>
            <a:r>
              <a:rPr lang="en-DE" sz="1800" i="1"/>
              <a:t>Intention </a:t>
            </a:r>
            <a:r>
              <a:rPr lang="en-DE" sz="1800"/>
              <a:t>(auch alltagssprachlich) eine 'Absicht' bezeichnet, ist mit </a:t>
            </a:r>
            <a:r>
              <a:rPr lang="en-DE" sz="1800" i="1"/>
              <a:t>Intension </a:t>
            </a:r>
            <a:r>
              <a:rPr lang="en-DE" sz="1800"/>
              <a:t>der Begriffsinhalt/Bedeutungsgehalt eines sprachlichen Ausdrucks gemeint.</a:t>
            </a:r>
          </a:p>
        </p:txBody>
      </p:sp>
      <p:sp>
        <p:nvSpPr>
          <p:cNvPr id="6" name="Text Placeholder 5">
            <a:extLst>
              <a:ext uri="{FF2B5EF4-FFF2-40B4-BE49-F238E27FC236}">
                <a16:creationId xmlns:a16="http://schemas.microsoft.com/office/drawing/2014/main" id="{44527384-CAF9-D04E-98BF-34CA7BBBAE6F}"/>
              </a:ext>
            </a:extLst>
          </p:cNvPr>
          <p:cNvSpPr>
            <a:spLocks noGrp="1"/>
          </p:cNvSpPr>
          <p:nvPr>
            <p:ph type="body" sz="quarter" idx="15"/>
          </p:nvPr>
        </p:nvSpPr>
        <p:spPr/>
        <p:txBody>
          <a:bodyPr/>
          <a:lstStyle/>
          <a:p>
            <a:r>
              <a:rPr lang="en-DE"/>
              <a:t>Hinweis zu Intension</a:t>
            </a:r>
          </a:p>
        </p:txBody>
      </p:sp>
      <p:pic>
        <p:nvPicPr>
          <p:cNvPr id="1026" name="Picture 2" descr="Achtung-Zeichen">
            <a:extLst>
              <a:ext uri="{FF2B5EF4-FFF2-40B4-BE49-F238E27FC236}">
                <a16:creationId xmlns:a16="http://schemas.microsoft.com/office/drawing/2014/main" id="{12245270-F68B-234F-AD6A-EA3C3CA13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9724" y="1529270"/>
            <a:ext cx="2347283" cy="207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790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6B1E6-FB51-E44D-80E9-01EABF7B3A29}"/>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290D783E-9B29-9B4C-8110-28BFD7779248}"/>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49C8C365-27E7-F64B-80FC-FA5BDFB2F3AE}"/>
              </a:ext>
            </a:extLst>
          </p:cNvPr>
          <p:cNvSpPr>
            <a:spLocks noGrp="1"/>
          </p:cNvSpPr>
          <p:nvPr>
            <p:ph type="sldNum" sz="quarter" idx="12"/>
          </p:nvPr>
        </p:nvSpPr>
        <p:spPr/>
        <p:txBody>
          <a:bodyPr/>
          <a:lstStyle/>
          <a:p>
            <a:fld id="{9D195BCC-3514-4B1B-9C18-24F3D67EC549}" type="slidenum">
              <a:rPr lang="de-DE" smtClean="0"/>
              <a:t>14</a:t>
            </a:fld>
            <a:endParaRPr lang="de-DE"/>
          </a:p>
        </p:txBody>
      </p:sp>
      <p:sp>
        <p:nvSpPr>
          <p:cNvPr id="5" name="Text Placeholder 4">
            <a:extLst>
              <a:ext uri="{FF2B5EF4-FFF2-40B4-BE49-F238E27FC236}">
                <a16:creationId xmlns:a16="http://schemas.microsoft.com/office/drawing/2014/main" id="{62658B9C-C8BA-BB41-B717-E853CC656CB7}"/>
              </a:ext>
            </a:extLst>
          </p:cNvPr>
          <p:cNvSpPr>
            <a:spLocks noGrp="1"/>
          </p:cNvSpPr>
          <p:nvPr>
            <p:ph type="body" sz="quarter" idx="14"/>
          </p:nvPr>
        </p:nvSpPr>
        <p:spPr/>
        <p:txBody>
          <a:bodyPr/>
          <a:lstStyle/>
          <a:p>
            <a:pPr marL="0" indent="0" algn="ctr">
              <a:buNone/>
            </a:pPr>
            <a:r>
              <a:rPr lang="en-DE"/>
              <a:t>"</a:t>
            </a:r>
            <a:r>
              <a:rPr lang="en-GB"/>
              <a:t>Unter (semantischer) </a:t>
            </a:r>
            <a:r>
              <a:rPr lang="en-GB" b="1"/>
              <a:t>Referenz</a:t>
            </a:r>
            <a:r>
              <a:rPr lang="en-GB"/>
              <a:t> wird die Eigenschaft von Ausdrücken verstanden, auf etwas referieren zu können. Der Gegenstand, auf den referiert wird, wird </a:t>
            </a:r>
            <a:r>
              <a:rPr lang="en-GB" b="1"/>
              <a:t>Referent</a:t>
            </a:r>
            <a:r>
              <a:rPr lang="en-GB"/>
              <a:t> genannt.</a:t>
            </a:r>
            <a:r>
              <a:rPr lang="en-DE"/>
              <a:t>" (Pafel &amp; Reich 2016: 9)</a:t>
            </a:r>
          </a:p>
          <a:p>
            <a:pPr marL="0" indent="0" algn="ctr">
              <a:buNone/>
            </a:pPr>
            <a:endParaRPr lang="en-DE"/>
          </a:p>
          <a:p>
            <a:pPr marL="0" indent="0" algn="ctr">
              <a:buNone/>
            </a:pPr>
            <a:endParaRPr lang="en-GB"/>
          </a:p>
        </p:txBody>
      </p:sp>
      <p:sp>
        <p:nvSpPr>
          <p:cNvPr id="6" name="Text Placeholder 5">
            <a:extLst>
              <a:ext uri="{FF2B5EF4-FFF2-40B4-BE49-F238E27FC236}">
                <a16:creationId xmlns:a16="http://schemas.microsoft.com/office/drawing/2014/main" id="{63FDD118-712C-7D4F-95A0-0C094A54E421}"/>
              </a:ext>
            </a:extLst>
          </p:cNvPr>
          <p:cNvSpPr>
            <a:spLocks noGrp="1"/>
          </p:cNvSpPr>
          <p:nvPr>
            <p:ph type="body" sz="quarter" idx="15"/>
          </p:nvPr>
        </p:nvSpPr>
        <p:spPr/>
        <p:txBody>
          <a:bodyPr/>
          <a:lstStyle/>
          <a:p>
            <a:r>
              <a:rPr lang="en-DE"/>
              <a:t>Referenz</a:t>
            </a:r>
          </a:p>
        </p:txBody>
      </p:sp>
      <p:pic>
        <p:nvPicPr>
          <p:cNvPr id="7" name="Picture 2">
            <a:extLst>
              <a:ext uri="{FF2B5EF4-FFF2-40B4-BE49-F238E27FC236}">
                <a16:creationId xmlns:a16="http://schemas.microsoft.com/office/drawing/2014/main" id="{C8884AEA-99E3-4A41-856B-EF2BAA878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011" y="2574925"/>
            <a:ext cx="2957978" cy="23161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AE26F31-52E1-E442-B7FF-62B4E8CCBA76}"/>
              </a:ext>
            </a:extLst>
          </p:cNvPr>
          <p:cNvSpPr txBox="1"/>
          <p:nvPr/>
        </p:nvSpPr>
        <p:spPr>
          <a:xfrm>
            <a:off x="6127928" y="4423886"/>
            <a:ext cx="2520280" cy="300210"/>
          </a:xfrm>
          <a:prstGeom prst="rect">
            <a:avLst/>
          </a:prstGeom>
          <a:noFill/>
        </p:spPr>
        <p:txBody>
          <a:bodyPr wrap="square" rtlCol="0">
            <a:spAutoFit/>
          </a:bodyPr>
          <a:lstStyle/>
          <a:p>
            <a:pPr algn="l"/>
            <a:r>
              <a:rPr lang="en-DE" dirty="0" err="1"/>
              <a:t>(Ogden &amp; Richards 1923)</a:t>
            </a:r>
          </a:p>
        </p:txBody>
      </p:sp>
    </p:spTree>
    <p:extLst>
      <p:ext uri="{BB962C8B-B14F-4D97-AF65-F5344CB8AC3E}">
        <p14:creationId xmlns:p14="http://schemas.microsoft.com/office/powerpoint/2010/main" val="3414467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8FD1D-E1A5-8748-B638-912F741B0A75}"/>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01406390-81E5-F04E-AED2-1BFF53568DAA}"/>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03944016-9E20-944A-9272-7CB920FD73D3}"/>
              </a:ext>
            </a:extLst>
          </p:cNvPr>
          <p:cNvSpPr>
            <a:spLocks noGrp="1"/>
          </p:cNvSpPr>
          <p:nvPr>
            <p:ph type="sldNum" sz="quarter" idx="12"/>
          </p:nvPr>
        </p:nvSpPr>
        <p:spPr/>
        <p:txBody>
          <a:bodyPr/>
          <a:lstStyle/>
          <a:p>
            <a:fld id="{9D195BCC-3514-4B1B-9C18-24F3D67EC549}" type="slidenum">
              <a:rPr lang="de-DE" smtClean="0"/>
              <a:t>15</a:t>
            </a:fld>
            <a:endParaRPr lang="de-DE"/>
          </a:p>
        </p:txBody>
      </p:sp>
      <p:sp>
        <p:nvSpPr>
          <p:cNvPr id="5" name="Text Placeholder 4">
            <a:extLst>
              <a:ext uri="{FF2B5EF4-FFF2-40B4-BE49-F238E27FC236}">
                <a16:creationId xmlns:a16="http://schemas.microsoft.com/office/drawing/2014/main" id="{B76C3FB2-7296-C249-9FEB-632C493DE478}"/>
              </a:ext>
            </a:extLst>
          </p:cNvPr>
          <p:cNvSpPr>
            <a:spLocks noGrp="1"/>
          </p:cNvSpPr>
          <p:nvPr>
            <p:ph type="body" sz="quarter" idx="14"/>
          </p:nvPr>
        </p:nvSpPr>
        <p:spPr/>
        <p:txBody>
          <a:bodyPr/>
          <a:lstStyle/>
          <a:p>
            <a:r>
              <a:rPr lang="en-DE" i="1"/>
              <a:t>Der Präsident der USA ist Oberbefehlshaber der US-Armee.</a:t>
            </a:r>
          </a:p>
          <a:p>
            <a:pPr marL="0" indent="0">
              <a:buNone/>
            </a:pPr>
            <a:r>
              <a:rPr lang="en-DE">
                <a:sym typeface="Wingdings" pitchFamily="2" charset="2"/>
              </a:rPr>
              <a:t> nicht-referenzielle Verwendung</a:t>
            </a:r>
          </a:p>
          <a:p>
            <a:pPr marL="0" indent="0">
              <a:buNone/>
            </a:pPr>
            <a:endParaRPr lang="en-DE">
              <a:sym typeface="Wingdings" pitchFamily="2" charset="2"/>
            </a:endParaRPr>
          </a:p>
          <a:p>
            <a:r>
              <a:rPr lang="en-DE" i="1">
                <a:sym typeface="Wingdings" pitchFamily="2" charset="2"/>
              </a:rPr>
              <a:t>Der Präsident der USA hat sich an einer Brezel verschluckt.</a:t>
            </a:r>
          </a:p>
          <a:p>
            <a:pPr marL="0" indent="0">
              <a:buNone/>
            </a:pPr>
            <a:r>
              <a:rPr lang="en-DE">
                <a:sym typeface="Wingdings" pitchFamily="2" charset="2"/>
              </a:rPr>
              <a:t> referenzielle Verwendung</a:t>
            </a:r>
          </a:p>
          <a:p>
            <a:pPr marL="0" indent="0">
              <a:buNone/>
            </a:pPr>
            <a:endParaRPr lang="en-DE">
              <a:sym typeface="Wingdings" pitchFamily="2" charset="2"/>
            </a:endParaRPr>
          </a:p>
          <a:p>
            <a:pPr marL="0" indent="0">
              <a:buNone/>
            </a:pPr>
            <a:r>
              <a:rPr lang="en-DE">
                <a:sym typeface="Wingdings" pitchFamily="2" charset="2"/>
              </a:rPr>
              <a:t>Dass Ausdrücke einerseits referenziell, andererseits nicht-referenziell gebraucht werden können, zeigt, dass Referenz nichts ist, was sprachlichen Ausdrücken inhärent ist.</a:t>
            </a:r>
            <a:endParaRPr lang="en-DE"/>
          </a:p>
        </p:txBody>
      </p:sp>
      <p:sp>
        <p:nvSpPr>
          <p:cNvPr id="6" name="Text Placeholder 5">
            <a:extLst>
              <a:ext uri="{FF2B5EF4-FFF2-40B4-BE49-F238E27FC236}">
                <a16:creationId xmlns:a16="http://schemas.microsoft.com/office/drawing/2014/main" id="{A51DB798-EECD-1343-B3B0-D8651119E68A}"/>
              </a:ext>
            </a:extLst>
          </p:cNvPr>
          <p:cNvSpPr>
            <a:spLocks noGrp="1"/>
          </p:cNvSpPr>
          <p:nvPr>
            <p:ph type="body" sz="quarter" idx="15"/>
          </p:nvPr>
        </p:nvSpPr>
        <p:spPr/>
        <p:txBody>
          <a:bodyPr/>
          <a:lstStyle/>
          <a:p>
            <a:r>
              <a:rPr lang="en-DE"/>
              <a:t>Referenz</a:t>
            </a:r>
          </a:p>
        </p:txBody>
      </p:sp>
    </p:spTree>
    <p:extLst>
      <p:ext uri="{BB962C8B-B14F-4D97-AF65-F5344CB8AC3E}">
        <p14:creationId xmlns:p14="http://schemas.microsoft.com/office/powerpoint/2010/main" val="3014040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32D7-38E9-B344-929E-F3363CDB4D90}"/>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968A461C-3C97-D340-AC95-45AB2F6F9579}"/>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38DB151-D245-474F-9006-86B9AF9415CD}"/>
              </a:ext>
            </a:extLst>
          </p:cNvPr>
          <p:cNvSpPr>
            <a:spLocks noGrp="1"/>
          </p:cNvSpPr>
          <p:nvPr>
            <p:ph type="sldNum" sz="quarter" idx="12"/>
          </p:nvPr>
        </p:nvSpPr>
        <p:spPr/>
        <p:txBody>
          <a:bodyPr/>
          <a:lstStyle/>
          <a:p>
            <a:fld id="{9D195BCC-3514-4B1B-9C18-24F3D67EC549}" type="slidenum">
              <a:rPr lang="de-DE" smtClean="0"/>
              <a:t>16</a:t>
            </a:fld>
            <a:endParaRPr lang="de-DE"/>
          </a:p>
        </p:txBody>
      </p:sp>
      <p:sp>
        <p:nvSpPr>
          <p:cNvPr id="5" name="Text Placeholder 4">
            <a:extLst>
              <a:ext uri="{FF2B5EF4-FFF2-40B4-BE49-F238E27FC236}">
                <a16:creationId xmlns:a16="http://schemas.microsoft.com/office/drawing/2014/main" id="{1779A243-30E8-A94A-AF3E-BD99ECE7C220}"/>
              </a:ext>
            </a:extLst>
          </p:cNvPr>
          <p:cNvSpPr>
            <a:spLocks noGrp="1"/>
          </p:cNvSpPr>
          <p:nvPr>
            <p:ph type="body" sz="quarter" idx="14"/>
          </p:nvPr>
        </p:nvSpPr>
        <p:spPr/>
        <p:txBody>
          <a:bodyPr/>
          <a:lstStyle/>
          <a:p>
            <a:r>
              <a:rPr lang="en-DE"/>
              <a:t>Derselbe Satz kann eine referenzielle und eine nicht-referenzielle Lesart haben:</a:t>
            </a:r>
          </a:p>
          <a:p>
            <a:endParaRPr lang="en-DE"/>
          </a:p>
          <a:p>
            <a:pPr marL="0" indent="0">
              <a:buNone/>
            </a:pPr>
            <a:r>
              <a:rPr lang="en-DE" i="1"/>
              <a:t>Die Bundeskanzlerin schlägt die Mitglieder des Kabinetts vor.</a:t>
            </a:r>
          </a:p>
          <a:p>
            <a:pPr marL="0" indent="0">
              <a:buNone/>
            </a:pPr>
            <a:endParaRPr lang="en-DE" i="1"/>
          </a:p>
          <a:p>
            <a:pPr marL="0" indent="0">
              <a:buNone/>
            </a:pPr>
            <a:r>
              <a:rPr lang="en-DE">
                <a:sym typeface="Wingdings" pitchFamily="2" charset="2"/>
              </a:rPr>
              <a:t> nicht-referenzielle Lesart: Die Bundeskanzlerin (egal wer das Amt gerade hat) schlägt grundsätzlich immer die Mitglieder des Kabinetts vor, wenn ein neues Kabinett zusammengestellt wird.</a:t>
            </a:r>
          </a:p>
          <a:p>
            <a:pPr marL="0" indent="0">
              <a:buNone/>
            </a:pPr>
            <a:r>
              <a:rPr lang="en-DE">
                <a:sym typeface="Wingdings" pitchFamily="2" charset="2"/>
              </a:rPr>
              <a:t> referenzielle Lesart: Die aktuelle Bundeskanzlerin schlägt (jetzt gerade, ganz konkret) die Mitglieder ihres Kabinetts vor.</a:t>
            </a:r>
            <a:endParaRPr lang="en-DE"/>
          </a:p>
        </p:txBody>
      </p:sp>
      <p:sp>
        <p:nvSpPr>
          <p:cNvPr id="6" name="Text Placeholder 5">
            <a:extLst>
              <a:ext uri="{FF2B5EF4-FFF2-40B4-BE49-F238E27FC236}">
                <a16:creationId xmlns:a16="http://schemas.microsoft.com/office/drawing/2014/main" id="{01A47706-1212-A84B-AED8-AC75E813F9F2}"/>
              </a:ext>
            </a:extLst>
          </p:cNvPr>
          <p:cNvSpPr>
            <a:spLocks noGrp="1"/>
          </p:cNvSpPr>
          <p:nvPr>
            <p:ph type="body" sz="quarter" idx="15"/>
          </p:nvPr>
        </p:nvSpPr>
        <p:spPr/>
        <p:txBody>
          <a:bodyPr/>
          <a:lstStyle/>
          <a:p>
            <a:r>
              <a:rPr lang="en-DE"/>
              <a:t>Referenz</a:t>
            </a:r>
          </a:p>
        </p:txBody>
      </p:sp>
    </p:spTree>
    <p:extLst>
      <p:ext uri="{BB962C8B-B14F-4D97-AF65-F5344CB8AC3E}">
        <p14:creationId xmlns:p14="http://schemas.microsoft.com/office/powerpoint/2010/main" val="1161392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32D7-38E9-B344-929E-F3363CDB4D90}"/>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968A461C-3C97-D340-AC95-45AB2F6F9579}"/>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38DB151-D245-474F-9006-86B9AF9415CD}"/>
              </a:ext>
            </a:extLst>
          </p:cNvPr>
          <p:cNvSpPr>
            <a:spLocks noGrp="1"/>
          </p:cNvSpPr>
          <p:nvPr>
            <p:ph type="sldNum" sz="quarter" idx="12"/>
          </p:nvPr>
        </p:nvSpPr>
        <p:spPr/>
        <p:txBody>
          <a:bodyPr/>
          <a:lstStyle/>
          <a:p>
            <a:fld id="{9D195BCC-3514-4B1B-9C18-24F3D67EC549}" type="slidenum">
              <a:rPr lang="de-DE" smtClean="0"/>
              <a:t>17</a:t>
            </a:fld>
            <a:endParaRPr lang="de-DE"/>
          </a:p>
        </p:txBody>
      </p:sp>
      <p:sp>
        <p:nvSpPr>
          <p:cNvPr id="5" name="Text Placeholder 4">
            <a:extLst>
              <a:ext uri="{FF2B5EF4-FFF2-40B4-BE49-F238E27FC236}">
                <a16:creationId xmlns:a16="http://schemas.microsoft.com/office/drawing/2014/main" id="{1779A243-30E8-A94A-AF3E-BD99ECE7C220}"/>
              </a:ext>
            </a:extLst>
          </p:cNvPr>
          <p:cNvSpPr>
            <a:spLocks noGrp="1"/>
          </p:cNvSpPr>
          <p:nvPr>
            <p:ph type="body" sz="quarter" idx="14"/>
          </p:nvPr>
        </p:nvSpPr>
        <p:spPr/>
        <p:txBody>
          <a:bodyPr/>
          <a:lstStyle/>
          <a:p>
            <a:r>
              <a:rPr lang="en-DE"/>
              <a:t>Derselbe Satz kann eine referenzielle und eine nicht-referenzielle Lesart haben:</a:t>
            </a:r>
          </a:p>
          <a:p>
            <a:endParaRPr lang="en-DE"/>
          </a:p>
          <a:p>
            <a:pPr marL="0" indent="0">
              <a:buNone/>
            </a:pPr>
            <a:r>
              <a:rPr lang="en-DE" i="1"/>
              <a:t>Der Vorsitzende eröffnet den Parteitag.</a:t>
            </a:r>
          </a:p>
          <a:p>
            <a:pPr marL="0" indent="0">
              <a:buNone/>
            </a:pPr>
            <a:endParaRPr lang="en-DE" i="1"/>
          </a:p>
          <a:p>
            <a:pPr marL="0" indent="0">
              <a:buNone/>
            </a:pPr>
            <a:r>
              <a:rPr lang="en-DE"/>
              <a:t>Überlegen Sie kurz, was die referenzielle und was die nicht-referenzielle Lesart ist!</a:t>
            </a:r>
          </a:p>
        </p:txBody>
      </p:sp>
      <p:sp>
        <p:nvSpPr>
          <p:cNvPr id="6" name="Text Placeholder 5">
            <a:extLst>
              <a:ext uri="{FF2B5EF4-FFF2-40B4-BE49-F238E27FC236}">
                <a16:creationId xmlns:a16="http://schemas.microsoft.com/office/drawing/2014/main" id="{01A47706-1212-A84B-AED8-AC75E813F9F2}"/>
              </a:ext>
            </a:extLst>
          </p:cNvPr>
          <p:cNvSpPr>
            <a:spLocks noGrp="1"/>
          </p:cNvSpPr>
          <p:nvPr>
            <p:ph type="body" sz="quarter" idx="15"/>
          </p:nvPr>
        </p:nvSpPr>
        <p:spPr/>
        <p:txBody>
          <a:bodyPr/>
          <a:lstStyle/>
          <a:p>
            <a:r>
              <a:rPr lang="en-DE"/>
              <a:t>Referenz</a:t>
            </a:r>
          </a:p>
        </p:txBody>
      </p:sp>
    </p:spTree>
    <p:extLst>
      <p:ext uri="{BB962C8B-B14F-4D97-AF65-F5344CB8AC3E}">
        <p14:creationId xmlns:p14="http://schemas.microsoft.com/office/powerpoint/2010/main" val="4261446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D826-F081-FE44-8EA7-4686F1A4AB08}"/>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CA9A674C-7571-794F-814F-1B3EFA1BA5EC}"/>
              </a:ext>
            </a:extLst>
          </p:cNvPr>
          <p:cNvSpPr>
            <a:spLocks noGrp="1"/>
          </p:cNvSpPr>
          <p:nvPr>
            <p:ph type="ftr" sz="quarter" idx="11"/>
          </p:nvPr>
        </p:nvSpPr>
        <p:spPr/>
        <p:txBody>
          <a:bodyPr/>
          <a:lstStyle/>
          <a:p>
            <a:r>
              <a:rPr lang="de-DE"/>
              <a:t>(Cummins 2019)</a:t>
            </a:r>
          </a:p>
        </p:txBody>
      </p:sp>
      <p:sp>
        <p:nvSpPr>
          <p:cNvPr id="4" name="Slide Number Placeholder 3">
            <a:extLst>
              <a:ext uri="{FF2B5EF4-FFF2-40B4-BE49-F238E27FC236}">
                <a16:creationId xmlns:a16="http://schemas.microsoft.com/office/drawing/2014/main" id="{D396AD0A-62C4-AC43-8FA6-48AF99F94F78}"/>
              </a:ext>
            </a:extLst>
          </p:cNvPr>
          <p:cNvSpPr>
            <a:spLocks noGrp="1"/>
          </p:cNvSpPr>
          <p:nvPr>
            <p:ph type="sldNum" sz="quarter" idx="12"/>
          </p:nvPr>
        </p:nvSpPr>
        <p:spPr/>
        <p:txBody>
          <a:bodyPr/>
          <a:lstStyle/>
          <a:p>
            <a:fld id="{9D195BCC-3514-4B1B-9C18-24F3D67EC549}" type="slidenum">
              <a:rPr lang="de-DE" smtClean="0"/>
              <a:t>18</a:t>
            </a:fld>
            <a:endParaRPr lang="de-DE"/>
          </a:p>
        </p:txBody>
      </p:sp>
      <p:sp>
        <p:nvSpPr>
          <p:cNvPr id="5" name="Text Placeholder 4">
            <a:extLst>
              <a:ext uri="{FF2B5EF4-FFF2-40B4-BE49-F238E27FC236}">
                <a16:creationId xmlns:a16="http://schemas.microsoft.com/office/drawing/2014/main" id="{A940EFCA-7E88-2C49-A56C-81B9B53E0038}"/>
              </a:ext>
            </a:extLst>
          </p:cNvPr>
          <p:cNvSpPr>
            <a:spLocks noGrp="1"/>
          </p:cNvSpPr>
          <p:nvPr>
            <p:ph type="body" sz="quarter" idx="14"/>
          </p:nvPr>
        </p:nvSpPr>
        <p:spPr/>
        <p:txBody>
          <a:bodyPr/>
          <a:lstStyle/>
          <a:p>
            <a:r>
              <a:rPr lang="en-US"/>
              <a:t>Pragmatisches vs. semantisches Konzept der Referenz:</a:t>
            </a:r>
          </a:p>
          <a:p>
            <a:pPr lvl="1"/>
            <a:r>
              <a:rPr lang="en-US"/>
              <a:t>pragmatisch: SprecherIn verwendet Ausdruck </a:t>
            </a:r>
            <a:r>
              <a:rPr lang="en-US" i="1"/>
              <a:t>x, </a:t>
            </a:r>
            <a:r>
              <a:rPr lang="en-US"/>
              <a:t>um auf Konzept </a:t>
            </a:r>
            <a:r>
              <a:rPr lang="en-US" i="1"/>
              <a:t>y </a:t>
            </a:r>
            <a:r>
              <a:rPr lang="en-US"/>
              <a:t>zu referieren</a:t>
            </a:r>
          </a:p>
          <a:p>
            <a:pPr lvl="2"/>
            <a:r>
              <a:rPr lang="en-US"/>
              <a:t>Referenz entsteht im Sprachgebrauch</a:t>
            </a:r>
          </a:p>
          <a:p>
            <a:pPr lvl="2"/>
            <a:r>
              <a:rPr lang="en-US"/>
              <a:t>betrifft im Wesentlichen nur NPs</a:t>
            </a:r>
          </a:p>
          <a:p>
            <a:pPr lvl="1"/>
            <a:r>
              <a:rPr lang="en-US"/>
              <a:t>semantisch: inhärente Referenz sprachlicher Zeichen</a:t>
            </a:r>
          </a:p>
          <a:p>
            <a:pPr lvl="2"/>
            <a:r>
              <a:rPr lang="en-US"/>
              <a:t>abstrahiert über Sprachbenutzer*innen</a:t>
            </a:r>
          </a:p>
          <a:p>
            <a:pPr lvl="2"/>
            <a:r>
              <a:rPr lang="en-US"/>
              <a:t>betrifft auch andere Einheiten als NPs</a:t>
            </a:r>
          </a:p>
          <a:p>
            <a:pPr lvl="2"/>
            <a:endParaRPr lang="en-US"/>
          </a:p>
          <a:p>
            <a:endParaRPr lang="en-DE"/>
          </a:p>
        </p:txBody>
      </p:sp>
      <p:sp>
        <p:nvSpPr>
          <p:cNvPr id="6" name="Text Placeholder 5">
            <a:extLst>
              <a:ext uri="{FF2B5EF4-FFF2-40B4-BE49-F238E27FC236}">
                <a16:creationId xmlns:a16="http://schemas.microsoft.com/office/drawing/2014/main" id="{10F09715-44C7-C14C-AF4B-D27CC4105016}"/>
              </a:ext>
            </a:extLst>
          </p:cNvPr>
          <p:cNvSpPr>
            <a:spLocks noGrp="1"/>
          </p:cNvSpPr>
          <p:nvPr>
            <p:ph type="body" sz="quarter" idx="15"/>
          </p:nvPr>
        </p:nvSpPr>
        <p:spPr/>
        <p:txBody>
          <a:bodyPr/>
          <a:lstStyle/>
          <a:p>
            <a:r>
              <a:rPr lang="en-DE"/>
              <a:t>Referenz</a:t>
            </a:r>
          </a:p>
        </p:txBody>
      </p:sp>
    </p:spTree>
    <p:extLst>
      <p:ext uri="{BB962C8B-B14F-4D97-AF65-F5344CB8AC3E}">
        <p14:creationId xmlns:p14="http://schemas.microsoft.com/office/powerpoint/2010/main" val="1987031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ECC3E-D9A3-A149-9EF2-A9B712821E73}"/>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ED68F48E-1F16-7E49-9B85-99560DCDC60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7996702E-8879-D340-A0D2-7BA722869AE0}"/>
              </a:ext>
            </a:extLst>
          </p:cNvPr>
          <p:cNvSpPr>
            <a:spLocks noGrp="1"/>
          </p:cNvSpPr>
          <p:nvPr>
            <p:ph type="sldNum" sz="quarter" idx="12"/>
          </p:nvPr>
        </p:nvSpPr>
        <p:spPr/>
        <p:txBody>
          <a:bodyPr/>
          <a:lstStyle/>
          <a:p>
            <a:fld id="{9D195BCC-3514-4B1B-9C18-24F3D67EC549}" type="slidenum">
              <a:rPr lang="de-DE" smtClean="0"/>
              <a:t>19</a:t>
            </a:fld>
            <a:endParaRPr lang="de-DE"/>
          </a:p>
        </p:txBody>
      </p:sp>
      <p:sp>
        <p:nvSpPr>
          <p:cNvPr id="5" name="Text Placeholder 4">
            <a:extLst>
              <a:ext uri="{FF2B5EF4-FFF2-40B4-BE49-F238E27FC236}">
                <a16:creationId xmlns:a16="http://schemas.microsoft.com/office/drawing/2014/main" id="{C6797211-AE8C-F641-8F5E-D2DE0B326CCE}"/>
              </a:ext>
            </a:extLst>
          </p:cNvPr>
          <p:cNvSpPr>
            <a:spLocks noGrp="1"/>
          </p:cNvSpPr>
          <p:nvPr>
            <p:ph type="body" sz="quarter" idx="14"/>
          </p:nvPr>
        </p:nvSpPr>
        <p:spPr/>
        <p:txBody>
          <a:bodyPr/>
          <a:lstStyle/>
          <a:p>
            <a:r>
              <a:rPr lang="en-US"/>
              <a:t>"Denotat" potentiell ambig zwischen der Bedeutung eines Wortes und der außersprachlichen Entität, auf die es sich bezieht</a:t>
            </a:r>
          </a:p>
          <a:p>
            <a:r>
              <a:rPr lang="en-US"/>
              <a:t>Referent: das, worauf sich ein Wort bezieht</a:t>
            </a:r>
          </a:p>
          <a:p>
            <a:endParaRPr lang="en-DE"/>
          </a:p>
        </p:txBody>
      </p:sp>
      <p:sp>
        <p:nvSpPr>
          <p:cNvPr id="6" name="Text Placeholder 5">
            <a:extLst>
              <a:ext uri="{FF2B5EF4-FFF2-40B4-BE49-F238E27FC236}">
                <a16:creationId xmlns:a16="http://schemas.microsoft.com/office/drawing/2014/main" id="{1B055E99-E527-3449-94A3-67BFE6A121DD}"/>
              </a:ext>
            </a:extLst>
          </p:cNvPr>
          <p:cNvSpPr>
            <a:spLocks noGrp="1"/>
          </p:cNvSpPr>
          <p:nvPr>
            <p:ph type="body" sz="quarter" idx="15"/>
          </p:nvPr>
        </p:nvSpPr>
        <p:spPr/>
        <p:txBody>
          <a:bodyPr/>
          <a:lstStyle/>
          <a:p>
            <a:r>
              <a:rPr lang="en-DE"/>
              <a:t>Denotation und Referenz</a:t>
            </a:r>
          </a:p>
        </p:txBody>
      </p:sp>
    </p:spTree>
    <p:extLst>
      <p:ext uri="{BB962C8B-B14F-4D97-AF65-F5344CB8AC3E}">
        <p14:creationId xmlns:p14="http://schemas.microsoft.com/office/powerpoint/2010/main" val="48202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25809-82D1-E243-BB50-081355176236}"/>
              </a:ext>
            </a:extLst>
          </p:cNvPr>
          <p:cNvSpPr>
            <a:spLocks noGrp="1"/>
          </p:cNvSpPr>
          <p:nvPr>
            <p:ph type="title"/>
          </p:nvPr>
        </p:nvSpPr>
        <p:spPr/>
        <p:txBody>
          <a:bodyPr/>
          <a:lstStyle/>
          <a:p>
            <a:r>
              <a:rPr lang="en-DE"/>
              <a:t>Überblick</a:t>
            </a:r>
          </a:p>
        </p:txBody>
      </p:sp>
      <p:sp>
        <p:nvSpPr>
          <p:cNvPr id="3" name="Footer Placeholder 2">
            <a:extLst>
              <a:ext uri="{FF2B5EF4-FFF2-40B4-BE49-F238E27FC236}">
                <a16:creationId xmlns:a16="http://schemas.microsoft.com/office/drawing/2014/main" id="{D8E9A6C9-6EEA-EE48-83A3-B63D5DE01EC0}"/>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A94335D0-A74F-FA4A-8D1B-CD3C7796254D}"/>
              </a:ext>
            </a:extLst>
          </p:cNvPr>
          <p:cNvSpPr>
            <a:spLocks noGrp="1"/>
          </p:cNvSpPr>
          <p:nvPr>
            <p:ph type="sldNum" sz="quarter" idx="12"/>
          </p:nvPr>
        </p:nvSpPr>
        <p:spPr/>
        <p:txBody>
          <a:bodyPr/>
          <a:lstStyle/>
          <a:p>
            <a:fld id="{9D195BCC-3514-4B1B-9C18-24F3D67EC549}" type="slidenum">
              <a:rPr lang="de-DE" smtClean="0"/>
              <a:t>2</a:t>
            </a:fld>
            <a:endParaRPr lang="de-DE"/>
          </a:p>
        </p:txBody>
      </p:sp>
      <p:sp>
        <p:nvSpPr>
          <p:cNvPr id="5" name="Text Placeholder 4">
            <a:extLst>
              <a:ext uri="{FF2B5EF4-FFF2-40B4-BE49-F238E27FC236}">
                <a16:creationId xmlns:a16="http://schemas.microsoft.com/office/drawing/2014/main" id="{293C3A99-CB8F-C447-86C6-7496D267DB9F}"/>
              </a:ext>
            </a:extLst>
          </p:cNvPr>
          <p:cNvSpPr>
            <a:spLocks noGrp="1"/>
          </p:cNvSpPr>
          <p:nvPr>
            <p:ph type="body" sz="quarter" idx="14"/>
          </p:nvPr>
        </p:nvSpPr>
        <p:spPr/>
        <p:txBody>
          <a:bodyPr/>
          <a:lstStyle/>
          <a:p>
            <a:r>
              <a:rPr lang="en-DE"/>
              <a:t>Sinn und Bedeutung, Intension und Extension</a:t>
            </a:r>
          </a:p>
          <a:p>
            <a:endParaRPr lang="en-DE"/>
          </a:p>
          <a:p>
            <a:r>
              <a:rPr lang="en-DE"/>
              <a:t>Referenz</a:t>
            </a:r>
          </a:p>
          <a:p>
            <a:endParaRPr lang="en-DE"/>
          </a:p>
          <a:p>
            <a:r>
              <a:rPr lang="en-DE"/>
              <a:t>Wörter/Wortgruppen und ihre Semantik:</a:t>
            </a:r>
          </a:p>
          <a:p>
            <a:pPr lvl="1"/>
            <a:r>
              <a:rPr lang="en-DE"/>
              <a:t>Verben</a:t>
            </a:r>
          </a:p>
          <a:p>
            <a:pPr lvl="1"/>
            <a:r>
              <a:rPr lang="en-DE"/>
              <a:t>Nomen und Nominalgruppen</a:t>
            </a:r>
          </a:p>
          <a:p>
            <a:pPr lvl="1"/>
            <a:r>
              <a:rPr lang="en-DE"/>
              <a:t>Adjektive und Adjektivgruppen</a:t>
            </a:r>
          </a:p>
        </p:txBody>
      </p:sp>
      <p:sp>
        <p:nvSpPr>
          <p:cNvPr id="6" name="Text Placeholder 5">
            <a:extLst>
              <a:ext uri="{FF2B5EF4-FFF2-40B4-BE49-F238E27FC236}">
                <a16:creationId xmlns:a16="http://schemas.microsoft.com/office/drawing/2014/main" id="{9A3E66C0-F024-C649-A5E5-C62F3E86F455}"/>
              </a:ext>
            </a:extLst>
          </p:cNvPr>
          <p:cNvSpPr>
            <a:spLocks noGrp="1"/>
          </p:cNvSpPr>
          <p:nvPr>
            <p:ph type="body" sz="quarter" idx="15"/>
          </p:nvPr>
        </p:nvSpPr>
        <p:spPr/>
        <p:txBody>
          <a:bodyPr/>
          <a:lstStyle/>
          <a:p>
            <a:endParaRPr lang="en-DE"/>
          </a:p>
        </p:txBody>
      </p:sp>
    </p:spTree>
    <p:extLst>
      <p:ext uri="{BB962C8B-B14F-4D97-AF65-F5344CB8AC3E}">
        <p14:creationId xmlns:p14="http://schemas.microsoft.com/office/powerpoint/2010/main" val="3916042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E31B-16DF-7947-A1A8-D2FD0057A48B}"/>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6998EEDF-B171-EB4A-9618-9477EB6BECEA}"/>
              </a:ext>
            </a:extLst>
          </p:cNvPr>
          <p:cNvSpPr>
            <a:spLocks noGrp="1"/>
          </p:cNvSpPr>
          <p:nvPr>
            <p:ph type="ftr" sz="quarter" idx="11"/>
          </p:nvPr>
        </p:nvSpPr>
        <p:spPr/>
        <p:txBody>
          <a:bodyPr/>
          <a:lstStyle/>
          <a:p>
            <a:r>
              <a:rPr lang="de-DE"/>
              <a:t>(Cummins 2019)</a:t>
            </a:r>
          </a:p>
        </p:txBody>
      </p:sp>
      <p:sp>
        <p:nvSpPr>
          <p:cNvPr id="4" name="Slide Number Placeholder 3">
            <a:extLst>
              <a:ext uri="{FF2B5EF4-FFF2-40B4-BE49-F238E27FC236}">
                <a16:creationId xmlns:a16="http://schemas.microsoft.com/office/drawing/2014/main" id="{1D5DBC6B-7FED-D847-8B97-A94E6FC24040}"/>
              </a:ext>
            </a:extLst>
          </p:cNvPr>
          <p:cNvSpPr>
            <a:spLocks noGrp="1"/>
          </p:cNvSpPr>
          <p:nvPr>
            <p:ph type="sldNum" sz="quarter" idx="12"/>
          </p:nvPr>
        </p:nvSpPr>
        <p:spPr/>
        <p:txBody>
          <a:bodyPr/>
          <a:lstStyle/>
          <a:p>
            <a:fld id="{9D195BCC-3514-4B1B-9C18-24F3D67EC549}" type="slidenum">
              <a:rPr lang="de-DE" smtClean="0"/>
              <a:t>20</a:t>
            </a:fld>
            <a:endParaRPr lang="de-DE"/>
          </a:p>
        </p:txBody>
      </p:sp>
      <p:sp>
        <p:nvSpPr>
          <p:cNvPr id="5" name="Text Placeholder 4">
            <a:extLst>
              <a:ext uri="{FF2B5EF4-FFF2-40B4-BE49-F238E27FC236}">
                <a16:creationId xmlns:a16="http://schemas.microsoft.com/office/drawing/2014/main" id="{C6C7B58B-3C20-C647-B3B2-CD58CBE63E9C}"/>
              </a:ext>
            </a:extLst>
          </p:cNvPr>
          <p:cNvSpPr>
            <a:spLocks noGrp="1"/>
          </p:cNvSpPr>
          <p:nvPr>
            <p:ph type="body" sz="quarter" idx="14"/>
          </p:nvPr>
        </p:nvSpPr>
        <p:spPr/>
        <p:txBody>
          <a:bodyPr/>
          <a:lstStyle/>
          <a:p>
            <a:r>
              <a:rPr lang="en-US"/>
              <a:t>sprachliche Bezugnahme auf Personen, Gegenstände oder Sachverhalte</a:t>
            </a:r>
          </a:p>
          <a:p>
            <a:r>
              <a:rPr lang="en-US"/>
              <a:t>kann kontextabhängig sein</a:t>
            </a:r>
          </a:p>
          <a:p>
            <a:r>
              <a:rPr lang="en-US" i="1"/>
              <a:t>der Mond </a:t>
            </a:r>
            <a:r>
              <a:rPr lang="en-US"/>
              <a:t>und</a:t>
            </a:r>
            <a:r>
              <a:rPr lang="en-US" i="1"/>
              <a:t> mein Auto </a:t>
            </a:r>
            <a:r>
              <a:rPr lang="en-US"/>
              <a:t>referieren auf konkreten außersprachlichen Gegenstand</a:t>
            </a:r>
          </a:p>
          <a:p>
            <a:r>
              <a:rPr lang="en-US"/>
              <a:t>bei </a:t>
            </a:r>
            <a:r>
              <a:rPr lang="en-US" i="1"/>
              <a:t>mein Auto </a:t>
            </a:r>
            <a:r>
              <a:rPr lang="en-US"/>
              <a:t>ändert sich der Referent, je nachdem, wer die Äußerung tätigt</a:t>
            </a:r>
          </a:p>
          <a:p>
            <a:pPr marL="0" indent="0">
              <a:buNone/>
            </a:pPr>
            <a:endParaRPr lang="en-DE"/>
          </a:p>
        </p:txBody>
      </p:sp>
      <p:sp>
        <p:nvSpPr>
          <p:cNvPr id="6" name="Text Placeholder 5">
            <a:extLst>
              <a:ext uri="{FF2B5EF4-FFF2-40B4-BE49-F238E27FC236}">
                <a16:creationId xmlns:a16="http://schemas.microsoft.com/office/drawing/2014/main" id="{666CAAE7-1C3E-9A49-B508-492D24B61B00}"/>
              </a:ext>
            </a:extLst>
          </p:cNvPr>
          <p:cNvSpPr>
            <a:spLocks noGrp="1"/>
          </p:cNvSpPr>
          <p:nvPr>
            <p:ph type="body" sz="quarter" idx="15"/>
          </p:nvPr>
        </p:nvSpPr>
        <p:spPr/>
        <p:txBody>
          <a:bodyPr/>
          <a:lstStyle/>
          <a:p>
            <a:r>
              <a:rPr lang="en-DE"/>
              <a:t>Referenz</a:t>
            </a:r>
          </a:p>
        </p:txBody>
      </p:sp>
    </p:spTree>
    <p:extLst>
      <p:ext uri="{BB962C8B-B14F-4D97-AF65-F5344CB8AC3E}">
        <p14:creationId xmlns:p14="http://schemas.microsoft.com/office/powerpoint/2010/main" val="360088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6B4F7-A510-8D4A-8A91-6DB6D89B652A}"/>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2BFECC11-5495-124E-8446-F2E556643E19}"/>
              </a:ext>
            </a:extLst>
          </p:cNvPr>
          <p:cNvSpPr>
            <a:spLocks noGrp="1"/>
          </p:cNvSpPr>
          <p:nvPr>
            <p:ph type="ftr" sz="quarter" idx="11"/>
          </p:nvPr>
        </p:nvSpPr>
        <p:spPr/>
        <p:txBody>
          <a:bodyPr/>
          <a:lstStyle/>
          <a:p>
            <a:r>
              <a:rPr lang="de-DE"/>
              <a:t>(Cummins 2019)</a:t>
            </a:r>
          </a:p>
        </p:txBody>
      </p:sp>
      <p:sp>
        <p:nvSpPr>
          <p:cNvPr id="4" name="Slide Number Placeholder 3">
            <a:extLst>
              <a:ext uri="{FF2B5EF4-FFF2-40B4-BE49-F238E27FC236}">
                <a16:creationId xmlns:a16="http://schemas.microsoft.com/office/drawing/2014/main" id="{A14262E9-3DB3-D441-9A24-038EBF06499A}"/>
              </a:ext>
            </a:extLst>
          </p:cNvPr>
          <p:cNvSpPr>
            <a:spLocks noGrp="1"/>
          </p:cNvSpPr>
          <p:nvPr>
            <p:ph type="sldNum" sz="quarter" idx="12"/>
          </p:nvPr>
        </p:nvSpPr>
        <p:spPr/>
        <p:txBody>
          <a:bodyPr/>
          <a:lstStyle/>
          <a:p>
            <a:fld id="{9D195BCC-3514-4B1B-9C18-24F3D67EC549}" type="slidenum">
              <a:rPr lang="de-DE" smtClean="0"/>
              <a:t>21</a:t>
            </a:fld>
            <a:endParaRPr lang="de-DE"/>
          </a:p>
        </p:txBody>
      </p:sp>
      <p:sp>
        <p:nvSpPr>
          <p:cNvPr id="5" name="Text Placeholder 4">
            <a:extLst>
              <a:ext uri="{FF2B5EF4-FFF2-40B4-BE49-F238E27FC236}">
                <a16:creationId xmlns:a16="http://schemas.microsoft.com/office/drawing/2014/main" id="{430628AE-4752-9C4B-88D4-401136F3EF2A}"/>
              </a:ext>
            </a:extLst>
          </p:cNvPr>
          <p:cNvSpPr>
            <a:spLocks noGrp="1"/>
          </p:cNvSpPr>
          <p:nvPr>
            <p:ph type="body" sz="quarter" idx="14"/>
          </p:nvPr>
        </p:nvSpPr>
        <p:spPr/>
        <p:txBody>
          <a:bodyPr/>
          <a:lstStyle/>
          <a:p>
            <a:r>
              <a:rPr lang="en-US"/>
              <a:t>demonstrative und indexikalische Wörter und Phrasen: </a:t>
            </a:r>
            <a:r>
              <a:rPr lang="en-US" i="1"/>
              <a:t>diese Katze, dieser Tisch, ich</a:t>
            </a:r>
            <a:endParaRPr lang="en-US"/>
          </a:p>
          <a:p>
            <a:r>
              <a:rPr lang="en-US"/>
              <a:t>Eigennamen: </a:t>
            </a:r>
            <a:r>
              <a:rPr lang="en-US" i="1"/>
              <a:t>Herr Meier, der Mount Everest</a:t>
            </a:r>
          </a:p>
          <a:p>
            <a:r>
              <a:rPr lang="en-US"/>
              <a:t>definite Kennzeichnungen: </a:t>
            </a:r>
            <a:r>
              <a:rPr lang="en-US" i="1"/>
              <a:t>die beiden in der ersten Reihe, die Autorin von "Harry Potter"</a:t>
            </a:r>
            <a:endParaRPr lang="en-US"/>
          </a:p>
          <a:p>
            <a:endParaRPr lang="en-DE"/>
          </a:p>
        </p:txBody>
      </p:sp>
      <p:sp>
        <p:nvSpPr>
          <p:cNvPr id="6" name="Text Placeholder 5">
            <a:extLst>
              <a:ext uri="{FF2B5EF4-FFF2-40B4-BE49-F238E27FC236}">
                <a16:creationId xmlns:a16="http://schemas.microsoft.com/office/drawing/2014/main" id="{83D0C82A-53FF-774C-93FB-50B161F98A84}"/>
              </a:ext>
            </a:extLst>
          </p:cNvPr>
          <p:cNvSpPr>
            <a:spLocks noGrp="1"/>
          </p:cNvSpPr>
          <p:nvPr>
            <p:ph type="body" sz="quarter" idx="15"/>
          </p:nvPr>
        </p:nvSpPr>
        <p:spPr/>
        <p:txBody>
          <a:bodyPr/>
          <a:lstStyle/>
          <a:p>
            <a:r>
              <a:rPr lang="en-DE"/>
              <a:t>Welche Wörter referieren?</a:t>
            </a:r>
          </a:p>
        </p:txBody>
      </p:sp>
    </p:spTree>
    <p:extLst>
      <p:ext uri="{BB962C8B-B14F-4D97-AF65-F5344CB8AC3E}">
        <p14:creationId xmlns:p14="http://schemas.microsoft.com/office/powerpoint/2010/main" val="200686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76B1-F8EA-6542-9381-04D77F7304A4}"/>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07808361-735A-8848-9B18-F3A46723C400}"/>
              </a:ext>
            </a:extLst>
          </p:cNvPr>
          <p:cNvSpPr>
            <a:spLocks noGrp="1"/>
          </p:cNvSpPr>
          <p:nvPr>
            <p:ph type="ftr" sz="quarter" idx="11"/>
          </p:nvPr>
        </p:nvSpPr>
        <p:spPr/>
        <p:txBody>
          <a:bodyPr/>
          <a:lstStyle/>
          <a:p>
            <a:r>
              <a:rPr lang="de-DE"/>
              <a:t>(Cummins 2019)</a:t>
            </a:r>
          </a:p>
        </p:txBody>
      </p:sp>
      <p:sp>
        <p:nvSpPr>
          <p:cNvPr id="4" name="Slide Number Placeholder 3">
            <a:extLst>
              <a:ext uri="{FF2B5EF4-FFF2-40B4-BE49-F238E27FC236}">
                <a16:creationId xmlns:a16="http://schemas.microsoft.com/office/drawing/2014/main" id="{6CC7CE0B-EB8E-7143-9F13-B06DDB83C753}"/>
              </a:ext>
            </a:extLst>
          </p:cNvPr>
          <p:cNvSpPr>
            <a:spLocks noGrp="1"/>
          </p:cNvSpPr>
          <p:nvPr>
            <p:ph type="sldNum" sz="quarter" idx="12"/>
          </p:nvPr>
        </p:nvSpPr>
        <p:spPr/>
        <p:txBody>
          <a:bodyPr/>
          <a:lstStyle/>
          <a:p>
            <a:fld id="{9D195BCC-3514-4B1B-9C18-24F3D67EC549}" type="slidenum">
              <a:rPr lang="de-DE" smtClean="0"/>
              <a:t>22</a:t>
            </a:fld>
            <a:endParaRPr lang="de-DE"/>
          </a:p>
        </p:txBody>
      </p:sp>
      <p:sp>
        <p:nvSpPr>
          <p:cNvPr id="5" name="Text Placeholder 4">
            <a:extLst>
              <a:ext uri="{FF2B5EF4-FFF2-40B4-BE49-F238E27FC236}">
                <a16:creationId xmlns:a16="http://schemas.microsoft.com/office/drawing/2014/main" id="{35C5EC8E-1466-0140-AC7A-BEC3959360F7}"/>
              </a:ext>
            </a:extLst>
          </p:cNvPr>
          <p:cNvSpPr>
            <a:spLocks noGrp="1"/>
          </p:cNvSpPr>
          <p:nvPr>
            <p:ph type="body" sz="quarter" idx="14"/>
          </p:nvPr>
        </p:nvSpPr>
        <p:spPr/>
        <p:txBody>
          <a:bodyPr/>
          <a:lstStyle/>
          <a:p>
            <a:r>
              <a:rPr lang="de-DE" sz="2103" dirty="0"/>
              <a:t>Sprachliche Ausdrücke zur Herstellung von Referenz</a:t>
            </a:r>
          </a:p>
          <a:p>
            <a:r>
              <a:rPr lang="de-DE" sz="2103" dirty="0"/>
              <a:t>Variieren in der Form je nach Funktion, typischerweise:</a:t>
            </a:r>
          </a:p>
          <a:p>
            <a:pPr lvl="1"/>
            <a:r>
              <a:rPr lang="de-DE" sz="1802" b="1" dirty="0"/>
              <a:t>Einführung</a:t>
            </a:r>
            <a:r>
              <a:rPr lang="de-DE" sz="1802" dirty="0"/>
              <a:t> eines Referenten in das Diskursmodell oder</a:t>
            </a:r>
          </a:p>
          <a:p>
            <a:pPr lvl="1"/>
            <a:r>
              <a:rPr lang="de-DE" sz="1802" dirty="0"/>
              <a:t> </a:t>
            </a:r>
            <a:r>
              <a:rPr lang="de-DE" sz="1802" b="1" dirty="0"/>
              <a:t>Wiederaufnahme nach einer längeren Zeitspanne </a:t>
            </a:r>
            <a:r>
              <a:rPr lang="de-DE" sz="1802" dirty="0"/>
              <a:t>durch Nominalphrasen (NP)</a:t>
            </a:r>
          </a:p>
          <a:p>
            <a:pPr lvl="1"/>
            <a:r>
              <a:rPr lang="de-DE" sz="1802" b="1" dirty="0"/>
              <a:t>Wiederaufnahme </a:t>
            </a:r>
            <a:r>
              <a:rPr lang="de-DE" sz="1802" dirty="0"/>
              <a:t>eines bereits eingeführten und kürzlich erwähnten Referenten durch Pronomina</a:t>
            </a:r>
          </a:p>
          <a:p>
            <a:r>
              <a:rPr lang="de-DE" sz="2103" dirty="0"/>
              <a:t>Mehrere </a:t>
            </a:r>
            <a:r>
              <a:rPr lang="de-DE" sz="2103" dirty="0" err="1"/>
              <a:t>koreferente</a:t>
            </a:r>
            <a:r>
              <a:rPr lang="de-DE" sz="2103" dirty="0"/>
              <a:t> Ausdrücke (d.h. die auf denselben Referenten verweisen) innerhalb eines Textes bilden eine referenzielle Kette</a:t>
            </a:r>
          </a:p>
          <a:p>
            <a:endParaRPr lang="en-US" sz="2103"/>
          </a:p>
        </p:txBody>
      </p:sp>
      <p:sp>
        <p:nvSpPr>
          <p:cNvPr id="6" name="Text Placeholder 5">
            <a:extLst>
              <a:ext uri="{FF2B5EF4-FFF2-40B4-BE49-F238E27FC236}">
                <a16:creationId xmlns:a16="http://schemas.microsoft.com/office/drawing/2014/main" id="{494281FA-CA5D-3E4D-AE3E-183C005F435C}"/>
              </a:ext>
            </a:extLst>
          </p:cNvPr>
          <p:cNvSpPr>
            <a:spLocks noGrp="1"/>
          </p:cNvSpPr>
          <p:nvPr>
            <p:ph type="body" sz="quarter" idx="15"/>
          </p:nvPr>
        </p:nvSpPr>
        <p:spPr/>
        <p:txBody>
          <a:bodyPr/>
          <a:lstStyle/>
          <a:p>
            <a:r>
              <a:rPr lang="en-DE"/>
              <a:t>Referenzielle Ausdrücke</a:t>
            </a:r>
          </a:p>
        </p:txBody>
      </p:sp>
    </p:spTree>
    <p:extLst>
      <p:ext uri="{BB962C8B-B14F-4D97-AF65-F5344CB8AC3E}">
        <p14:creationId xmlns:p14="http://schemas.microsoft.com/office/powerpoint/2010/main" val="2747049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21EE-58B7-F04B-A40F-41A0883F525C}"/>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660B50EB-CA44-1044-AF1F-012446B79A51}"/>
              </a:ext>
            </a:extLst>
          </p:cNvPr>
          <p:cNvSpPr>
            <a:spLocks noGrp="1"/>
          </p:cNvSpPr>
          <p:nvPr>
            <p:ph type="ftr" sz="quarter" idx="11"/>
          </p:nvPr>
        </p:nvSpPr>
        <p:spPr/>
        <p:txBody>
          <a:bodyPr/>
          <a:lstStyle/>
          <a:p>
            <a:r>
              <a:rPr lang="de-DE"/>
              <a:t>(Pafel &amp; Reich 2016: 21)</a:t>
            </a:r>
          </a:p>
        </p:txBody>
      </p:sp>
      <p:sp>
        <p:nvSpPr>
          <p:cNvPr id="4" name="Slide Number Placeholder 3">
            <a:extLst>
              <a:ext uri="{FF2B5EF4-FFF2-40B4-BE49-F238E27FC236}">
                <a16:creationId xmlns:a16="http://schemas.microsoft.com/office/drawing/2014/main" id="{467D0018-9362-9E4E-96F3-ABEA2A0F6F0F}"/>
              </a:ext>
            </a:extLst>
          </p:cNvPr>
          <p:cNvSpPr>
            <a:spLocks noGrp="1"/>
          </p:cNvSpPr>
          <p:nvPr>
            <p:ph type="sldNum" sz="quarter" idx="12"/>
          </p:nvPr>
        </p:nvSpPr>
        <p:spPr/>
        <p:txBody>
          <a:bodyPr/>
          <a:lstStyle/>
          <a:p>
            <a:fld id="{9D195BCC-3514-4B1B-9C18-24F3D67EC549}" type="slidenum">
              <a:rPr lang="de-DE" smtClean="0"/>
              <a:t>23</a:t>
            </a:fld>
            <a:endParaRPr lang="de-DE"/>
          </a:p>
        </p:txBody>
      </p:sp>
      <p:sp>
        <p:nvSpPr>
          <p:cNvPr id="5" name="Text Placeholder 4">
            <a:extLst>
              <a:ext uri="{FF2B5EF4-FFF2-40B4-BE49-F238E27FC236}">
                <a16:creationId xmlns:a16="http://schemas.microsoft.com/office/drawing/2014/main" id="{1FBA95D4-F70C-0842-B03F-8C15F09EDB12}"/>
              </a:ext>
            </a:extLst>
          </p:cNvPr>
          <p:cNvSpPr>
            <a:spLocks noGrp="1"/>
          </p:cNvSpPr>
          <p:nvPr>
            <p:ph type="body" sz="quarter" idx="14"/>
          </p:nvPr>
        </p:nvSpPr>
        <p:spPr/>
        <p:txBody>
          <a:bodyPr/>
          <a:lstStyle/>
          <a:p>
            <a:r>
              <a:rPr lang="en-DE" b="1"/>
              <a:t>Term: </a:t>
            </a:r>
            <a:r>
              <a:rPr lang="en-DE"/>
              <a:t>ein sprachlicher Ausdruck, der auf einen oder mehrere Gegenstände referieren kann (</a:t>
            </a:r>
            <a:r>
              <a:rPr lang="en-DE" i="1"/>
              <a:t>dieser Stift hier</a:t>
            </a:r>
            <a:r>
              <a:rPr lang="en-DE"/>
              <a:t>)</a:t>
            </a:r>
          </a:p>
          <a:p>
            <a:endParaRPr lang="en-DE" b="1"/>
          </a:p>
          <a:p>
            <a:r>
              <a:rPr lang="en-DE" b="1"/>
              <a:t>Prädikat(sausdruck): </a:t>
            </a:r>
            <a:r>
              <a:rPr lang="en-DE"/>
              <a:t>sprachlicher Ausdruck, der auf einen Begriff (ein Konzept) referieren kann (</a:t>
            </a:r>
            <a:r>
              <a:rPr lang="en-DE" i="1"/>
              <a:t>Stift</a:t>
            </a:r>
            <a:r>
              <a:rPr lang="en-DE"/>
              <a:t>)</a:t>
            </a:r>
          </a:p>
          <a:p>
            <a:endParaRPr lang="en-DE" b="1"/>
          </a:p>
          <a:p>
            <a:r>
              <a:rPr lang="en-DE" b="1"/>
              <a:t>Prädikation: </a:t>
            </a:r>
            <a:r>
              <a:rPr lang="en-DE"/>
              <a:t>sprachlicher Ausdruck, der auf eine Proposition referieren kann (</a:t>
            </a:r>
            <a:r>
              <a:rPr lang="en-DE" i="1"/>
              <a:t>der Stift schreibt / zerbricht / ...</a:t>
            </a:r>
            <a:r>
              <a:rPr lang="en-DE"/>
              <a:t>)</a:t>
            </a:r>
            <a:endParaRPr lang="en-DE" b="1"/>
          </a:p>
        </p:txBody>
      </p:sp>
      <p:sp>
        <p:nvSpPr>
          <p:cNvPr id="6" name="Text Placeholder 5">
            <a:extLst>
              <a:ext uri="{FF2B5EF4-FFF2-40B4-BE49-F238E27FC236}">
                <a16:creationId xmlns:a16="http://schemas.microsoft.com/office/drawing/2014/main" id="{FC923AB4-5655-CF46-8F18-DFC811CE64BF}"/>
              </a:ext>
            </a:extLst>
          </p:cNvPr>
          <p:cNvSpPr>
            <a:spLocks noGrp="1"/>
          </p:cNvSpPr>
          <p:nvPr>
            <p:ph type="body" sz="quarter" idx="15"/>
          </p:nvPr>
        </p:nvSpPr>
        <p:spPr/>
        <p:txBody>
          <a:bodyPr/>
          <a:lstStyle/>
          <a:p>
            <a:r>
              <a:rPr lang="en-DE"/>
              <a:t>Term, Prädikat, Prädikation</a:t>
            </a:r>
          </a:p>
        </p:txBody>
      </p:sp>
      <p:pic>
        <p:nvPicPr>
          <p:cNvPr id="7" name="Picture 6">
            <a:extLst>
              <a:ext uri="{FF2B5EF4-FFF2-40B4-BE49-F238E27FC236}">
                <a16:creationId xmlns:a16="http://schemas.microsoft.com/office/drawing/2014/main" id="{023D1A55-EEFF-5E4B-B2AD-0B37D4A7F2A3}"/>
              </a:ext>
            </a:extLst>
          </p:cNvPr>
          <p:cNvPicPr>
            <a:picLocks noChangeAspect="1"/>
          </p:cNvPicPr>
          <p:nvPr/>
        </p:nvPicPr>
        <p:blipFill>
          <a:blip r:embed="rId3"/>
          <a:stretch>
            <a:fillRect/>
          </a:stretch>
        </p:blipFill>
        <p:spPr>
          <a:xfrm>
            <a:off x="4860032" y="2924824"/>
            <a:ext cx="827006" cy="433788"/>
          </a:xfrm>
          <a:prstGeom prst="rect">
            <a:avLst/>
          </a:prstGeom>
        </p:spPr>
      </p:pic>
      <p:pic>
        <p:nvPicPr>
          <p:cNvPr id="8" name="Picture 7">
            <a:extLst>
              <a:ext uri="{FF2B5EF4-FFF2-40B4-BE49-F238E27FC236}">
                <a16:creationId xmlns:a16="http://schemas.microsoft.com/office/drawing/2014/main" id="{C3BDA75D-9517-5446-9EDB-CAD111CF1DCF}"/>
              </a:ext>
            </a:extLst>
          </p:cNvPr>
          <p:cNvPicPr>
            <a:picLocks noChangeAspect="1"/>
          </p:cNvPicPr>
          <p:nvPr/>
        </p:nvPicPr>
        <p:blipFill>
          <a:blip r:embed="rId4"/>
          <a:stretch>
            <a:fillRect/>
          </a:stretch>
        </p:blipFill>
        <p:spPr>
          <a:xfrm>
            <a:off x="5762087" y="2924824"/>
            <a:ext cx="1042843" cy="433788"/>
          </a:xfrm>
          <a:prstGeom prst="rect">
            <a:avLst/>
          </a:prstGeom>
        </p:spPr>
      </p:pic>
      <p:pic>
        <p:nvPicPr>
          <p:cNvPr id="9" name="Picture 8">
            <a:extLst>
              <a:ext uri="{FF2B5EF4-FFF2-40B4-BE49-F238E27FC236}">
                <a16:creationId xmlns:a16="http://schemas.microsoft.com/office/drawing/2014/main" id="{4020119C-9426-8C43-9736-F72589964F00}"/>
              </a:ext>
            </a:extLst>
          </p:cNvPr>
          <p:cNvPicPr>
            <a:picLocks noChangeAspect="1"/>
          </p:cNvPicPr>
          <p:nvPr/>
        </p:nvPicPr>
        <p:blipFill>
          <a:blip r:embed="rId5"/>
          <a:stretch>
            <a:fillRect/>
          </a:stretch>
        </p:blipFill>
        <p:spPr>
          <a:xfrm>
            <a:off x="6855760" y="2957489"/>
            <a:ext cx="1495574" cy="474883"/>
          </a:xfrm>
          <a:prstGeom prst="rect">
            <a:avLst/>
          </a:prstGeom>
        </p:spPr>
      </p:pic>
      <p:pic>
        <p:nvPicPr>
          <p:cNvPr id="10" name="Picture 9">
            <a:extLst>
              <a:ext uri="{FF2B5EF4-FFF2-40B4-BE49-F238E27FC236}">
                <a16:creationId xmlns:a16="http://schemas.microsoft.com/office/drawing/2014/main" id="{03B01424-A05B-D647-BEB6-3B37EE0EBADF}"/>
              </a:ext>
            </a:extLst>
          </p:cNvPr>
          <p:cNvPicPr>
            <a:picLocks noChangeAspect="1"/>
          </p:cNvPicPr>
          <p:nvPr/>
        </p:nvPicPr>
        <p:blipFill>
          <a:blip r:embed="rId6"/>
          <a:stretch>
            <a:fillRect/>
          </a:stretch>
        </p:blipFill>
        <p:spPr>
          <a:xfrm>
            <a:off x="8480338" y="2862957"/>
            <a:ext cx="482360" cy="656831"/>
          </a:xfrm>
          <a:prstGeom prst="rect">
            <a:avLst/>
          </a:prstGeom>
        </p:spPr>
      </p:pic>
      <p:pic>
        <p:nvPicPr>
          <p:cNvPr id="11" name="Picture 10">
            <a:extLst>
              <a:ext uri="{FF2B5EF4-FFF2-40B4-BE49-F238E27FC236}">
                <a16:creationId xmlns:a16="http://schemas.microsoft.com/office/drawing/2014/main" id="{3686D3E4-80D4-444D-980C-F64BB12F7E7A}"/>
              </a:ext>
            </a:extLst>
          </p:cNvPr>
          <p:cNvPicPr>
            <a:picLocks noChangeAspect="1"/>
          </p:cNvPicPr>
          <p:nvPr/>
        </p:nvPicPr>
        <p:blipFill>
          <a:blip r:embed="rId3"/>
          <a:stretch>
            <a:fillRect/>
          </a:stretch>
        </p:blipFill>
        <p:spPr>
          <a:xfrm>
            <a:off x="7775652" y="1717786"/>
            <a:ext cx="1188836" cy="623578"/>
          </a:xfrm>
          <a:prstGeom prst="rect">
            <a:avLst/>
          </a:prstGeom>
        </p:spPr>
      </p:pic>
      <p:sp>
        <p:nvSpPr>
          <p:cNvPr id="12" name="Right Arrow 11">
            <a:extLst>
              <a:ext uri="{FF2B5EF4-FFF2-40B4-BE49-F238E27FC236}">
                <a16:creationId xmlns:a16="http://schemas.microsoft.com/office/drawing/2014/main" id="{036F5A2A-33E0-EE4D-BE21-9F4A6FADFDF4}"/>
              </a:ext>
            </a:extLst>
          </p:cNvPr>
          <p:cNvSpPr/>
          <p:nvPr/>
        </p:nvSpPr>
        <p:spPr>
          <a:xfrm>
            <a:off x="6732240" y="2017114"/>
            <a:ext cx="1026114" cy="34178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942162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5FCC-8290-8B45-8E28-2F29E3924088}"/>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1983A43D-0B6F-0647-9051-F7F12CBC0DDA}"/>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1FAB4CA-3591-5C4F-B8D9-CBB7F6712862}"/>
              </a:ext>
            </a:extLst>
          </p:cNvPr>
          <p:cNvSpPr>
            <a:spLocks noGrp="1"/>
          </p:cNvSpPr>
          <p:nvPr>
            <p:ph type="sldNum" sz="quarter" idx="12"/>
          </p:nvPr>
        </p:nvSpPr>
        <p:spPr/>
        <p:txBody>
          <a:bodyPr/>
          <a:lstStyle/>
          <a:p>
            <a:fld id="{9D195BCC-3514-4B1B-9C18-24F3D67EC549}" type="slidenum">
              <a:rPr lang="de-DE" smtClean="0"/>
              <a:t>24</a:t>
            </a:fld>
            <a:endParaRPr lang="de-DE"/>
          </a:p>
        </p:txBody>
      </p:sp>
      <p:sp>
        <p:nvSpPr>
          <p:cNvPr id="5" name="Text Placeholder 4">
            <a:extLst>
              <a:ext uri="{FF2B5EF4-FFF2-40B4-BE49-F238E27FC236}">
                <a16:creationId xmlns:a16="http://schemas.microsoft.com/office/drawing/2014/main" id="{42D6A3BE-76B1-A546-B308-3D7DEA242DD3}"/>
              </a:ext>
            </a:extLst>
          </p:cNvPr>
          <p:cNvSpPr>
            <a:spLocks noGrp="1"/>
          </p:cNvSpPr>
          <p:nvPr>
            <p:ph type="body" sz="quarter" idx="14"/>
          </p:nvPr>
        </p:nvSpPr>
        <p:spPr/>
        <p:txBody>
          <a:bodyPr/>
          <a:lstStyle/>
          <a:p>
            <a:pPr marL="0" indent="0">
              <a:buNone/>
            </a:pPr>
            <a:r>
              <a:rPr lang="en-DE"/>
              <a:t>nach Pafel &amp; Reich (2016: 21):</a:t>
            </a:r>
          </a:p>
          <a:p>
            <a:r>
              <a:rPr lang="en-DE" b="1"/>
              <a:t>Prädikat(sausdruck): </a:t>
            </a:r>
            <a:r>
              <a:rPr lang="en-DE"/>
              <a:t>sprachlicher Ausdruck, der auf ein Konzept referieren kann</a:t>
            </a:r>
          </a:p>
          <a:p>
            <a:r>
              <a:rPr lang="en-DE" b="1"/>
              <a:t>Prädikation: </a:t>
            </a:r>
            <a:r>
              <a:rPr lang="en-DE"/>
              <a:t>sprachlicher Ausdruck, der auf eine Proposition referieren kann.</a:t>
            </a:r>
          </a:p>
          <a:p>
            <a:endParaRPr lang="en-DE" b="1"/>
          </a:p>
        </p:txBody>
      </p:sp>
      <p:sp>
        <p:nvSpPr>
          <p:cNvPr id="6" name="Text Placeholder 5">
            <a:extLst>
              <a:ext uri="{FF2B5EF4-FFF2-40B4-BE49-F238E27FC236}">
                <a16:creationId xmlns:a16="http://schemas.microsoft.com/office/drawing/2014/main" id="{25330F60-1AE6-A341-85FA-59876CFFC14C}"/>
              </a:ext>
            </a:extLst>
          </p:cNvPr>
          <p:cNvSpPr>
            <a:spLocks noGrp="1"/>
          </p:cNvSpPr>
          <p:nvPr>
            <p:ph type="body" sz="quarter" idx="15"/>
          </p:nvPr>
        </p:nvSpPr>
        <p:spPr/>
        <p:txBody>
          <a:bodyPr/>
          <a:lstStyle/>
          <a:p>
            <a:r>
              <a:rPr lang="en-DE"/>
              <a:t>Prädikat, Prädikation</a:t>
            </a:r>
          </a:p>
        </p:txBody>
      </p:sp>
      <p:pic>
        <p:nvPicPr>
          <p:cNvPr id="7" name="Picture 2" descr="Sign, Caution, Warning, Danger, Safety, Hazard, Risk">
            <a:extLst>
              <a:ext uri="{FF2B5EF4-FFF2-40B4-BE49-F238E27FC236}">
                <a16:creationId xmlns:a16="http://schemas.microsoft.com/office/drawing/2014/main" id="{C9F9134D-934C-0246-B47A-79F0D5509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776" y="3471461"/>
            <a:ext cx="1269141" cy="11196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CC9DF7-7423-2846-9C57-6B43416C7221}"/>
              </a:ext>
            </a:extLst>
          </p:cNvPr>
          <p:cNvSpPr txBox="1"/>
          <p:nvPr/>
        </p:nvSpPr>
        <p:spPr>
          <a:xfrm>
            <a:off x="521438" y="3205009"/>
            <a:ext cx="6714802" cy="1962204"/>
          </a:xfrm>
          <a:prstGeom prst="rect">
            <a:avLst/>
          </a:prstGeom>
          <a:noFill/>
        </p:spPr>
        <p:txBody>
          <a:bodyPr wrap="square" rtlCol="0">
            <a:spAutoFit/>
          </a:bodyPr>
          <a:lstStyle/>
          <a:p>
            <a:pPr lvl="0" defTabSz="914400">
              <a:lnSpc>
                <a:spcPct val="90000"/>
              </a:lnSpc>
              <a:spcBef>
                <a:spcPts val="600"/>
              </a:spcBef>
              <a:buClr>
                <a:srgbClr val="006AB3"/>
              </a:buClr>
            </a:pPr>
            <a:r>
              <a:rPr lang="en-DE" sz="2000">
                <a:solidFill>
                  <a:prstClr val="black"/>
                </a:solidFill>
              </a:rPr>
              <a:t>Der Terminus </a:t>
            </a:r>
            <a:r>
              <a:rPr lang="en-DE" sz="2000" b="1" i="1">
                <a:solidFill>
                  <a:prstClr val="black"/>
                </a:solidFill>
              </a:rPr>
              <a:t>Prädikat</a:t>
            </a:r>
            <a:r>
              <a:rPr lang="en-DE" sz="2000" b="1">
                <a:solidFill>
                  <a:prstClr val="black"/>
                </a:solidFill>
              </a:rPr>
              <a:t> </a:t>
            </a:r>
            <a:r>
              <a:rPr lang="en-DE" sz="2000">
                <a:solidFill>
                  <a:prstClr val="black"/>
                </a:solidFill>
              </a:rPr>
              <a:t>wird häufig verwendet für Wörter oder Phrasen, die ein Prädikation leisten – also "einen Ausdruck, den zu einem vollständigen Satz nur noch das Subjekt fehlt" (Zimmermann 2014: 58). Im Sinne terminologischer Klarheit verwendet Löbner (2015: 121) hierfür den Terminus </a:t>
            </a:r>
            <a:r>
              <a:rPr lang="en-DE" sz="2000" i="1">
                <a:solidFill>
                  <a:prstClr val="black"/>
                </a:solidFill>
              </a:rPr>
              <a:t>Prädikatsausdruck.</a:t>
            </a:r>
            <a:endParaRPr lang="en-DE" sz="2000">
              <a:solidFill>
                <a:prstClr val="black"/>
              </a:solidFill>
            </a:endParaRPr>
          </a:p>
          <a:p>
            <a:pPr algn="l"/>
            <a:endParaRPr lang="en-DE" dirty="0" err="1"/>
          </a:p>
        </p:txBody>
      </p:sp>
    </p:spTree>
    <p:extLst>
      <p:ext uri="{BB962C8B-B14F-4D97-AF65-F5344CB8AC3E}">
        <p14:creationId xmlns:p14="http://schemas.microsoft.com/office/powerpoint/2010/main" val="4065783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5FCC-8290-8B45-8E28-2F29E3924088}"/>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1983A43D-0B6F-0647-9051-F7F12CBC0DDA}"/>
              </a:ext>
            </a:extLst>
          </p:cNvPr>
          <p:cNvSpPr>
            <a:spLocks noGrp="1"/>
          </p:cNvSpPr>
          <p:nvPr>
            <p:ph type="ftr" sz="quarter" idx="11"/>
          </p:nvPr>
        </p:nvSpPr>
        <p:spPr/>
        <p:txBody>
          <a:bodyPr/>
          <a:lstStyle/>
          <a:p>
            <a:r>
              <a:rPr lang="de-DE"/>
              <a:t>(Meibauer at al. 2015: 158, Imo 2016: 161)</a:t>
            </a:r>
          </a:p>
        </p:txBody>
      </p:sp>
      <p:sp>
        <p:nvSpPr>
          <p:cNvPr id="4" name="Slide Number Placeholder 3">
            <a:extLst>
              <a:ext uri="{FF2B5EF4-FFF2-40B4-BE49-F238E27FC236}">
                <a16:creationId xmlns:a16="http://schemas.microsoft.com/office/drawing/2014/main" id="{51FAB4CA-3591-5C4F-B8D9-CBB7F6712862}"/>
              </a:ext>
            </a:extLst>
          </p:cNvPr>
          <p:cNvSpPr>
            <a:spLocks noGrp="1"/>
          </p:cNvSpPr>
          <p:nvPr>
            <p:ph type="sldNum" sz="quarter" idx="12"/>
          </p:nvPr>
        </p:nvSpPr>
        <p:spPr/>
        <p:txBody>
          <a:bodyPr/>
          <a:lstStyle/>
          <a:p>
            <a:fld id="{9D195BCC-3514-4B1B-9C18-24F3D67EC549}" type="slidenum">
              <a:rPr lang="de-DE" smtClean="0"/>
              <a:t>25</a:t>
            </a:fld>
            <a:endParaRPr lang="de-DE"/>
          </a:p>
        </p:txBody>
      </p:sp>
      <p:sp>
        <p:nvSpPr>
          <p:cNvPr id="5" name="Text Placeholder 4">
            <a:extLst>
              <a:ext uri="{FF2B5EF4-FFF2-40B4-BE49-F238E27FC236}">
                <a16:creationId xmlns:a16="http://schemas.microsoft.com/office/drawing/2014/main" id="{42D6A3BE-76B1-A546-B308-3D7DEA242DD3}"/>
              </a:ext>
            </a:extLst>
          </p:cNvPr>
          <p:cNvSpPr>
            <a:spLocks noGrp="1"/>
          </p:cNvSpPr>
          <p:nvPr>
            <p:ph type="body" sz="quarter" idx="14"/>
          </p:nvPr>
        </p:nvSpPr>
        <p:spPr/>
        <p:txBody>
          <a:bodyPr/>
          <a:lstStyle/>
          <a:p>
            <a:pPr marL="0" indent="0">
              <a:buNone/>
            </a:pPr>
            <a:r>
              <a:rPr lang="en-DE"/>
              <a:t>nach Pafel &amp; Reich (2016: 21):</a:t>
            </a:r>
          </a:p>
          <a:p>
            <a:r>
              <a:rPr lang="en-DE" b="1"/>
              <a:t>Prädikat(sausdruck): </a:t>
            </a:r>
            <a:r>
              <a:rPr lang="en-DE"/>
              <a:t>sprachlicher Ausdruck, der auf ein Konzept referieren kann</a:t>
            </a:r>
          </a:p>
          <a:p>
            <a:r>
              <a:rPr lang="en-DE" b="1"/>
              <a:t>Prädikation: </a:t>
            </a:r>
            <a:r>
              <a:rPr lang="en-DE"/>
              <a:t>sprachlicher Ausdruck, der auf eine Proposition referieren kann.</a:t>
            </a:r>
          </a:p>
          <a:p>
            <a:endParaRPr lang="en-DE" b="1"/>
          </a:p>
        </p:txBody>
      </p:sp>
      <p:sp>
        <p:nvSpPr>
          <p:cNvPr id="6" name="Text Placeholder 5">
            <a:extLst>
              <a:ext uri="{FF2B5EF4-FFF2-40B4-BE49-F238E27FC236}">
                <a16:creationId xmlns:a16="http://schemas.microsoft.com/office/drawing/2014/main" id="{25330F60-1AE6-A341-85FA-59876CFFC14C}"/>
              </a:ext>
            </a:extLst>
          </p:cNvPr>
          <p:cNvSpPr>
            <a:spLocks noGrp="1"/>
          </p:cNvSpPr>
          <p:nvPr>
            <p:ph type="body" sz="quarter" idx="15"/>
          </p:nvPr>
        </p:nvSpPr>
        <p:spPr/>
        <p:txBody>
          <a:bodyPr/>
          <a:lstStyle/>
          <a:p>
            <a:r>
              <a:rPr lang="en-DE"/>
              <a:t>Prädikat, Prädikation</a:t>
            </a:r>
          </a:p>
        </p:txBody>
      </p:sp>
      <p:pic>
        <p:nvPicPr>
          <p:cNvPr id="7" name="Picture 2" descr="Sign, Caution, Warning, Danger, Safety, Hazard, Risk">
            <a:extLst>
              <a:ext uri="{FF2B5EF4-FFF2-40B4-BE49-F238E27FC236}">
                <a16:creationId xmlns:a16="http://schemas.microsoft.com/office/drawing/2014/main" id="{C9F9134D-934C-0246-B47A-79F0D5509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4776" y="3471461"/>
            <a:ext cx="1269141" cy="11196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CC9DF7-7423-2846-9C57-6B43416C7221}"/>
              </a:ext>
            </a:extLst>
          </p:cNvPr>
          <p:cNvSpPr txBox="1"/>
          <p:nvPr/>
        </p:nvSpPr>
        <p:spPr>
          <a:xfrm>
            <a:off x="593502" y="3205009"/>
            <a:ext cx="6714802" cy="1792798"/>
          </a:xfrm>
          <a:prstGeom prst="rect">
            <a:avLst/>
          </a:prstGeom>
          <a:noFill/>
        </p:spPr>
        <p:txBody>
          <a:bodyPr wrap="square" rtlCol="0">
            <a:spAutoFit/>
          </a:bodyPr>
          <a:lstStyle/>
          <a:p>
            <a:pPr algn="l"/>
            <a:r>
              <a:rPr lang="en-DE" sz="1400" dirty="0" err="1"/>
              <a:t>Neben dem hier eingeführten semantischen gibt es auch einen </a:t>
            </a:r>
            <a:r>
              <a:rPr lang="en-DE" sz="1400" b="1" dirty="0" err="1"/>
              <a:t>syntaktischen </a:t>
            </a:r>
            <a:r>
              <a:rPr lang="en-DE" sz="1400" dirty="0" err="1"/>
              <a:t>Prädikatsbegriff (den die meisten aus BEM kennen). In der Satzgliedlehre werden i.d.R. </a:t>
            </a:r>
            <a:r>
              <a:rPr lang="en-DE" sz="1400" b="1" dirty="0" err="1"/>
              <a:t>nur Verben </a:t>
            </a:r>
            <a:r>
              <a:rPr lang="en-DE" sz="1400" dirty="0" err="1"/>
              <a:t>als Prädikate gesehen. Alle finiten und infiniten Verben zusammen bilden das </a:t>
            </a:r>
            <a:r>
              <a:rPr lang="en-DE" sz="1400" b="1" dirty="0" err="1"/>
              <a:t>Prädikat</a:t>
            </a:r>
            <a:r>
              <a:rPr lang="en-DE" sz="1400" dirty="0" err="1"/>
              <a:t> eines Satzes. Das Prädikat bildet quasi den Dreh- und Angelpunkt, von dem alle Satzglieder abhängen. Funktion des Prädikats ist es, eine Aussage über ein Subjekt zu machen. </a:t>
            </a:r>
          </a:p>
          <a:p>
            <a:pPr algn="l"/>
            <a:endParaRPr lang="en-DE" sz="1000" dirty="0" err="1"/>
          </a:p>
          <a:p>
            <a:pPr algn="l"/>
            <a:r>
              <a:rPr lang="en-DE" sz="1400" dirty="0" err="1"/>
              <a:t>(Zur Geschichte des Prädikatsbegriffs vgl. Gamerschlag 2013.)</a:t>
            </a:r>
          </a:p>
        </p:txBody>
      </p:sp>
    </p:spTree>
    <p:extLst>
      <p:ext uri="{BB962C8B-B14F-4D97-AF65-F5344CB8AC3E}">
        <p14:creationId xmlns:p14="http://schemas.microsoft.com/office/powerpoint/2010/main" val="5074979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FE0B-1D73-734C-A3C8-DBFD0BA37A57}"/>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45A2C017-9339-364C-8754-6DF9EAF4B5FF}"/>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23FEEDE1-9826-D64C-8508-E395616A5945}"/>
              </a:ext>
            </a:extLst>
          </p:cNvPr>
          <p:cNvSpPr>
            <a:spLocks noGrp="1"/>
          </p:cNvSpPr>
          <p:nvPr>
            <p:ph type="sldNum" sz="quarter" idx="12"/>
          </p:nvPr>
        </p:nvSpPr>
        <p:spPr/>
        <p:txBody>
          <a:bodyPr/>
          <a:lstStyle/>
          <a:p>
            <a:fld id="{9D195BCC-3514-4B1B-9C18-24F3D67EC549}" type="slidenum">
              <a:rPr lang="de-DE" smtClean="0"/>
              <a:t>26</a:t>
            </a:fld>
            <a:endParaRPr lang="de-DE"/>
          </a:p>
        </p:txBody>
      </p:sp>
      <p:sp>
        <p:nvSpPr>
          <p:cNvPr id="5" name="Text Placeholder 4">
            <a:extLst>
              <a:ext uri="{FF2B5EF4-FFF2-40B4-BE49-F238E27FC236}">
                <a16:creationId xmlns:a16="http://schemas.microsoft.com/office/drawing/2014/main" id="{470BD22E-A5B7-1847-A9A9-5DCE0BED5C03}"/>
              </a:ext>
            </a:extLst>
          </p:cNvPr>
          <p:cNvSpPr>
            <a:spLocks noGrp="1"/>
          </p:cNvSpPr>
          <p:nvPr>
            <p:ph type="body" sz="quarter" idx="14"/>
          </p:nvPr>
        </p:nvSpPr>
        <p:spPr/>
        <p:txBody>
          <a:bodyPr/>
          <a:lstStyle/>
          <a:p>
            <a:r>
              <a:rPr lang="en-DE" sz="1800"/>
              <a:t>Pafel &amp; Reich (2016: 21): "sprachlicher Ausdruck, der auf ein Konzept referieren kann"</a:t>
            </a:r>
          </a:p>
          <a:p>
            <a:r>
              <a:rPr lang="en-DE" sz="1800"/>
              <a:t>Meibauer et al. (2015: 356): "sprachlicher Ausdruck, der ein oder mehrere Argumente selegiert"</a:t>
            </a:r>
          </a:p>
          <a:p>
            <a:r>
              <a:rPr lang="en-DE" sz="1800"/>
              <a:t>Glottopedia: "</a:t>
            </a:r>
            <a:r>
              <a:rPr lang="en-GB" sz="1800"/>
              <a:t>In semantics, a predicate is [a] concept (property or n-ary relation) that is attributed to a given (set of) argument(s) in a predication." </a:t>
            </a:r>
            <a:r>
              <a:rPr lang="en-GB" sz="1200"/>
              <a:t>(</a:t>
            </a:r>
            <a:r>
              <a:rPr lang="de-DE" sz="1200"/>
              <a:t>http://www.glottopedia.org/index.php/Predicate</a:t>
            </a:r>
            <a:r>
              <a:rPr lang="en-GB" sz="1200"/>
              <a:t>)</a:t>
            </a:r>
            <a:endParaRPr lang="en-DE" sz="1800"/>
          </a:p>
          <a:p>
            <a:r>
              <a:rPr lang="en-DE" sz="1800"/>
              <a:t>Utrecht Lexicon of Linguistics: "</a:t>
            </a:r>
            <a:r>
              <a:rPr lang="en-GB" sz="1800"/>
              <a:t>In predicate logic, a predicate designates a property or a relation. P in P(a) and R in R(b,c) are called predicates. P in P(a) assigns a property to a and R in R(b,c) designates a relation between b and c. The expressions a, b and c are called the arguments of the predicates P and R." </a:t>
            </a:r>
            <a:r>
              <a:rPr lang="en-GB" sz="1200"/>
              <a:t>(https://lexicon.hum.uu.nl/?lemma=Predicate&amp;lemmacode=423&amp;lemma=Predicate&amp;lemmacode=423)</a:t>
            </a:r>
            <a:endParaRPr lang="en-DE" sz="1600"/>
          </a:p>
        </p:txBody>
      </p:sp>
      <p:sp>
        <p:nvSpPr>
          <p:cNvPr id="6" name="Text Placeholder 5">
            <a:extLst>
              <a:ext uri="{FF2B5EF4-FFF2-40B4-BE49-F238E27FC236}">
                <a16:creationId xmlns:a16="http://schemas.microsoft.com/office/drawing/2014/main" id="{3785AD91-F622-9547-A78A-6E1B9CE7AA9D}"/>
              </a:ext>
            </a:extLst>
          </p:cNvPr>
          <p:cNvSpPr>
            <a:spLocks noGrp="1"/>
          </p:cNvSpPr>
          <p:nvPr>
            <p:ph type="body" sz="quarter" idx="15"/>
          </p:nvPr>
        </p:nvSpPr>
        <p:spPr/>
        <p:txBody>
          <a:bodyPr/>
          <a:lstStyle/>
          <a:p>
            <a:r>
              <a:rPr lang="en-DE"/>
              <a:t>Unterschiedliche Definitionen von </a:t>
            </a:r>
            <a:r>
              <a:rPr lang="en-DE" i="1"/>
              <a:t>Prädikat</a:t>
            </a:r>
            <a:endParaRPr lang="en-DE"/>
          </a:p>
        </p:txBody>
      </p:sp>
    </p:spTree>
    <p:extLst>
      <p:ext uri="{BB962C8B-B14F-4D97-AF65-F5344CB8AC3E}">
        <p14:creationId xmlns:p14="http://schemas.microsoft.com/office/powerpoint/2010/main" val="108070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94BB7-0FC5-FC40-9E2A-E5C58F1CE705}"/>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2CA06733-1E6C-C941-A3C3-5AECE5D72235}"/>
              </a:ext>
            </a:extLst>
          </p:cNvPr>
          <p:cNvSpPr>
            <a:spLocks noGrp="1"/>
          </p:cNvSpPr>
          <p:nvPr>
            <p:ph type="ftr" sz="quarter" idx="11"/>
          </p:nvPr>
        </p:nvSpPr>
        <p:spPr/>
        <p:txBody>
          <a:bodyPr/>
          <a:lstStyle/>
          <a:p>
            <a:r>
              <a:rPr lang="de-DE"/>
              <a:t>http://www.glottopedia.org/index.php/Predicate</a:t>
            </a:r>
          </a:p>
        </p:txBody>
      </p:sp>
      <p:sp>
        <p:nvSpPr>
          <p:cNvPr id="4" name="Slide Number Placeholder 3">
            <a:extLst>
              <a:ext uri="{FF2B5EF4-FFF2-40B4-BE49-F238E27FC236}">
                <a16:creationId xmlns:a16="http://schemas.microsoft.com/office/drawing/2014/main" id="{D0ECF8CB-B53C-CA45-B241-A69C07E843B0}"/>
              </a:ext>
            </a:extLst>
          </p:cNvPr>
          <p:cNvSpPr>
            <a:spLocks noGrp="1"/>
          </p:cNvSpPr>
          <p:nvPr>
            <p:ph type="sldNum" sz="quarter" idx="12"/>
          </p:nvPr>
        </p:nvSpPr>
        <p:spPr/>
        <p:txBody>
          <a:bodyPr/>
          <a:lstStyle/>
          <a:p>
            <a:fld id="{9D195BCC-3514-4B1B-9C18-24F3D67EC549}" type="slidenum">
              <a:rPr lang="de-DE" smtClean="0"/>
              <a:t>27</a:t>
            </a:fld>
            <a:endParaRPr lang="de-DE"/>
          </a:p>
        </p:txBody>
      </p:sp>
      <p:sp>
        <p:nvSpPr>
          <p:cNvPr id="5" name="Text Placeholder 4">
            <a:extLst>
              <a:ext uri="{FF2B5EF4-FFF2-40B4-BE49-F238E27FC236}">
                <a16:creationId xmlns:a16="http://schemas.microsoft.com/office/drawing/2014/main" id="{DA692350-37D0-A845-90F8-3D9A59CD66C7}"/>
              </a:ext>
            </a:extLst>
          </p:cNvPr>
          <p:cNvSpPr>
            <a:spLocks noGrp="1"/>
          </p:cNvSpPr>
          <p:nvPr>
            <p:ph type="body" sz="quarter" idx="14"/>
          </p:nvPr>
        </p:nvSpPr>
        <p:spPr/>
        <p:txBody>
          <a:bodyPr/>
          <a:lstStyle/>
          <a:p>
            <a:r>
              <a:rPr lang="en-DE"/>
              <a:t>vereinfacht: Ein </a:t>
            </a:r>
            <a:r>
              <a:rPr lang="en-DE" b="1"/>
              <a:t>Prädikat </a:t>
            </a:r>
            <a:r>
              <a:rPr lang="en-DE"/>
              <a:t>ist ein Konzept, das einem gegebenen (Set von) Argumenten zugeschrieben wird.</a:t>
            </a:r>
          </a:p>
          <a:p>
            <a:endParaRPr lang="en-DE"/>
          </a:p>
          <a:p>
            <a:r>
              <a:rPr lang="en-DE"/>
              <a:t>Die </a:t>
            </a:r>
            <a:r>
              <a:rPr lang="en-DE" b="1"/>
              <a:t>Beziehung</a:t>
            </a:r>
            <a:r>
              <a:rPr lang="en-DE"/>
              <a:t> zwischen Prädikat und Argument nennt man </a:t>
            </a:r>
            <a:r>
              <a:rPr lang="en-DE" b="1"/>
              <a:t>Prädikation</a:t>
            </a:r>
            <a:r>
              <a:rPr lang="en-DE"/>
              <a:t>. </a:t>
            </a:r>
          </a:p>
        </p:txBody>
      </p:sp>
      <p:sp>
        <p:nvSpPr>
          <p:cNvPr id="6" name="Text Placeholder 5">
            <a:extLst>
              <a:ext uri="{FF2B5EF4-FFF2-40B4-BE49-F238E27FC236}">
                <a16:creationId xmlns:a16="http://schemas.microsoft.com/office/drawing/2014/main" id="{0253209E-53D3-DB43-8EA5-6D707AAC7B53}"/>
              </a:ext>
            </a:extLst>
          </p:cNvPr>
          <p:cNvSpPr>
            <a:spLocks noGrp="1"/>
          </p:cNvSpPr>
          <p:nvPr>
            <p:ph type="body" sz="quarter" idx="15"/>
          </p:nvPr>
        </p:nvSpPr>
        <p:spPr/>
        <p:txBody>
          <a:bodyPr/>
          <a:lstStyle/>
          <a:p>
            <a:r>
              <a:rPr lang="en-DE"/>
              <a:t>Prädikat, Prädikation</a:t>
            </a:r>
          </a:p>
        </p:txBody>
      </p:sp>
    </p:spTree>
    <p:extLst>
      <p:ext uri="{BB962C8B-B14F-4D97-AF65-F5344CB8AC3E}">
        <p14:creationId xmlns:p14="http://schemas.microsoft.com/office/powerpoint/2010/main" val="1433785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25FCC-8290-8B45-8E28-2F29E3924088}"/>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1983A43D-0B6F-0647-9051-F7F12CBC0DDA}"/>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1FAB4CA-3591-5C4F-B8D9-CBB7F6712862}"/>
              </a:ext>
            </a:extLst>
          </p:cNvPr>
          <p:cNvSpPr>
            <a:spLocks noGrp="1"/>
          </p:cNvSpPr>
          <p:nvPr>
            <p:ph type="sldNum" sz="quarter" idx="12"/>
          </p:nvPr>
        </p:nvSpPr>
        <p:spPr/>
        <p:txBody>
          <a:bodyPr/>
          <a:lstStyle/>
          <a:p>
            <a:fld id="{9D195BCC-3514-4B1B-9C18-24F3D67EC549}" type="slidenum">
              <a:rPr lang="de-DE" smtClean="0"/>
              <a:t>28</a:t>
            </a:fld>
            <a:endParaRPr lang="de-DE"/>
          </a:p>
        </p:txBody>
      </p:sp>
      <p:sp>
        <p:nvSpPr>
          <p:cNvPr id="5" name="Text Placeholder 4">
            <a:extLst>
              <a:ext uri="{FF2B5EF4-FFF2-40B4-BE49-F238E27FC236}">
                <a16:creationId xmlns:a16="http://schemas.microsoft.com/office/drawing/2014/main" id="{42D6A3BE-76B1-A546-B308-3D7DEA242DD3}"/>
              </a:ext>
            </a:extLst>
          </p:cNvPr>
          <p:cNvSpPr>
            <a:spLocks noGrp="1"/>
          </p:cNvSpPr>
          <p:nvPr>
            <p:ph type="body" sz="quarter" idx="14"/>
          </p:nvPr>
        </p:nvSpPr>
        <p:spPr>
          <a:xfrm>
            <a:off x="521550" y="1495648"/>
            <a:ext cx="8101012" cy="3311525"/>
          </a:xfrm>
        </p:spPr>
        <p:txBody>
          <a:bodyPr/>
          <a:lstStyle/>
          <a:p>
            <a:r>
              <a:rPr lang="en-DE"/>
              <a:t>Kriterien zur Identifikation von Prädikaten nach Pafel &amp; Reich</a:t>
            </a:r>
            <a:r>
              <a:rPr lang="en-DE" sz="1400"/>
              <a:t> (2016: 30)</a:t>
            </a:r>
          </a:p>
          <a:p>
            <a:pPr lvl="1"/>
            <a:r>
              <a:rPr lang="en-DE"/>
              <a:t>Verben, Substantive, Adjektive und Präpositionen sind fast immer Prädikate</a:t>
            </a:r>
          </a:p>
          <a:p>
            <a:pPr lvl="1"/>
            <a:r>
              <a:rPr lang="en-DE"/>
              <a:t>Prädikate können anderen Prädikaten über- oder untergeordnet sein und sich gegenseitig ausschließen.</a:t>
            </a:r>
          </a:p>
          <a:p>
            <a:pPr lvl="1"/>
            <a:r>
              <a:rPr lang="en-DE"/>
              <a:t>z.B. Vollverben: </a:t>
            </a:r>
            <a:r>
              <a:rPr lang="en-DE" i="1"/>
              <a:t>laufen </a:t>
            </a:r>
            <a:r>
              <a:rPr lang="en-DE"/>
              <a:t>ist ein Prädikat, das auf alle Leute zutrifft, die (in einer bestimmten Situation) laufen </a:t>
            </a:r>
            <a:r>
              <a:rPr lang="en-DE">
                <a:sym typeface="Wingdings" pitchFamily="2" charset="2"/>
              </a:rPr>
              <a:t> das Verb leistet eine Prädikation. </a:t>
            </a:r>
            <a:r>
              <a:rPr lang="en-DE" i="1">
                <a:sym typeface="Wingdings" pitchFamily="2" charset="2"/>
              </a:rPr>
              <a:t>laufen </a:t>
            </a:r>
            <a:r>
              <a:rPr lang="en-DE">
                <a:sym typeface="Wingdings" pitchFamily="2" charset="2"/>
              </a:rPr>
              <a:t>und </a:t>
            </a:r>
            <a:r>
              <a:rPr lang="en-DE" i="1">
                <a:sym typeface="Wingdings" pitchFamily="2" charset="2"/>
              </a:rPr>
              <a:t>stehen </a:t>
            </a:r>
            <a:r>
              <a:rPr lang="en-DE">
                <a:sym typeface="Wingdings" pitchFamily="2" charset="2"/>
              </a:rPr>
              <a:t>schließen sich gegenseitig aus (sind inkompatibel)</a:t>
            </a:r>
          </a:p>
          <a:p>
            <a:pPr lvl="1"/>
            <a:r>
              <a:rPr lang="en-DE">
                <a:sym typeface="Wingdings" pitchFamily="2" charset="2"/>
              </a:rPr>
              <a:t>z.B. Adjektive: </a:t>
            </a:r>
            <a:r>
              <a:rPr lang="en-DE" i="1">
                <a:sym typeface="Wingdings" pitchFamily="2" charset="2"/>
              </a:rPr>
              <a:t>sternhagelvoll </a:t>
            </a:r>
            <a:r>
              <a:rPr lang="en-DE">
                <a:sym typeface="Wingdings" pitchFamily="2" charset="2"/>
              </a:rPr>
              <a:t>ist hyponym zu </a:t>
            </a:r>
            <a:r>
              <a:rPr lang="en-DE" i="1">
                <a:sym typeface="Wingdings" pitchFamily="2" charset="2"/>
              </a:rPr>
              <a:t>betrunken </a:t>
            </a:r>
            <a:r>
              <a:rPr lang="en-DE">
                <a:sym typeface="Wingdings" pitchFamily="2" charset="2"/>
              </a:rPr>
              <a:t>und inkompatibel mit </a:t>
            </a:r>
            <a:r>
              <a:rPr lang="en-DE" i="1">
                <a:sym typeface="Wingdings" pitchFamily="2" charset="2"/>
              </a:rPr>
              <a:t>nüchtern</a:t>
            </a:r>
          </a:p>
          <a:p>
            <a:pPr lvl="1"/>
            <a:r>
              <a:rPr lang="en-DE">
                <a:sym typeface="Wingdings" pitchFamily="2" charset="2"/>
              </a:rPr>
              <a:t>auch Wortgruppen können Prädikate sein (z.B. </a:t>
            </a:r>
            <a:r>
              <a:rPr lang="en-DE" i="1">
                <a:sym typeface="Wingdings" pitchFamily="2" charset="2"/>
              </a:rPr>
              <a:t>laut sprechen, eine Messe komponieren, sehr genial)</a:t>
            </a:r>
            <a:endParaRPr lang="en-DE">
              <a:sym typeface="Wingdings" pitchFamily="2" charset="2"/>
            </a:endParaRPr>
          </a:p>
          <a:p>
            <a:pPr lvl="1"/>
            <a:endParaRPr lang="en-DE"/>
          </a:p>
        </p:txBody>
      </p:sp>
      <p:sp>
        <p:nvSpPr>
          <p:cNvPr id="6" name="Text Placeholder 5">
            <a:extLst>
              <a:ext uri="{FF2B5EF4-FFF2-40B4-BE49-F238E27FC236}">
                <a16:creationId xmlns:a16="http://schemas.microsoft.com/office/drawing/2014/main" id="{25330F60-1AE6-A341-85FA-59876CFFC14C}"/>
              </a:ext>
            </a:extLst>
          </p:cNvPr>
          <p:cNvSpPr>
            <a:spLocks noGrp="1"/>
          </p:cNvSpPr>
          <p:nvPr>
            <p:ph type="body" sz="quarter" idx="15"/>
          </p:nvPr>
        </p:nvSpPr>
        <p:spPr/>
        <p:txBody>
          <a:bodyPr/>
          <a:lstStyle/>
          <a:p>
            <a:r>
              <a:rPr lang="en-DE"/>
              <a:t>Prädikat(sausdrücke)</a:t>
            </a:r>
          </a:p>
        </p:txBody>
      </p:sp>
    </p:spTree>
    <p:extLst>
      <p:ext uri="{BB962C8B-B14F-4D97-AF65-F5344CB8AC3E}">
        <p14:creationId xmlns:p14="http://schemas.microsoft.com/office/powerpoint/2010/main" val="29791581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2D823-A238-7845-B0CA-74C92FA07754}"/>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E7F266B2-4980-BA44-B6C8-046B1DD3D1BE}"/>
              </a:ext>
            </a:extLst>
          </p:cNvPr>
          <p:cNvSpPr>
            <a:spLocks noGrp="1"/>
          </p:cNvSpPr>
          <p:nvPr>
            <p:ph type="ftr" sz="quarter" idx="11"/>
          </p:nvPr>
        </p:nvSpPr>
        <p:spPr/>
        <p:txBody>
          <a:bodyPr/>
          <a:lstStyle/>
          <a:p>
            <a:r>
              <a:rPr lang="de-DE"/>
              <a:t>(Löbner 2015: 121; Meibauer et al. 2015)</a:t>
            </a:r>
          </a:p>
        </p:txBody>
      </p:sp>
      <p:sp>
        <p:nvSpPr>
          <p:cNvPr id="4" name="Slide Number Placeholder 3">
            <a:extLst>
              <a:ext uri="{FF2B5EF4-FFF2-40B4-BE49-F238E27FC236}">
                <a16:creationId xmlns:a16="http://schemas.microsoft.com/office/drawing/2014/main" id="{6F26AC2C-B715-D344-92B1-67C8A5FED60B}"/>
              </a:ext>
            </a:extLst>
          </p:cNvPr>
          <p:cNvSpPr>
            <a:spLocks noGrp="1"/>
          </p:cNvSpPr>
          <p:nvPr>
            <p:ph type="sldNum" sz="quarter" idx="12"/>
          </p:nvPr>
        </p:nvSpPr>
        <p:spPr/>
        <p:txBody>
          <a:bodyPr/>
          <a:lstStyle/>
          <a:p>
            <a:fld id="{9D195BCC-3514-4B1B-9C18-24F3D67EC549}" type="slidenum">
              <a:rPr lang="de-DE" smtClean="0"/>
              <a:t>29</a:t>
            </a:fld>
            <a:endParaRPr lang="de-DE"/>
          </a:p>
        </p:txBody>
      </p:sp>
      <p:sp>
        <p:nvSpPr>
          <p:cNvPr id="5" name="Text Placeholder 4">
            <a:extLst>
              <a:ext uri="{FF2B5EF4-FFF2-40B4-BE49-F238E27FC236}">
                <a16:creationId xmlns:a16="http://schemas.microsoft.com/office/drawing/2014/main" id="{BF644BAF-7AD1-9340-B3C9-CA7C8FA6DCF6}"/>
              </a:ext>
            </a:extLst>
          </p:cNvPr>
          <p:cNvSpPr>
            <a:spLocks noGrp="1"/>
          </p:cNvSpPr>
          <p:nvPr>
            <p:ph type="body" sz="quarter" idx="14"/>
          </p:nvPr>
        </p:nvSpPr>
        <p:spPr/>
        <p:txBody>
          <a:bodyPr/>
          <a:lstStyle/>
          <a:p>
            <a:r>
              <a:rPr lang="en-DE"/>
              <a:t>Prädikate schreiben ihren Argumenten bestimmte Eigenschaften oder Bezihungen zwischen ihnen zu (man sagt: sie </a:t>
            </a:r>
            <a:r>
              <a:rPr lang="en-DE" b="1"/>
              <a:t>prädizieren</a:t>
            </a:r>
            <a:r>
              <a:rPr lang="en-DE"/>
              <a:t> über ihre Argumente), legen selbst aber nicht fest, um welche konkreten Entitäten es sich handelt.</a:t>
            </a:r>
          </a:p>
          <a:p>
            <a:endParaRPr lang="en-DE"/>
          </a:p>
          <a:p>
            <a:pPr marL="0" indent="0">
              <a:buNone/>
            </a:pPr>
            <a:r>
              <a:rPr lang="en-DE"/>
              <a:t>z.B. </a:t>
            </a:r>
          </a:p>
          <a:p>
            <a:pPr marL="0" indent="0" algn="ctr">
              <a:buNone/>
            </a:pPr>
            <a:r>
              <a:rPr lang="en-DE" i="1"/>
              <a:t>Elke </a:t>
            </a:r>
            <a:r>
              <a:rPr lang="en-DE" i="1">
                <a:solidFill>
                  <a:srgbClr val="C00000"/>
                </a:solidFill>
              </a:rPr>
              <a:t>lacht</a:t>
            </a:r>
            <a:endParaRPr lang="en-DE" i="1"/>
          </a:p>
          <a:p>
            <a:pPr marL="0" indent="0">
              <a:buNone/>
            </a:pPr>
            <a:endParaRPr lang="en-DE" sz="600" i="1"/>
          </a:p>
          <a:p>
            <a:pPr marL="0" indent="0">
              <a:buNone/>
            </a:pPr>
            <a:r>
              <a:rPr lang="en-DE"/>
              <a:t>Der Prädikatsausdruck </a:t>
            </a:r>
            <a:r>
              <a:rPr lang="en-DE" i="1">
                <a:solidFill>
                  <a:srgbClr val="C00000"/>
                </a:solidFill>
              </a:rPr>
              <a:t>lacht</a:t>
            </a:r>
            <a:r>
              <a:rPr lang="en-DE" i="1"/>
              <a:t> </a:t>
            </a:r>
            <a:r>
              <a:rPr lang="en-DE"/>
              <a:t>schreibt dem Individuum </a:t>
            </a:r>
            <a:r>
              <a:rPr lang="en-DE" i="1"/>
              <a:t>Elke </a:t>
            </a:r>
            <a:r>
              <a:rPr lang="en-DE"/>
              <a:t>die Eigenschaft zu, zu lachen. Mit dem Satz </a:t>
            </a:r>
            <a:r>
              <a:rPr lang="en-DE" i="1"/>
              <a:t>Elke lacht </a:t>
            </a:r>
            <a:r>
              <a:rPr lang="en-DE"/>
              <a:t>wird über Elke also die Eigenschaft </a:t>
            </a:r>
            <a:r>
              <a:rPr lang="en-DE" b="1"/>
              <a:t>prädiziert</a:t>
            </a:r>
            <a:r>
              <a:rPr lang="en-DE"/>
              <a:t>, zu lachen.</a:t>
            </a:r>
          </a:p>
        </p:txBody>
      </p:sp>
      <p:sp>
        <p:nvSpPr>
          <p:cNvPr id="6" name="Text Placeholder 5">
            <a:extLst>
              <a:ext uri="{FF2B5EF4-FFF2-40B4-BE49-F238E27FC236}">
                <a16:creationId xmlns:a16="http://schemas.microsoft.com/office/drawing/2014/main" id="{E3BA21C9-3F17-8C47-8EB3-EBC90B37DC4C}"/>
              </a:ext>
            </a:extLst>
          </p:cNvPr>
          <p:cNvSpPr>
            <a:spLocks noGrp="1"/>
          </p:cNvSpPr>
          <p:nvPr>
            <p:ph type="body" sz="quarter" idx="15"/>
          </p:nvPr>
        </p:nvSpPr>
        <p:spPr/>
        <p:txBody>
          <a:bodyPr/>
          <a:lstStyle/>
          <a:p>
            <a:r>
              <a:rPr lang="en-DE"/>
              <a:t>Prädikat(sausdrücke)</a:t>
            </a:r>
          </a:p>
        </p:txBody>
      </p:sp>
      <p:sp>
        <p:nvSpPr>
          <p:cNvPr id="7" name="Rectangle 6">
            <a:extLst>
              <a:ext uri="{FF2B5EF4-FFF2-40B4-BE49-F238E27FC236}">
                <a16:creationId xmlns:a16="http://schemas.microsoft.com/office/drawing/2014/main" id="{D27885E6-EC1F-984C-B7A1-D209388A841F}"/>
              </a:ext>
            </a:extLst>
          </p:cNvPr>
          <p:cNvSpPr/>
          <p:nvPr/>
        </p:nvSpPr>
        <p:spPr>
          <a:xfrm>
            <a:off x="4572000" y="3367013"/>
            <a:ext cx="576064" cy="504056"/>
          </a:xfrm>
          <a:prstGeom prst="rect">
            <a:avLst/>
          </a:prstGeom>
          <a:solidFill>
            <a:srgbClr val="006AB3">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Oval 7">
            <a:extLst>
              <a:ext uri="{FF2B5EF4-FFF2-40B4-BE49-F238E27FC236}">
                <a16:creationId xmlns:a16="http://schemas.microsoft.com/office/drawing/2014/main" id="{51D9CDFF-1FF2-EF40-9592-8918AE4433AC}"/>
              </a:ext>
            </a:extLst>
          </p:cNvPr>
          <p:cNvSpPr/>
          <p:nvPr/>
        </p:nvSpPr>
        <p:spPr>
          <a:xfrm>
            <a:off x="3923928" y="3367013"/>
            <a:ext cx="648072" cy="504056"/>
          </a:xfrm>
          <a:prstGeom prst="ellipse">
            <a:avLst/>
          </a:prstGeom>
          <a:solidFill>
            <a:srgbClr val="FFC0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Arc 11">
            <a:extLst>
              <a:ext uri="{FF2B5EF4-FFF2-40B4-BE49-F238E27FC236}">
                <a16:creationId xmlns:a16="http://schemas.microsoft.com/office/drawing/2014/main" id="{8D663972-BE2C-5A4C-B75E-7DE0018B116D}"/>
              </a:ext>
            </a:extLst>
          </p:cNvPr>
          <p:cNvSpPr/>
          <p:nvPr/>
        </p:nvSpPr>
        <p:spPr>
          <a:xfrm>
            <a:off x="4247901" y="3150989"/>
            <a:ext cx="576064" cy="745232"/>
          </a:xfrm>
          <a:prstGeom prst="arc">
            <a:avLst>
              <a:gd name="adj1" fmla="val 12589200"/>
              <a:gd name="adj2" fmla="val 19668328"/>
            </a:avLst>
          </a:prstGeom>
          <a:ln w="25400">
            <a:solidFill>
              <a:schemeClr val="bg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13" name="TextBox 12">
            <a:extLst>
              <a:ext uri="{FF2B5EF4-FFF2-40B4-BE49-F238E27FC236}">
                <a16:creationId xmlns:a16="http://schemas.microsoft.com/office/drawing/2014/main" id="{1151BB46-93CA-BD4D-A472-389D331B946C}"/>
              </a:ext>
            </a:extLst>
          </p:cNvPr>
          <p:cNvSpPr txBox="1"/>
          <p:nvPr/>
        </p:nvSpPr>
        <p:spPr>
          <a:xfrm>
            <a:off x="5242116" y="3468936"/>
            <a:ext cx="819455" cy="300210"/>
          </a:xfrm>
          <a:prstGeom prst="rect">
            <a:avLst/>
          </a:prstGeom>
          <a:noFill/>
        </p:spPr>
        <p:txBody>
          <a:bodyPr wrap="none" rtlCol="0">
            <a:spAutoFit/>
          </a:bodyPr>
          <a:lstStyle/>
          <a:p>
            <a:pPr algn="l"/>
            <a:r>
              <a:rPr lang="en-DE" dirty="0" err="1">
                <a:solidFill>
                  <a:srgbClr val="0070C0"/>
                </a:solidFill>
              </a:rPr>
              <a:t>Prädikat</a:t>
            </a:r>
          </a:p>
        </p:txBody>
      </p:sp>
      <p:sp>
        <p:nvSpPr>
          <p:cNvPr id="15" name="TextBox 14">
            <a:extLst>
              <a:ext uri="{FF2B5EF4-FFF2-40B4-BE49-F238E27FC236}">
                <a16:creationId xmlns:a16="http://schemas.microsoft.com/office/drawing/2014/main" id="{657B1CE0-F98F-BF42-9BD7-C3AFA9A39B19}"/>
              </a:ext>
            </a:extLst>
          </p:cNvPr>
          <p:cNvSpPr txBox="1"/>
          <p:nvPr/>
        </p:nvSpPr>
        <p:spPr>
          <a:xfrm>
            <a:off x="3719064" y="2863444"/>
            <a:ext cx="1705872" cy="300210"/>
          </a:xfrm>
          <a:prstGeom prst="rect">
            <a:avLst/>
          </a:prstGeom>
          <a:noFill/>
        </p:spPr>
        <p:txBody>
          <a:bodyPr wrap="square" rtlCol="0">
            <a:spAutoFit/>
          </a:bodyPr>
          <a:lstStyle/>
          <a:p>
            <a:pPr algn="ctr"/>
            <a:r>
              <a:rPr lang="en-DE" dirty="0" err="1">
                <a:solidFill>
                  <a:schemeClr val="bg1">
                    <a:lumMod val="50000"/>
                  </a:schemeClr>
                </a:solidFill>
              </a:rPr>
              <a:t>Prädikation</a:t>
            </a:r>
          </a:p>
        </p:txBody>
      </p:sp>
    </p:spTree>
    <p:extLst>
      <p:ext uri="{BB962C8B-B14F-4D97-AF65-F5344CB8AC3E}">
        <p14:creationId xmlns:p14="http://schemas.microsoft.com/office/powerpoint/2010/main" val="195592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F1F5-FAA5-A94E-9350-89A0E0A570C9}"/>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8FAA1917-9A4A-C54E-AB93-2A7CB96602CB}"/>
              </a:ext>
            </a:extLst>
          </p:cNvPr>
          <p:cNvSpPr>
            <a:spLocks noGrp="1"/>
          </p:cNvSpPr>
          <p:nvPr>
            <p:ph type="ftr" sz="quarter" idx="11"/>
          </p:nvPr>
        </p:nvSpPr>
        <p:spPr/>
        <p:txBody>
          <a:bodyPr/>
          <a:lstStyle/>
          <a:p>
            <a:r>
              <a:rPr lang="de-DE" sz="600"/>
              <a:t>By NASA/JPL-Caltech - https://solarsystem.nasa.gov/resources/2524/newly-processed-views-of-venus-from-mariner-10/, Public Domain, https://commons.wikimedia.org/w/index.php?curid=105847882</a:t>
            </a:r>
          </a:p>
        </p:txBody>
      </p:sp>
      <p:sp>
        <p:nvSpPr>
          <p:cNvPr id="4" name="Slide Number Placeholder 3">
            <a:extLst>
              <a:ext uri="{FF2B5EF4-FFF2-40B4-BE49-F238E27FC236}">
                <a16:creationId xmlns:a16="http://schemas.microsoft.com/office/drawing/2014/main" id="{AA7D2BC3-ABC0-B344-9C2E-8CBE58E8A8D2}"/>
              </a:ext>
            </a:extLst>
          </p:cNvPr>
          <p:cNvSpPr>
            <a:spLocks noGrp="1"/>
          </p:cNvSpPr>
          <p:nvPr>
            <p:ph type="sldNum" sz="quarter" idx="12"/>
          </p:nvPr>
        </p:nvSpPr>
        <p:spPr/>
        <p:txBody>
          <a:bodyPr/>
          <a:lstStyle/>
          <a:p>
            <a:fld id="{9D195BCC-3514-4B1B-9C18-24F3D67EC549}" type="slidenum">
              <a:rPr lang="de-DE" smtClean="0"/>
              <a:t>3</a:t>
            </a:fld>
            <a:endParaRPr lang="de-DE"/>
          </a:p>
        </p:txBody>
      </p:sp>
      <p:sp>
        <p:nvSpPr>
          <p:cNvPr id="6" name="Text Placeholder 5">
            <a:extLst>
              <a:ext uri="{FF2B5EF4-FFF2-40B4-BE49-F238E27FC236}">
                <a16:creationId xmlns:a16="http://schemas.microsoft.com/office/drawing/2014/main" id="{21C77268-2ADF-A742-80F0-8BE9E239C1AA}"/>
              </a:ext>
            </a:extLst>
          </p:cNvPr>
          <p:cNvSpPr>
            <a:spLocks noGrp="1"/>
          </p:cNvSpPr>
          <p:nvPr>
            <p:ph type="body" sz="quarter" idx="15"/>
          </p:nvPr>
        </p:nvSpPr>
        <p:spPr/>
        <p:txBody>
          <a:bodyPr/>
          <a:lstStyle/>
          <a:p>
            <a:r>
              <a:rPr lang="en-DE"/>
              <a:t>Sinn und Bedeutung</a:t>
            </a:r>
          </a:p>
        </p:txBody>
      </p:sp>
      <p:pic>
        <p:nvPicPr>
          <p:cNvPr id="3074" name="Picture 2">
            <a:extLst>
              <a:ext uri="{FF2B5EF4-FFF2-40B4-BE49-F238E27FC236}">
                <a16:creationId xmlns:a16="http://schemas.microsoft.com/office/drawing/2014/main" id="{C3EBD015-FC1D-794A-AB2F-E29C6190A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0080" y="0"/>
            <a:ext cx="1743920" cy="18548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B2F0ABE-F674-4049-863C-C477E784B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2070869"/>
            <a:ext cx="1957540" cy="2643739"/>
          </a:xfrm>
          <a:prstGeom prst="ellipse">
            <a:avLst/>
          </a:prstGeom>
          <a:extLst>
            <a:ext uri="{909E8E84-426E-40DD-AFC4-6F175D3DCCD1}">
              <a14:hiddenFill xmlns:a14="http://schemas.microsoft.com/office/drawing/2010/main">
                <a:solidFill>
                  <a:srgbClr val="FFFFFF"/>
                </a:solidFill>
              </a14:hiddenFill>
            </a:ext>
          </a:extLst>
        </p:spPr>
      </p:pic>
      <p:sp>
        <p:nvSpPr>
          <p:cNvPr id="9" name="Oval Callout 8">
            <a:extLst>
              <a:ext uri="{FF2B5EF4-FFF2-40B4-BE49-F238E27FC236}">
                <a16:creationId xmlns:a16="http://schemas.microsoft.com/office/drawing/2014/main" id="{8311D974-0531-1545-ACFA-2DB671609B29}"/>
              </a:ext>
            </a:extLst>
          </p:cNvPr>
          <p:cNvSpPr/>
          <p:nvPr/>
        </p:nvSpPr>
        <p:spPr>
          <a:xfrm>
            <a:off x="1475656" y="783231"/>
            <a:ext cx="6912768" cy="4074045"/>
          </a:xfrm>
          <a:prstGeom prst="wedgeEllipseCallout">
            <a:avLst>
              <a:gd name="adj1" fmla="val -57068"/>
              <a:gd name="adj2" fmla="val 9660"/>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a:solidFill>
                  <a:schemeClr val="tx1"/>
                </a:solidFill>
              </a:rPr>
              <a:t>Es liegt nun nahe, mit einem Zeichen (Namen, Wortverbindung, Schriftzeichen) außer dem Bezeichneten, was die </a:t>
            </a:r>
            <a:r>
              <a:rPr lang="en-GB" sz="1400" b="1">
                <a:solidFill>
                  <a:schemeClr val="tx1"/>
                </a:solidFill>
              </a:rPr>
              <a:t>Bedeutung</a:t>
            </a:r>
            <a:r>
              <a:rPr lang="en-GB" sz="1400">
                <a:solidFill>
                  <a:schemeClr val="tx1"/>
                </a:solidFill>
              </a:rPr>
              <a:t> des Zeichens heißen möge, noch das verbunden zu denken, was ich den </a:t>
            </a:r>
            <a:r>
              <a:rPr lang="en-GB" sz="1400" b="1">
                <a:solidFill>
                  <a:schemeClr val="tx1"/>
                </a:solidFill>
              </a:rPr>
              <a:t>Sinn</a:t>
            </a:r>
            <a:r>
              <a:rPr lang="en-GB" sz="1400">
                <a:solidFill>
                  <a:schemeClr val="tx1"/>
                </a:solidFill>
              </a:rPr>
              <a:t> des Zeichens nennen möchte, worin die Art des Gegebenseins enthalten ist. [ ... ] Es würde die Bedeutung von Abendstern und Morgenstern dieselbe sein, aber nicht der Sinn.</a:t>
            </a:r>
          </a:p>
          <a:p>
            <a:r>
              <a:rPr lang="en-GB" sz="1400">
                <a:solidFill>
                  <a:schemeClr val="tx1"/>
                </a:solidFill>
              </a:rPr>
              <a:t>(...) Die regelmäßige Verknüpfung zwischen dem Zeichen, dessen Sinn und dessen Bedeutung ist derart, daß dem Zeichen ein bestimmter Sinn und diesem wieder eine bestimmte Bedeutung entspricht, währ end zu einer Bedeutung (einem Gegenstand) nicht nur ein Zeichen zugehört. (Frege, </a:t>
            </a:r>
            <a:r>
              <a:rPr lang="en-GB" sz="1400" i="1">
                <a:solidFill>
                  <a:schemeClr val="tx1"/>
                </a:solidFill>
              </a:rPr>
              <a:t>Über Sinn und Bedeutung,</a:t>
            </a:r>
            <a:r>
              <a:rPr lang="en-GB" sz="1400">
                <a:solidFill>
                  <a:schemeClr val="tx1"/>
                </a:solidFill>
              </a:rPr>
              <a:t> Hervorh. S.H.)</a:t>
            </a:r>
          </a:p>
        </p:txBody>
      </p:sp>
    </p:spTree>
    <p:extLst>
      <p:ext uri="{BB962C8B-B14F-4D97-AF65-F5344CB8AC3E}">
        <p14:creationId xmlns:p14="http://schemas.microsoft.com/office/powerpoint/2010/main" val="1528892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87FA-B19B-DB43-853F-58D5BD58D496}"/>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42125208-75DB-4640-8799-16F120617EDE}"/>
              </a:ext>
            </a:extLst>
          </p:cNvPr>
          <p:cNvSpPr>
            <a:spLocks noGrp="1"/>
          </p:cNvSpPr>
          <p:nvPr>
            <p:ph type="ftr" sz="quarter" idx="11"/>
          </p:nvPr>
        </p:nvSpPr>
        <p:spPr/>
        <p:txBody>
          <a:bodyPr/>
          <a:lstStyle/>
          <a:p>
            <a:r>
              <a:rPr lang="de-DE"/>
              <a:t>(Löbner 2015: 121)</a:t>
            </a:r>
          </a:p>
        </p:txBody>
      </p:sp>
      <p:sp>
        <p:nvSpPr>
          <p:cNvPr id="4" name="Slide Number Placeholder 3">
            <a:extLst>
              <a:ext uri="{FF2B5EF4-FFF2-40B4-BE49-F238E27FC236}">
                <a16:creationId xmlns:a16="http://schemas.microsoft.com/office/drawing/2014/main" id="{3651F4AA-424C-2E44-9355-483E71B03915}"/>
              </a:ext>
            </a:extLst>
          </p:cNvPr>
          <p:cNvSpPr>
            <a:spLocks noGrp="1"/>
          </p:cNvSpPr>
          <p:nvPr>
            <p:ph type="sldNum" sz="quarter" idx="12"/>
          </p:nvPr>
        </p:nvSpPr>
        <p:spPr/>
        <p:txBody>
          <a:bodyPr/>
          <a:lstStyle/>
          <a:p>
            <a:fld id="{9D195BCC-3514-4B1B-9C18-24F3D67EC549}" type="slidenum">
              <a:rPr lang="de-DE" smtClean="0"/>
              <a:t>30</a:t>
            </a:fld>
            <a:endParaRPr lang="de-DE"/>
          </a:p>
        </p:txBody>
      </p:sp>
      <p:sp>
        <p:nvSpPr>
          <p:cNvPr id="5" name="Text Placeholder 4">
            <a:extLst>
              <a:ext uri="{FF2B5EF4-FFF2-40B4-BE49-F238E27FC236}">
                <a16:creationId xmlns:a16="http://schemas.microsoft.com/office/drawing/2014/main" id="{15F7BE66-7DEF-E94D-B519-D1D3A210FF89}"/>
              </a:ext>
            </a:extLst>
          </p:cNvPr>
          <p:cNvSpPr>
            <a:spLocks noGrp="1"/>
          </p:cNvSpPr>
          <p:nvPr>
            <p:ph type="body" sz="quarter" idx="14"/>
          </p:nvPr>
        </p:nvSpPr>
        <p:spPr>
          <a:xfrm>
            <a:off x="521550" y="1494805"/>
            <a:ext cx="8101012" cy="3311525"/>
          </a:xfrm>
        </p:spPr>
        <p:txBody>
          <a:bodyPr/>
          <a:lstStyle/>
          <a:p>
            <a:r>
              <a:rPr lang="en-DE" sz="1800"/>
              <a:t>Bedeutungen der prädizierenden Verben, Nomen und Adjektive sind Konzepte, die eine oder mehrere Entitäten betreffen bzw. involvieren</a:t>
            </a:r>
          </a:p>
          <a:p>
            <a:r>
              <a:rPr lang="en-DE" sz="1800"/>
              <a:t>Die Konzepte selbst stellen die </a:t>
            </a:r>
            <a:r>
              <a:rPr lang="en-DE" sz="1800" b="1"/>
              <a:t>Prädikate </a:t>
            </a:r>
            <a:r>
              <a:rPr lang="en-DE" sz="1800"/>
              <a:t>dar, die Entitäten, die sie betreffen, ihre </a:t>
            </a:r>
            <a:r>
              <a:rPr lang="en-DE" sz="1800" b="1"/>
              <a:t>Argumente</a:t>
            </a:r>
          </a:p>
          <a:p>
            <a:r>
              <a:rPr lang="en-DE" sz="1800"/>
              <a:t>Prädikate mit einem Argument nennt man einstellige Prädikate, Prädikate mit zwei Argumenten zweistellige etc.</a:t>
            </a:r>
          </a:p>
          <a:p>
            <a:r>
              <a:rPr lang="en-DE" sz="1800"/>
              <a:t>Prädikate werden auf ihre Argumente angewendet bzw. "prädizieren" über sie, z.B.</a:t>
            </a:r>
          </a:p>
          <a:p>
            <a:pPr marL="0" indent="0" algn="ctr">
              <a:buNone/>
            </a:pPr>
            <a:r>
              <a:rPr lang="en-DE" sz="1800"/>
              <a:t>[</a:t>
            </a:r>
            <a:r>
              <a:rPr lang="en-DE" sz="1800" i="1"/>
              <a:t>Klaus</a:t>
            </a:r>
            <a:r>
              <a:rPr lang="en-DE" sz="1800" baseline="-25000"/>
              <a:t>N</a:t>
            </a:r>
            <a:r>
              <a:rPr lang="en-DE" sz="1800"/>
              <a:t>]</a:t>
            </a:r>
            <a:r>
              <a:rPr lang="en-DE" sz="1800" i="1"/>
              <a:t> aß</a:t>
            </a:r>
            <a:r>
              <a:rPr lang="en-DE" sz="1800" baseline="-25000"/>
              <a:t>V</a:t>
            </a:r>
            <a:r>
              <a:rPr lang="en-DE" sz="1800" i="1"/>
              <a:t> </a:t>
            </a:r>
            <a:r>
              <a:rPr lang="en-DE" sz="1800"/>
              <a:t>[</a:t>
            </a:r>
            <a:r>
              <a:rPr lang="en-DE" sz="1800" i="1"/>
              <a:t>den Salat</a:t>
            </a:r>
            <a:r>
              <a:rPr lang="en-DE" sz="1800" baseline="-25000"/>
              <a:t>N</a:t>
            </a:r>
            <a:r>
              <a:rPr lang="en-DE" sz="1800"/>
              <a:t>]</a:t>
            </a:r>
            <a:r>
              <a:rPr lang="en-DE" sz="1800" i="1"/>
              <a:t> mit</a:t>
            </a:r>
            <a:r>
              <a:rPr lang="en-DE" sz="1800" baseline="-25000"/>
              <a:t>P</a:t>
            </a:r>
            <a:r>
              <a:rPr lang="en-DE" sz="1800" i="1"/>
              <a:t> </a:t>
            </a:r>
            <a:r>
              <a:rPr lang="en-DE" sz="1800"/>
              <a:t>[</a:t>
            </a:r>
            <a:r>
              <a:rPr lang="en-DE" sz="1800" i="1"/>
              <a:t>einer roten</a:t>
            </a:r>
            <a:r>
              <a:rPr lang="en-DE" sz="1800" baseline="-25000"/>
              <a:t>A</a:t>
            </a:r>
            <a:r>
              <a:rPr lang="en-DE" sz="1800" i="1"/>
              <a:t> Gabel</a:t>
            </a:r>
            <a:r>
              <a:rPr lang="en-DE" sz="1800" baseline="-25000"/>
              <a:t>N</a:t>
            </a:r>
            <a:r>
              <a:rPr lang="en-DE" sz="1800"/>
              <a:t>]</a:t>
            </a:r>
          </a:p>
          <a:p>
            <a:endParaRPr lang="en-DE" sz="1800" i="1"/>
          </a:p>
        </p:txBody>
      </p:sp>
      <p:sp>
        <p:nvSpPr>
          <p:cNvPr id="6" name="Text Placeholder 5">
            <a:extLst>
              <a:ext uri="{FF2B5EF4-FFF2-40B4-BE49-F238E27FC236}">
                <a16:creationId xmlns:a16="http://schemas.microsoft.com/office/drawing/2014/main" id="{EBEFAAF2-26E1-F448-B5A1-59F387D3DA97}"/>
              </a:ext>
            </a:extLst>
          </p:cNvPr>
          <p:cNvSpPr>
            <a:spLocks noGrp="1"/>
          </p:cNvSpPr>
          <p:nvPr>
            <p:ph type="body" sz="quarter" idx="15"/>
          </p:nvPr>
        </p:nvSpPr>
        <p:spPr/>
        <p:txBody>
          <a:bodyPr/>
          <a:lstStyle/>
          <a:p>
            <a:r>
              <a:rPr lang="en-DE"/>
              <a:t>Prädikate und Argumente</a:t>
            </a:r>
          </a:p>
        </p:txBody>
      </p:sp>
      <p:sp>
        <p:nvSpPr>
          <p:cNvPr id="7" name="TextBox 6">
            <a:extLst>
              <a:ext uri="{FF2B5EF4-FFF2-40B4-BE49-F238E27FC236}">
                <a16:creationId xmlns:a16="http://schemas.microsoft.com/office/drawing/2014/main" id="{B5FF2EE4-0B0B-C241-8178-BA4993DCDB35}"/>
              </a:ext>
            </a:extLst>
          </p:cNvPr>
          <p:cNvSpPr txBox="1"/>
          <p:nvPr/>
        </p:nvSpPr>
        <p:spPr>
          <a:xfrm>
            <a:off x="0" y="3897869"/>
            <a:ext cx="1422261" cy="300210"/>
          </a:xfrm>
          <a:prstGeom prst="rect">
            <a:avLst/>
          </a:prstGeom>
          <a:noFill/>
        </p:spPr>
        <p:txBody>
          <a:bodyPr wrap="square" rtlCol="0">
            <a:spAutoFit/>
          </a:bodyPr>
          <a:lstStyle/>
          <a:p>
            <a:pPr algn="ctr"/>
            <a:r>
              <a:rPr lang="en-DE" dirty="0" err="1"/>
              <a:t>Wörter/NPs</a:t>
            </a:r>
          </a:p>
        </p:txBody>
      </p:sp>
      <p:sp>
        <p:nvSpPr>
          <p:cNvPr id="8" name="Oval 7">
            <a:extLst>
              <a:ext uri="{FF2B5EF4-FFF2-40B4-BE49-F238E27FC236}">
                <a16:creationId xmlns:a16="http://schemas.microsoft.com/office/drawing/2014/main" id="{7CFA0DC8-BF87-D040-94F2-FD94E4AC26F8}"/>
              </a:ext>
            </a:extLst>
          </p:cNvPr>
          <p:cNvSpPr/>
          <p:nvPr/>
        </p:nvSpPr>
        <p:spPr>
          <a:xfrm>
            <a:off x="2195736" y="4358894"/>
            <a:ext cx="504056" cy="504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DE" dirty="0" err="1"/>
              <a:t>r</a:t>
            </a:r>
            <a:r>
              <a:rPr lang="en-DE" sz="1400" baseline="-25000"/>
              <a:t>k</a:t>
            </a:r>
            <a:endParaRPr lang="en-DE" dirty="0" err="1"/>
          </a:p>
        </p:txBody>
      </p:sp>
      <p:sp>
        <p:nvSpPr>
          <p:cNvPr id="9" name="Oval 8">
            <a:extLst>
              <a:ext uri="{FF2B5EF4-FFF2-40B4-BE49-F238E27FC236}">
                <a16:creationId xmlns:a16="http://schemas.microsoft.com/office/drawing/2014/main" id="{BFF6CAF7-FF7A-9F4B-871A-F6C97157341F}"/>
              </a:ext>
            </a:extLst>
          </p:cNvPr>
          <p:cNvSpPr/>
          <p:nvPr/>
        </p:nvSpPr>
        <p:spPr>
          <a:xfrm>
            <a:off x="3696838" y="4358894"/>
            <a:ext cx="504056" cy="504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DE" dirty="0" err="1"/>
              <a:t>r</a:t>
            </a:r>
            <a:r>
              <a:rPr lang="en-DE" sz="1400" baseline="-25000"/>
              <a:t>s</a:t>
            </a:r>
            <a:endParaRPr lang="en-DE" dirty="0" err="1"/>
          </a:p>
        </p:txBody>
      </p:sp>
      <p:sp>
        <p:nvSpPr>
          <p:cNvPr id="10" name="Oval 9">
            <a:extLst>
              <a:ext uri="{FF2B5EF4-FFF2-40B4-BE49-F238E27FC236}">
                <a16:creationId xmlns:a16="http://schemas.microsoft.com/office/drawing/2014/main" id="{62843788-0BCC-D84F-BC0C-31975C7CA51C}"/>
              </a:ext>
            </a:extLst>
          </p:cNvPr>
          <p:cNvSpPr/>
          <p:nvPr/>
        </p:nvSpPr>
        <p:spPr>
          <a:xfrm>
            <a:off x="5663036" y="4358894"/>
            <a:ext cx="504056" cy="5040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DE" dirty="0" err="1"/>
              <a:t>r</a:t>
            </a:r>
            <a:r>
              <a:rPr lang="en-DE" sz="1400" baseline="-25000"/>
              <a:t>g</a:t>
            </a:r>
            <a:endParaRPr lang="en-DE" dirty="0" err="1"/>
          </a:p>
        </p:txBody>
      </p:sp>
      <p:cxnSp>
        <p:nvCxnSpPr>
          <p:cNvPr id="12" name="Straight Arrow Connector 11">
            <a:extLst>
              <a:ext uri="{FF2B5EF4-FFF2-40B4-BE49-F238E27FC236}">
                <a16:creationId xmlns:a16="http://schemas.microsoft.com/office/drawing/2014/main" id="{617D2E0B-ADFF-4640-B287-37B90C791BED}"/>
              </a:ext>
            </a:extLst>
          </p:cNvPr>
          <p:cNvCxnSpPr>
            <a:endCxn id="8" idx="0"/>
          </p:cNvCxnSpPr>
          <p:nvPr/>
        </p:nvCxnSpPr>
        <p:spPr>
          <a:xfrm>
            <a:off x="2447764" y="4061466"/>
            <a:ext cx="0" cy="297428"/>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1A7F68F-E66C-9040-8FB4-2EA09C2F739B}"/>
              </a:ext>
            </a:extLst>
          </p:cNvPr>
          <p:cNvSpPr txBox="1"/>
          <p:nvPr/>
        </p:nvSpPr>
        <p:spPr>
          <a:xfrm>
            <a:off x="0" y="4518730"/>
            <a:ext cx="1422261" cy="300210"/>
          </a:xfrm>
          <a:prstGeom prst="rect">
            <a:avLst/>
          </a:prstGeom>
          <a:noFill/>
        </p:spPr>
        <p:txBody>
          <a:bodyPr wrap="square" rtlCol="0">
            <a:spAutoFit/>
          </a:bodyPr>
          <a:lstStyle/>
          <a:p>
            <a:pPr algn="ctr"/>
            <a:r>
              <a:rPr lang="en-DE" dirty="0" err="1"/>
              <a:t>Referenten</a:t>
            </a:r>
          </a:p>
        </p:txBody>
      </p:sp>
      <p:cxnSp>
        <p:nvCxnSpPr>
          <p:cNvPr id="14" name="Straight Arrow Connector 13">
            <a:extLst>
              <a:ext uri="{FF2B5EF4-FFF2-40B4-BE49-F238E27FC236}">
                <a16:creationId xmlns:a16="http://schemas.microsoft.com/office/drawing/2014/main" id="{EF62E218-8C7B-6F4B-88D2-208E9453F424}"/>
              </a:ext>
            </a:extLst>
          </p:cNvPr>
          <p:cNvCxnSpPr>
            <a:cxnSpLocks/>
            <a:endCxn id="10" idx="7"/>
          </p:cNvCxnSpPr>
          <p:nvPr/>
        </p:nvCxnSpPr>
        <p:spPr>
          <a:xfrm flipH="1">
            <a:off x="6093275" y="4087093"/>
            <a:ext cx="638966" cy="34561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80E9143-ADA8-4D46-A87C-C45BEB5F00D2}"/>
              </a:ext>
            </a:extLst>
          </p:cNvPr>
          <p:cNvCxnSpPr>
            <a:cxnSpLocks/>
            <a:endCxn id="10" idx="0"/>
          </p:cNvCxnSpPr>
          <p:nvPr/>
        </p:nvCxnSpPr>
        <p:spPr>
          <a:xfrm>
            <a:off x="5915064" y="4087093"/>
            <a:ext cx="0" cy="271801"/>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AADA4EB-14B3-3546-B666-07F59C235118}"/>
              </a:ext>
            </a:extLst>
          </p:cNvPr>
          <p:cNvCxnSpPr>
            <a:cxnSpLocks/>
            <a:endCxn id="8" idx="7"/>
          </p:cNvCxnSpPr>
          <p:nvPr/>
        </p:nvCxnSpPr>
        <p:spPr>
          <a:xfrm flipH="1">
            <a:off x="2625975" y="4087093"/>
            <a:ext cx="433858" cy="3456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783D4E01-2B5A-C941-931A-875483EF8247}"/>
              </a:ext>
            </a:extLst>
          </p:cNvPr>
          <p:cNvCxnSpPr>
            <a:cxnSpLocks/>
            <a:endCxn id="9" idx="0"/>
          </p:cNvCxnSpPr>
          <p:nvPr/>
        </p:nvCxnSpPr>
        <p:spPr>
          <a:xfrm>
            <a:off x="3084771" y="4087093"/>
            <a:ext cx="864095" cy="2718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37DA461C-3F3E-C749-BB93-F40A5DFF4EC5}"/>
              </a:ext>
            </a:extLst>
          </p:cNvPr>
          <p:cNvCxnSpPr>
            <a:cxnSpLocks/>
            <a:endCxn id="10" idx="1"/>
          </p:cNvCxnSpPr>
          <p:nvPr/>
        </p:nvCxnSpPr>
        <p:spPr>
          <a:xfrm>
            <a:off x="3059833" y="4087093"/>
            <a:ext cx="2677020" cy="34561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80853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DD79-EB7D-674B-B4A0-1D3B38F1C99C}"/>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05460D6D-87DB-F54C-82E5-B69FA6015B2F}"/>
              </a:ext>
            </a:extLst>
          </p:cNvPr>
          <p:cNvSpPr>
            <a:spLocks noGrp="1"/>
          </p:cNvSpPr>
          <p:nvPr>
            <p:ph type="ftr" sz="quarter" idx="11"/>
          </p:nvPr>
        </p:nvSpPr>
        <p:spPr/>
        <p:txBody>
          <a:bodyPr/>
          <a:lstStyle/>
          <a:p>
            <a:r>
              <a:rPr lang="de-DE"/>
              <a:t>(Löbner 2015: 121f.)</a:t>
            </a:r>
          </a:p>
        </p:txBody>
      </p:sp>
      <p:sp>
        <p:nvSpPr>
          <p:cNvPr id="4" name="Slide Number Placeholder 3">
            <a:extLst>
              <a:ext uri="{FF2B5EF4-FFF2-40B4-BE49-F238E27FC236}">
                <a16:creationId xmlns:a16="http://schemas.microsoft.com/office/drawing/2014/main" id="{48CBEC14-04EB-8646-BA3E-D36C5D8A4C4B}"/>
              </a:ext>
            </a:extLst>
          </p:cNvPr>
          <p:cNvSpPr>
            <a:spLocks noGrp="1"/>
          </p:cNvSpPr>
          <p:nvPr>
            <p:ph type="sldNum" sz="quarter" idx="12"/>
          </p:nvPr>
        </p:nvSpPr>
        <p:spPr/>
        <p:txBody>
          <a:bodyPr/>
          <a:lstStyle/>
          <a:p>
            <a:fld id="{9D195BCC-3514-4B1B-9C18-24F3D67EC549}" type="slidenum">
              <a:rPr lang="de-DE" smtClean="0"/>
              <a:t>31</a:t>
            </a:fld>
            <a:endParaRPr lang="de-DE"/>
          </a:p>
        </p:txBody>
      </p:sp>
      <p:sp>
        <p:nvSpPr>
          <p:cNvPr id="5" name="Text Placeholder 4">
            <a:extLst>
              <a:ext uri="{FF2B5EF4-FFF2-40B4-BE49-F238E27FC236}">
                <a16:creationId xmlns:a16="http://schemas.microsoft.com/office/drawing/2014/main" id="{C0448854-D9B3-6B45-BB34-69EB731F0338}"/>
              </a:ext>
            </a:extLst>
          </p:cNvPr>
          <p:cNvSpPr>
            <a:spLocks noGrp="1"/>
          </p:cNvSpPr>
          <p:nvPr>
            <p:ph type="body" sz="quarter" idx="14"/>
          </p:nvPr>
        </p:nvSpPr>
        <p:spPr/>
        <p:txBody>
          <a:bodyPr/>
          <a:lstStyle/>
          <a:p>
            <a:r>
              <a:rPr lang="en-DE"/>
              <a:t>Die </a:t>
            </a:r>
            <a:r>
              <a:rPr lang="en-DE" b="1"/>
              <a:t>Argumente </a:t>
            </a:r>
            <a:r>
              <a:rPr lang="en-DE"/>
              <a:t>sind diejenigen Dinge in der Welt, auf die die Prädikation angewendet wird.</a:t>
            </a:r>
          </a:p>
          <a:p>
            <a:r>
              <a:rPr lang="en-DE"/>
              <a:t>In </a:t>
            </a:r>
            <a:r>
              <a:rPr lang="en-DE" i="1"/>
              <a:t>Klaus aß den Salat mit einer roten Gabel </a:t>
            </a:r>
            <a:r>
              <a:rPr lang="en-DE"/>
              <a:t>werden die drei Argumente durch die drei NPs im Satz beschrieben.</a:t>
            </a:r>
          </a:p>
          <a:p>
            <a:r>
              <a:rPr lang="en-DE"/>
              <a:t>Diese drei NPs sind </a:t>
            </a:r>
            <a:r>
              <a:rPr lang="en-DE" b="1"/>
              <a:t>Argumentausdrücke</a:t>
            </a:r>
            <a:r>
              <a:rPr lang="en-DE"/>
              <a:t>, die zu dem Verb gehören.</a:t>
            </a:r>
          </a:p>
        </p:txBody>
      </p:sp>
      <p:sp>
        <p:nvSpPr>
          <p:cNvPr id="6" name="Text Placeholder 5">
            <a:extLst>
              <a:ext uri="{FF2B5EF4-FFF2-40B4-BE49-F238E27FC236}">
                <a16:creationId xmlns:a16="http://schemas.microsoft.com/office/drawing/2014/main" id="{B7CA31C1-ACAE-D44E-B2D4-6BCBA8C2DDF6}"/>
              </a:ext>
            </a:extLst>
          </p:cNvPr>
          <p:cNvSpPr>
            <a:spLocks noGrp="1"/>
          </p:cNvSpPr>
          <p:nvPr>
            <p:ph type="body" sz="quarter" idx="15"/>
          </p:nvPr>
        </p:nvSpPr>
        <p:spPr/>
        <p:txBody>
          <a:bodyPr/>
          <a:lstStyle/>
          <a:p>
            <a:r>
              <a:rPr lang="en-DE"/>
              <a:t>Prädikate und Argumente</a:t>
            </a:r>
          </a:p>
        </p:txBody>
      </p:sp>
      <p:sp>
        <p:nvSpPr>
          <p:cNvPr id="7" name="Oval 6">
            <a:extLst>
              <a:ext uri="{FF2B5EF4-FFF2-40B4-BE49-F238E27FC236}">
                <a16:creationId xmlns:a16="http://schemas.microsoft.com/office/drawing/2014/main" id="{BC4CD4E1-D354-4144-83C7-6FD12878298A}"/>
              </a:ext>
            </a:extLst>
          </p:cNvPr>
          <p:cNvSpPr/>
          <p:nvPr/>
        </p:nvSpPr>
        <p:spPr>
          <a:xfrm>
            <a:off x="521494" y="3727053"/>
            <a:ext cx="954162" cy="43204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Klaus</a:t>
            </a:r>
          </a:p>
        </p:txBody>
      </p:sp>
      <p:sp>
        <p:nvSpPr>
          <p:cNvPr id="8" name="Oval 7">
            <a:extLst>
              <a:ext uri="{FF2B5EF4-FFF2-40B4-BE49-F238E27FC236}">
                <a16:creationId xmlns:a16="http://schemas.microsoft.com/office/drawing/2014/main" id="{0E280555-2089-CC4B-8FD8-234F760D7CD6}"/>
              </a:ext>
            </a:extLst>
          </p:cNvPr>
          <p:cNvSpPr/>
          <p:nvPr/>
        </p:nvSpPr>
        <p:spPr>
          <a:xfrm>
            <a:off x="2834779" y="3727053"/>
            <a:ext cx="954162" cy="43204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den Salat</a:t>
            </a:r>
          </a:p>
        </p:txBody>
      </p:sp>
      <p:sp>
        <p:nvSpPr>
          <p:cNvPr id="9" name="Oval 8">
            <a:extLst>
              <a:ext uri="{FF2B5EF4-FFF2-40B4-BE49-F238E27FC236}">
                <a16:creationId xmlns:a16="http://schemas.microsoft.com/office/drawing/2014/main" id="{800C72AB-C2ED-E042-A905-ED634973BC73}"/>
              </a:ext>
            </a:extLst>
          </p:cNvPr>
          <p:cNvSpPr/>
          <p:nvPr/>
        </p:nvSpPr>
        <p:spPr>
          <a:xfrm>
            <a:off x="4693583" y="3745830"/>
            <a:ext cx="3024336" cy="43204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mit einer roten Gabel</a:t>
            </a:r>
          </a:p>
        </p:txBody>
      </p:sp>
      <p:sp>
        <p:nvSpPr>
          <p:cNvPr id="10" name="TextBox 9">
            <a:extLst>
              <a:ext uri="{FF2B5EF4-FFF2-40B4-BE49-F238E27FC236}">
                <a16:creationId xmlns:a16="http://schemas.microsoft.com/office/drawing/2014/main" id="{CEEDBC0B-D510-FB4E-9BD6-E2EC7CE99D6F}"/>
              </a:ext>
            </a:extLst>
          </p:cNvPr>
          <p:cNvSpPr txBox="1"/>
          <p:nvPr/>
        </p:nvSpPr>
        <p:spPr>
          <a:xfrm>
            <a:off x="1900171" y="3811749"/>
            <a:ext cx="576064" cy="300210"/>
          </a:xfrm>
          <a:prstGeom prst="rect">
            <a:avLst/>
          </a:prstGeom>
          <a:noFill/>
        </p:spPr>
        <p:txBody>
          <a:bodyPr wrap="square" rtlCol="0">
            <a:spAutoFit/>
          </a:bodyPr>
          <a:lstStyle/>
          <a:p>
            <a:pPr algn="l"/>
            <a:r>
              <a:rPr lang="en-DE" dirty="0" err="1"/>
              <a:t>aß</a:t>
            </a:r>
          </a:p>
        </p:txBody>
      </p:sp>
      <p:sp>
        <p:nvSpPr>
          <p:cNvPr id="11" name="Arc 10">
            <a:extLst>
              <a:ext uri="{FF2B5EF4-FFF2-40B4-BE49-F238E27FC236}">
                <a16:creationId xmlns:a16="http://schemas.microsoft.com/office/drawing/2014/main" id="{2A8771DB-6750-004E-851B-F377B1F49407}"/>
              </a:ext>
            </a:extLst>
          </p:cNvPr>
          <p:cNvSpPr/>
          <p:nvPr/>
        </p:nvSpPr>
        <p:spPr>
          <a:xfrm rot="18712455">
            <a:off x="933232" y="3405079"/>
            <a:ext cx="1924070" cy="2987728"/>
          </a:xfrm>
          <a:prstGeom prst="arc">
            <a:avLst>
              <a:gd name="adj1" fmla="val 16977662"/>
              <a:gd name="adj2" fmla="val 19580871"/>
            </a:avLst>
          </a:prstGeom>
          <a:ln w="254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12" name="Arc 11">
            <a:extLst>
              <a:ext uri="{FF2B5EF4-FFF2-40B4-BE49-F238E27FC236}">
                <a16:creationId xmlns:a16="http://schemas.microsoft.com/office/drawing/2014/main" id="{DEB99086-E41A-934D-A9E9-D260DF3FDE08}"/>
              </a:ext>
            </a:extLst>
          </p:cNvPr>
          <p:cNvSpPr/>
          <p:nvPr/>
        </p:nvSpPr>
        <p:spPr>
          <a:xfrm rot="18712455">
            <a:off x="2416343" y="3325075"/>
            <a:ext cx="1791033" cy="2987728"/>
          </a:xfrm>
          <a:prstGeom prst="arc">
            <a:avLst>
              <a:gd name="adj1" fmla="val 16072227"/>
              <a:gd name="adj2" fmla="val 18732421"/>
            </a:avLst>
          </a:prstGeom>
          <a:ln w="25400">
            <a:solidFill>
              <a:schemeClr val="bg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13" name="Arc 12">
            <a:extLst>
              <a:ext uri="{FF2B5EF4-FFF2-40B4-BE49-F238E27FC236}">
                <a16:creationId xmlns:a16="http://schemas.microsoft.com/office/drawing/2014/main" id="{0448A6CF-BC15-9442-858B-4D2E6367D49B}"/>
              </a:ext>
            </a:extLst>
          </p:cNvPr>
          <p:cNvSpPr/>
          <p:nvPr/>
        </p:nvSpPr>
        <p:spPr>
          <a:xfrm rot="19720748">
            <a:off x="792839" y="3137540"/>
            <a:ext cx="6801326" cy="7645357"/>
          </a:xfrm>
          <a:prstGeom prst="arc">
            <a:avLst>
              <a:gd name="adj1" fmla="val 16072227"/>
              <a:gd name="adj2" fmla="val 19489997"/>
            </a:avLst>
          </a:prstGeom>
          <a:ln w="25400">
            <a:solidFill>
              <a:schemeClr val="bg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cxnSp>
        <p:nvCxnSpPr>
          <p:cNvPr id="15" name="Straight Arrow Connector 14">
            <a:extLst>
              <a:ext uri="{FF2B5EF4-FFF2-40B4-BE49-F238E27FC236}">
                <a16:creationId xmlns:a16="http://schemas.microsoft.com/office/drawing/2014/main" id="{B813EDE6-0A8B-E943-91B0-C22E542E9CFB}"/>
              </a:ext>
            </a:extLst>
          </p:cNvPr>
          <p:cNvCxnSpPr>
            <a:cxnSpLocks/>
          </p:cNvCxnSpPr>
          <p:nvPr/>
        </p:nvCxnSpPr>
        <p:spPr>
          <a:xfrm flipV="1">
            <a:off x="2123728" y="4111959"/>
            <a:ext cx="0" cy="551198"/>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D13E985-3A55-4B44-807D-B44A2C92CE50}"/>
              </a:ext>
            </a:extLst>
          </p:cNvPr>
          <p:cNvSpPr txBox="1"/>
          <p:nvPr/>
        </p:nvSpPr>
        <p:spPr>
          <a:xfrm>
            <a:off x="1307683" y="4663157"/>
            <a:ext cx="1608133" cy="300210"/>
          </a:xfrm>
          <a:prstGeom prst="rect">
            <a:avLst/>
          </a:prstGeom>
          <a:noFill/>
        </p:spPr>
        <p:txBody>
          <a:bodyPr wrap="none" rtlCol="0">
            <a:spAutoFit/>
          </a:bodyPr>
          <a:lstStyle/>
          <a:p>
            <a:pPr algn="ctr"/>
            <a:r>
              <a:rPr lang="en-DE" dirty="0" err="1"/>
              <a:t>Prädikatsausdruck</a:t>
            </a:r>
          </a:p>
        </p:txBody>
      </p:sp>
      <p:sp>
        <p:nvSpPr>
          <p:cNvPr id="17" name="TextBox 16">
            <a:extLst>
              <a:ext uri="{FF2B5EF4-FFF2-40B4-BE49-F238E27FC236}">
                <a16:creationId xmlns:a16="http://schemas.microsoft.com/office/drawing/2014/main" id="{2ACAF3F4-F119-9348-B347-2C4ABC2F7B0C}"/>
              </a:ext>
            </a:extLst>
          </p:cNvPr>
          <p:cNvSpPr txBox="1"/>
          <p:nvPr/>
        </p:nvSpPr>
        <p:spPr>
          <a:xfrm>
            <a:off x="5523460" y="4580184"/>
            <a:ext cx="3098990" cy="300210"/>
          </a:xfrm>
          <a:prstGeom prst="rect">
            <a:avLst/>
          </a:prstGeom>
          <a:noFill/>
        </p:spPr>
        <p:txBody>
          <a:bodyPr wrap="none" rtlCol="0">
            <a:spAutoFit/>
          </a:bodyPr>
          <a:lstStyle/>
          <a:p>
            <a:pPr algn="l"/>
            <a:r>
              <a:rPr lang="en-DE" dirty="0" err="1">
                <a:solidFill>
                  <a:schemeClr val="tx2">
                    <a:lumMod val="75000"/>
                  </a:schemeClr>
                </a:solidFill>
              </a:rPr>
              <a:t>3 Argumentausdrücke (Komplemente)</a:t>
            </a:r>
          </a:p>
        </p:txBody>
      </p:sp>
    </p:spTree>
    <p:extLst>
      <p:ext uri="{BB962C8B-B14F-4D97-AF65-F5344CB8AC3E}">
        <p14:creationId xmlns:p14="http://schemas.microsoft.com/office/powerpoint/2010/main" val="3252379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9C25-B5E0-B14A-8397-B667F54411C9}"/>
              </a:ext>
            </a:extLst>
          </p:cNvPr>
          <p:cNvSpPr>
            <a:spLocks noGrp="1"/>
          </p:cNvSpPr>
          <p:nvPr>
            <p:ph type="ctrTitle"/>
          </p:nvPr>
        </p:nvSpPr>
        <p:spPr/>
        <p:txBody>
          <a:bodyPr/>
          <a:lstStyle/>
          <a:p>
            <a:r>
              <a:rPr lang="en-DE"/>
              <a:t>Wörter / Wortgruppen &amp; ihre Semantik</a:t>
            </a:r>
          </a:p>
        </p:txBody>
      </p:sp>
      <p:sp>
        <p:nvSpPr>
          <p:cNvPr id="3" name="Subtitle 2">
            <a:extLst>
              <a:ext uri="{FF2B5EF4-FFF2-40B4-BE49-F238E27FC236}">
                <a16:creationId xmlns:a16="http://schemas.microsoft.com/office/drawing/2014/main" id="{BBCC56E5-87DE-BC4F-AEB2-DA40B40F4252}"/>
              </a:ext>
            </a:extLst>
          </p:cNvPr>
          <p:cNvSpPr>
            <a:spLocks noGrp="1"/>
          </p:cNvSpPr>
          <p:nvPr>
            <p:ph type="subTitle" idx="1"/>
          </p:nvPr>
        </p:nvSpPr>
        <p:spPr/>
        <p:txBody>
          <a:bodyPr/>
          <a:lstStyle/>
          <a:p>
            <a:endParaRPr lang="en-DE"/>
          </a:p>
        </p:txBody>
      </p:sp>
    </p:spTree>
    <p:extLst>
      <p:ext uri="{BB962C8B-B14F-4D97-AF65-F5344CB8AC3E}">
        <p14:creationId xmlns:p14="http://schemas.microsoft.com/office/powerpoint/2010/main" val="2757948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D1BD8-2524-B44E-854E-979174AC648F}"/>
              </a:ext>
            </a:extLst>
          </p:cNvPr>
          <p:cNvSpPr>
            <a:spLocks noGrp="1"/>
          </p:cNvSpPr>
          <p:nvPr>
            <p:ph type="title"/>
          </p:nvPr>
        </p:nvSpPr>
        <p:spPr/>
        <p:txBody>
          <a:bodyPr/>
          <a:lstStyle/>
          <a:p>
            <a:r>
              <a:rPr lang="en-DE"/>
              <a:t>Überblick</a:t>
            </a:r>
          </a:p>
        </p:txBody>
      </p:sp>
      <p:sp>
        <p:nvSpPr>
          <p:cNvPr id="3" name="Footer Placeholder 2">
            <a:extLst>
              <a:ext uri="{FF2B5EF4-FFF2-40B4-BE49-F238E27FC236}">
                <a16:creationId xmlns:a16="http://schemas.microsoft.com/office/drawing/2014/main" id="{5B7CA7CA-D444-9441-A92E-0A28D105437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8767D5E6-7FD1-684E-AD21-0A347F69B59B}"/>
              </a:ext>
            </a:extLst>
          </p:cNvPr>
          <p:cNvSpPr>
            <a:spLocks noGrp="1"/>
          </p:cNvSpPr>
          <p:nvPr>
            <p:ph type="sldNum" sz="quarter" idx="12"/>
          </p:nvPr>
        </p:nvSpPr>
        <p:spPr/>
        <p:txBody>
          <a:bodyPr/>
          <a:lstStyle/>
          <a:p>
            <a:fld id="{9D195BCC-3514-4B1B-9C18-24F3D67EC549}" type="slidenum">
              <a:rPr lang="de-DE" smtClean="0"/>
              <a:t>33</a:t>
            </a:fld>
            <a:endParaRPr lang="de-DE"/>
          </a:p>
        </p:txBody>
      </p:sp>
      <p:sp>
        <p:nvSpPr>
          <p:cNvPr id="5" name="Text Placeholder 4">
            <a:extLst>
              <a:ext uri="{FF2B5EF4-FFF2-40B4-BE49-F238E27FC236}">
                <a16:creationId xmlns:a16="http://schemas.microsoft.com/office/drawing/2014/main" id="{4E7C8B87-4BD2-0D42-BB79-87F7EF5E39DE}"/>
              </a:ext>
            </a:extLst>
          </p:cNvPr>
          <p:cNvSpPr>
            <a:spLocks noGrp="1"/>
          </p:cNvSpPr>
          <p:nvPr>
            <p:ph type="body" sz="quarter" idx="14"/>
          </p:nvPr>
        </p:nvSpPr>
        <p:spPr/>
        <p:txBody>
          <a:bodyPr/>
          <a:lstStyle/>
          <a:p>
            <a:r>
              <a:rPr lang="en-DE"/>
              <a:t>Wortarten unterscheiden sich u.a. </a:t>
            </a:r>
          </a:p>
          <a:p>
            <a:pPr lvl="1"/>
            <a:r>
              <a:rPr lang="en-DE"/>
              <a:t>in ihrer Distribution (Verteilung: in welchen syntaktischen Kontexten treten sie auf?),</a:t>
            </a:r>
          </a:p>
          <a:p>
            <a:pPr lvl="1"/>
            <a:r>
              <a:rPr lang="en-DE"/>
              <a:t>in ihren Flexionseigenschaften</a:t>
            </a:r>
          </a:p>
          <a:p>
            <a:pPr lvl="1"/>
            <a:r>
              <a:rPr lang="en-DE"/>
              <a:t>und oft auch in ihrer Semantik</a:t>
            </a:r>
          </a:p>
          <a:p>
            <a:r>
              <a:rPr lang="en-DE"/>
              <a:t>Semantische Kriterien zur Wortartenidentifikation sind problematisch</a:t>
            </a:r>
          </a:p>
          <a:p>
            <a:r>
              <a:rPr lang="en-DE"/>
              <a:t>dennoch lassen sich Tendenzen aufzeigen, welche Wortarten (tendenziell) welche Semantik aufweisen.</a:t>
            </a:r>
          </a:p>
          <a:p>
            <a:r>
              <a:rPr lang="en-DE"/>
              <a:t>Im Folgenden wollen wir uns Verben, Nomen und Adjektive hinsichtlich semantischer Eigenschaften genauer ansehen.</a:t>
            </a:r>
          </a:p>
        </p:txBody>
      </p:sp>
      <p:sp>
        <p:nvSpPr>
          <p:cNvPr id="6" name="Text Placeholder 5">
            <a:extLst>
              <a:ext uri="{FF2B5EF4-FFF2-40B4-BE49-F238E27FC236}">
                <a16:creationId xmlns:a16="http://schemas.microsoft.com/office/drawing/2014/main" id="{ABE6E5F0-00B0-CF45-A618-9BA048876778}"/>
              </a:ext>
            </a:extLst>
          </p:cNvPr>
          <p:cNvSpPr>
            <a:spLocks noGrp="1"/>
          </p:cNvSpPr>
          <p:nvPr>
            <p:ph type="body" sz="quarter" idx="15"/>
          </p:nvPr>
        </p:nvSpPr>
        <p:spPr/>
        <p:txBody>
          <a:bodyPr/>
          <a:lstStyle/>
          <a:p>
            <a:endParaRPr lang="en-DE"/>
          </a:p>
        </p:txBody>
      </p:sp>
    </p:spTree>
    <p:extLst>
      <p:ext uri="{BB962C8B-B14F-4D97-AF65-F5344CB8AC3E}">
        <p14:creationId xmlns:p14="http://schemas.microsoft.com/office/powerpoint/2010/main" val="98043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7CF3-7986-8F4E-8B06-A68C57D1AC46}"/>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509F1BD1-B106-9646-A472-5288B9825C34}"/>
              </a:ext>
            </a:extLst>
          </p:cNvPr>
          <p:cNvSpPr>
            <a:spLocks noGrp="1"/>
          </p:cNvSpPr>
          <p:nvPr>
            <p:ph type="ftr" sz="quarter" idx="11"/>
          </p:nvPr>
        </p:nvSpPr>
        <p:spPr/>
        <p:txBody>
          <a:bodyPr/>
          <a:lstStyle/>
          <a:p>
            <a:r>
              <a:rPr lang="de-DE"/>
              <a:t>(Löbner 2015)</a:t>
            </a:r>
          </a:p>
        </p:txBody>
      </p:sp>
      <p:sp>
        <p:nvSpPr>
          <p:cNvPr id="4" name="Slide Number Placeholder 3">
            <a:extLst>
              <a:ext uri="{FF2B5EF4-FFF2-40B4-BE49-F238E27FC236}">
                <a16:creationId xmlns:a16="http://schemas.microsoft.com/office/drawing/2014/main" id="{47F80793-1248-5341-ACAA-56A2D8B63D79}"/>
              </a:ext>
            </a:extLst>
          </p:cNvPr>
          <p:cNvSpPr>
            <a:spLocks noGrp="1"/>
          </p:cNvSpPr>
          <p:nvPr>
            <p:ph type="sldNum" sz="quarter" idx="12"/>
          </p:nvPr>
        </p:nvSpPr>
        <p:spPr/>
        <p:txBody>
          <a:bodyPr/>
          <a:lstStyle/>
          <a:p>
            <a:fld id="{9D195BCC-3514-4B1B-9C18-24F3D67EC549}" type="slidenum">
              <a:rPr lang="de-DE" smtClean="0"/>
              <a:t>34</a:t>
            </a:fld>
            <a:endParaRPr lang="de-DE"/>
          </a:p>
        </p:txBody>
      </p:sp>
      <p:sp>
        <p:nvSpPr>
          <p:cNvPr id="5" name="Text Placeholder 4">
            <a:extLst>
              <a:ext uri="{FF2B5EF4-FFF2-40B4-BE49-F238E27FC236}">
                <a16:creationId xmlns:a16="http://schemas.microsoft.com/office/drawing/2014/main" id="{BCABBEB2-43DC-9641-B1AF-AF2344B1E8BA}"/>
              </a:ext>
            </a:extLst>
          </p:cNvPr>
          <p:cNvSpPr>
            <a:spLocks noGrp="1"/>
          </p:cNvSpPr>
          <p:nvPr>
            <p:ph type="body" sz="quarter" idx="14"/>
          </p:nvPr>
        </p:nvSpPr>
        <p:spPr/>
        <p:txBody>
          <a:bodyPr/>
          <a:lstStyle/>
          <a:p>
            <a:r>
              <a:rPr lang="en-DE"/>
              <a:t>Verben werden primär zur Prädikation benutzt (Nomen hingegen primär zur Referenz)</a:t>
            </a:r>
          </a:p>
          <a:p>
            <a:r>
              <a:rPr lang="en-DE"/>
              <a:t>Sätze enthalten i.d.R. mehrere miteinander vernetzte Prädikationen, von denen eine die zentrale Prädikation ist</a:t>
            </a:r>
          </a:p>
          <a:p>
            <a:endParaRPr lang="en-DE"/>
          </a:p>
          <a:p>
            <a:pPr marL="0" indent="0">
              <a:buNone/>
            </a:pPr>
            <a:r>
              <a:rPr lang="en-DE" i="1"/>
              <a:t>Ein Unbekannter hat den rosaroten Diamanten gestohlen.</a:t>
            </a:r>
          </a:p>
        </p:txBody>
      </p:sp>
      <p:sp>
        <p:nvSpPr>
          <p:cNvPr id="6" name="Text Placeholder 5">
            <a:extLst>
              <a:ext uri="{FF2B5EF4-FFF2-40B4-BE49-F238E27FC236}">
                <a16:creationId xmlns:a16="http://schemas.microsoft.com/office/drawing/2014/main" id="{F7851682-78DE-E740-8CB1-191FCBB814CF}"/>
              </a:ext>
            </a:extLst>
          </p:cNvPr>
          <p:cNvSpPr>
            <a:spLocks noGrp="1"/>
          </p:cNvSpPr>
          <p:nvPr>
            <p:ph type="body" sz="quarter" idx="15"/>
          </p:nvPr>
        </p:nvSpPr>
        <p:spPr/>
        <p:txBody>
          <a:bodyPr/>
          <a:lstStyle/>
          <a:p>
            <a:r>
              <a:rPr lang="en-DE"/>
              <a:t>Grundlegendes</a:t>
            </a:r>
          </a:p>
        </p:txBody>
      </p:sp>
      <p:cxnSp>
        <p:nvCxnSpPr>
          <p:cNvPr id="8" name="Straight Connector 7">
            <a:extLst>
              <a:ext uri="{FF2B5EF4-FFF2-40B4-BE49-F238E27FC236}">
                <a16:creationId xmlns:a16="http://schemas.microsoft.com/office/drawing/2014/main" id="{ABB5BF48-3C40-CD4F-96BC-64EC59CB1B43}"/>
              </a:ext>
            </a:extLst>
          </p:cNvPr>
          <p:cNvCxnSpPr/>
          <p:nvPr/>
        </p:nvCxnSpPr>
        <p:spPr>
          <a:xfrm>
            <a:off x="2483768" y="3511029"/>
            <a:ext cx="432048"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9" name="Straight Connector 8">
            <a:extLst>
              <a:ext uri="{FF2B5EF4-FFF2-40B4-BE49-F238E27FC236}">
                <a16:creationId xmlns:a16="http://schemas.microsoft.com/office/drawing/2014/main" id="{3F83D57D-6118-3745-BC1A-DAACBB0720EB}"/>
              </a:ext>
            </a:extLst>
          </p:cNvPr>
          <p:cNvCxnSpPr>
            <a:cxnSpLocks/>
          </p:cNvCxnSpPr>
          <p:nvPr/>
        </p:nvCxnSpPr>
        <p:spPr>
          <a:xfrm>
            <a:off x="5796136" y="3511029"/>
            <a:ext cx="1224136" cy="0"/>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9282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051BB-94E5-AF4C-84B9-30B2A2185001}"/>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41B1078B-383A-1641-9BFD-328A20BEAB60}"/>
              </a:ext>
            </a:extLst>
          </p:cNvPr>
          <p:cNvSpPr>
            <a:spLocks noGrp="1"/>
          </p:cNvSpPr>
          <p:nvPr>
            <p:ph type="ftr" sz="quarter" idx="11"/>
          </p:nvPr>
        </p:nvSpPr>
        <p:spPr/>
        <p:txBody>
          <a:bodyPr/>
          <a:lstStyle/>
          <a:p>
            <a:r>
              <a:rPr lang="de-DE"/>
              <a:t>(Löbner 2015: 150)</a:t>
            </a:r>
          </a:p>
        </p:txBody>
      </p:sp>
      <p:sp>
        <p:nvSpPr>
          <p:cNvPr id="4" name="Slide Number Placeholder 3">
            <a:extLst>
              <a:ext uri="{FF2B5EF4-FFF2-40B4-BE49-F238E27FC236}">
                <a16:creationId xmlns:a16="http://schemas.microsoft.com/office/drawing/2014/main" id="{B2FBBB39-7AE9-2A45-A840-8850B23877F4}"/>
              </a:ext>
            </a:extLst>
          </p:cNvPr>
          <p:cNvSpPr>
            <a:spLocks noGrp="1"/>
          </p:cNvSpPr>
          <p:nvPr>
            <p:ph type="sldNum" sz="quarter" idx="12"/>
          </p:nvPr>
        </p:nvSpPr>
        <p:spPr/>
        <p:txBody>
          <a:bodyPr/>
          <a:lstStyle/>
          <a:p>
            <a:fld id="{9D195BCC-3514-4B1B-9C18-24F3D67EC549}" type="slidenum">
              <a:rPr lang="de-DE" smtClean="0"/>
              <a:t>35</a:t>
            </a:fld>
            <a:endParaRPr lang="de-DE"/>
          </a:p>
        </p:txBody>
      </p:sp>
      <p:sp>
        <p:nvSpPr>
          <p:cNvPr id="5" name="Text Placeholder 4">
            <a:extLst>
              <a:ext uri="{FF2B5EF4-FFF2-40B4-BE49-F238E27FC236}">
                <a16:creationId xmlns:a16="http://schemas.microsoft.com/office/drawing/2014/main" id="{196D772E-0E13-B34E-9F3A-85EAE2945185}"/>
              </a:ext>
            </a:extLst>
          </p:cNvPr>
          <p:cNvSpPr>
            <a:spLocks noGrp="1"/>
          </p:cNvSpPr>
          <p:nvPr>
            <p:ph type="body" sz="quarter" idx="14"/>
          </p:nvPr>
        </p:nvSpPr>
        <p:spPr>
          <a:xfrm>
            <a:off x="521550" y="1545752"/>
            <a:ext cx="5058562" cy="3311525"/>
          </a:xfrm>
        </p:spPr>
        <p:txBody>
          <a:bodyPr/>
          <a:lstStyle/>
          <a:p>
            <a:r>
              <a:rPr lang="en-DE"/>
              <a:t>Verben bilden großen Teil des Lexikons; Löbner (2015: 150) schätzt 10-20.000 Verben fürs Deutsche</a:t>
            </a:r>
          </a:p>
          <a:p>
            <a:r>
              <a:rPr lang="en-DE"/>
              <a:t>zentrale Gegenstände der Verbsemantik:</a:t>
            </a:r>
          </a:p>
          <a:p>
            <a:pPr lvl="1"/>
            <a:endParaRPr lang="en-DE"/>
          </a:p>
          <a:p>
            <a:pPr lvl="1"/>
            <a:r>
              <a:rPr lang="en-DE"/>
              <a:t>zeitliche Aspekte der Verbsemantik (Situationsstruktur, Aspekt/Aktionsart, Tempus)</a:t>
            </a:r>
          </a:p>
          <a:p>
            <a:pPr lvl="1"/>
            <a:endParaRPr lang="en-DE"/>
          </a:p>
          <a:p>
            <a:pPr lvl="1"/>
            <a:r>
              <a:rPr lang="en-DE"/>
              <a:t>involvierte Argumente (Argumentstruktur)</a:t>
            </a:r>
          </a:p>
        </p:txBody>
      </p:sp>
      <p:sp>
        <p:nvSpPr>
          <p:cNvPr id="6" name="Text Placeholder 5">
            <a:extLst>
              <a:ext uri="{FF2B5EF4-FFF2-40B4-BE49-F238E27FC236}">
                <a16:creationId xmlns:a16="http://schemas.microsoft.com/office/drawing/2014/main" id="{3C9C8B54-CD12-9943-944D-D902D2F9383E}"/>
              </a:ext>
            </a:extLst>
          </p:cNvPr>
          <p:cNvSpPr>
            <a:spLocks noGrp="1"/>
          </p:cNvSpPr>
          <p:nvPr>
            <p:ph type="body" sz="quarter" idx="15"/>
          </p:nvPr>
        </p:nvSpPr>
        <p:spPr/>
        <p:txBody>
          <a:bodyPr/>
          <a:lstStyle/>
          <a:p>
            <a:r>
              <a:rPr lang="en-DE"/>
              <a:t>Grundlegendes</a:t>
            </a:r>
          </a:p>
        </p:txBody>
      </p:sp>
      <p:pic>
        <p:nvPicPr>
          <p:cNvPr id="1026" name="Picture 2" descr="Clock, Time Management, Time">
            <a:extLst>
              <a:ext uri="{FF2B5EF4-FFF2-40B4-BE49-F238E27FC236}">
                <a16:creationId xmlns:a16="http://schemas.microsoft.com/office/drawing/2014/main" id="{D73FAFD5-65B3-F643-AB8A-CDD9D8FB0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350789"/>
            <a:ext cx="2520280" cy="16801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blings, Brother, Sister, Children">
            <a:extLst>
              <a:ext uri="{FF2B5EF4-FFF2-40B4-BE49-F238E27FC236}">
                <a16:creationId xmlns:a16="http://schemas.microsoft.com/office/drawing/2014/main" id="{CCF97BAC-2594-464C-B5A5-BF5C29A6B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3097092"/>
            <a:ext cx="2520280" cy="175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057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338B7-A901-164E-9BBE-5F732495113D}"/>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8E42AEEF-D9FD-DF4C-8061-17F8ECD299DF}"/>
              </a:ext>
            </a:extLst>
          </p:cNvPr>
          <p:cNvSpPr>
            <a:spLocks noGrp="1"/>
          </p:cNvSpPr>
          <p:nvPr>
            <p:ph type="ftr" sz="quarter" idx="11"/>
          </p:nvPr>
        </p:nvSpPr>
        <p:spPr/>
        <p:txBody>
          <a:bodyPr/>
          <a:lstStyle/>
          <a:p>
            <a:r>
              <a:rPr lang="de-DE"/>
              <a:t>(Löbner 2015: 152)</a:t>
            </a:r>
          </a:p>
        </p:txBody>
      </p:sp>
      <p:sp>
        <p:nvSpPr>
          <p:cNvPr id="4" name="Slide Number Placeholder 3">
            <a:extLst>
              <a:ext uri="{FF2B5EF4-FFF2-40B4-BE49-F238E27FC236}">
                <a16:creationId xmlns:a16="http://schemas.microsoft.com/office/drawing/2014/main" id="{4E4ACEEC-37BA-A34C-8F30-1583B6E492C0}"/>
              </a:ext>
            </a:extLst>
          </p:cNvPr>
          <p:cNvSpPr>
            <a:spLocks noGrp="1"/>
          </p:cNvSpPr>
          <p:nvPr>
            <p:ph type="sldNum" sz="quarter" idx="12"/>
          </p:nvPr>
        </p:nvSpPr>
        <p:spPr/>
        <p:txBody>
          <a:bodyPr/>
          <a:lstStyle/>
          <a:p>
            <a:fld id="{9D195BCC-3514-4B1B-9C18-24F3D67EC549}" type="slidenum">
              <a:rPr lang="de-DE" smtClean="0"/>
              <a:t>36</a:t>
            </a:fld>
            <a:endParaRPr lang="de-DE"/>
          </a:p>
        </p:txBody>
      </p:sp>
      <p:sp>
        <p:nvSpPr>
          <p:cNvPr id="5" name="Text Placeholder 4">
            <a:extLst>
              <a:ext uri="{FF2B5EF4-FFF2-40B4-BE49-F238E27FC236}">
                <a16:creationId xmlns:a16="http://schemas.microsoft.com/office/drawing/2014/main" id="{DD74AEA6-31B1-7B4E-97D4-2DFDA79DDA0C}"/>
              </a:ext>
            </a:extLst>
          </p:cNvPr>
          <p:cNvSpPr>
            <a:spLocks noGrp="1"/>
          </p:cNvSpPr>
          <p:nvPr>
            <p:ph type="body" sz="quarter" idx="14"/>
          </p:nvPr>
        </p:nvSpPr>
        <p:spPr/>
        <p:txBody>
          <a:bodyPr/>
          <a:lstStyle/>
          <a:p>
            <a:r>
              <a:rPr lang="en-DE"/>
              <a:t>Verben unterscheiden sich durch die Anzahl ihrer Argumente und deren thematische Rollen</a:t>
            </a:r>
          </a:p>
          <a:p>
            <a:r>
              <a:rPr lang="en-DE"/>
              <a:t>1-3 sog. Kernargumente</a:t>
            </a:r>
          </a:p>
          <a:p>
            <a:pPr lvl="1"/>
            <a:r>
              <a:rPr lang="en-GB"/>
              <a:t>in der Regel syntaktisch obligatorisch (sog. </a:t>
            </a:r>
            <a:r>
              <a:rPr lang="en-GB" b="1"/>
              <a:t>Ergänzungen</a:t>
            </a:r>
            <a:r>
              <a:rPr lang="en-GB"/>
              <a:t>)</a:t>
            </a:r>
          </a:p>
          <a:p>
            <a:pPr lvl="1"/>
            <a:r>
              <a:rPr lang="en-GB"/>
              <a:t>werden durch Subjekt, direktes oder indirektes Objekt spezifiziert</a:t>
            </a:r>
          </a:p>
          <a:p>
            <a:pPr lvl="1"/>
            <a:endParaRPr lang="en-DE"/>
          </a:p>
          <a:p>
            <a:r>
              <a:rPr lang="en-DE"/>
              <a:t>die anderen Argumente sind eher peripher, erscheinen als sog. oblique Komplemente (Adjunkte bzw. </a:t>
            </a:r>
            <a:r>
              <a:rPr lang="en-DE" b="1"/>
              <a:t>Angaben</a:t>
            </a:r>
            <a:r>
              <a:rPr lang="en-DE"/>
              <a:t>)</a:t>
            </a:r>
          </a:p>
        </p:txBody>
      </p:sp>
      <p:sp>
        <p:nvSpPr>
          <p:cNvPr id="6" name="Text Placeholder 5">
            <a:extLst>
              <a:ext uri="{FF2B5EF4-FFF2-40B4-BE49-F238E27FC236}">
                <a16:creationId xmlns:a16="http://schemas.microsoft.com/office/drawing/2014/main" id="{828707D9-0412-E544-A1F3-5EA26244E36D}"/>
              </a:ext>
            </a:extLst>
          </p:cNvPr>
          <p:cNvSpPr>
            <a:spLocks noGrp="1"/>
          </p:cNvSpPr>
          <p:nvPr>
            <p:ph type="body" sz="quarter" idx="15"/>
          </p:nvPr>
        </p:nvSpPr>
        <p:spPr/>
        <p:txBody>
          <a:bodyPr/>
          <a:lstStyle/>
          <a:p>
            <a:r>
              <a:rPr lang="en-DE"/>
              <a:t>Argumentstruktur</a:t>
            </a:r>
          </a:p>
        </p:txBody>
      </p:sp>
    </p:spTree>
    <p:extLst>
      <p:ext uri="{BB962C8B-B14F-4D97-AF65-F5344CB8AC3E}">
        <p14:creationId xmlns:p14="http://schemas.microsoft.com/office/powerpoint/2010/main" val="3402046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089E-F23B-E246-AB8A-BED864C06404}"/>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2E2465B7-04BC-E040-AC3F-57D7834B97B1}"/>
              </a:ext>
            </a:extLst>
          </p:cNvPr>
          <p:cNvSpPr>
            <a:spLocks noGrp="1"/>
          </p:cNvSpPr>
          <p:nvPr>
            <p:ph type="ftr" sz="quarter" idx="11"/>
          </p:nvPr>
        </p:nvSpPr>
        <p:spPr/>
        <p:txBody>
          <a:bodyPr/>
          <a:lstStyle/>
          <a:p>
            <a:r>
              <a:rPr lang="de-DE"/>
              <a:t>(Pafel &amp; Reich 2016: 25; vgl. auch Löbner 2015: 138)</a:t>
            </a:r>
          </a:p>
        </p:txBody>
      </p:sp>
      <p:sp>
        <p:nvSpPr>
          <p:cNvPr id="4" name="Slide Number Placeholder 3">
            <a:extLst>
              <a:ext uri="{FF2B5EF4-FFF2-40B4-BE49-F238E27FC236}">
                <a16:creationId xmlns:a16="http://schemas.microsoft.com/office/drawing/2014/main" id="{BC899644-2BC3-1049-A39F-FAB0F468B787}"/>
              </a:ext>
            </a:extLst>
          </p:cNvPr>
          <p:cNvSpPr>
            <a:spLocks noGrp="1"/>
          </p:cNvSpPr>
          <p:nvPr>
            <p:ph type="sldNum" sz="quarter" idx="12"/>
          </p:nvPr>
        </p:nvSpPr>
        <p:spPr/>
        <p:txBody>
          <a:bodyPr/>
          <a:lstStyle/>
          <a:p>
            <a:fld id="{9D195BCC-3514-4B1B-9C18-24F3D67EC549}" type="slidenum">
              <a:rPr lang="de-DE" smtClean="0"/>
              <a:t>37</a:t>
            </a:fld>
            <a:endParaRPr lang="de-DE"/>
          </a:p>
        </p:txBody>
      </p:sp>
      <p:sp>
        <p:nvSpPr>
          <p:cNvPr id="5" name="Text Placeholder 4">
            <a:extLst>
              <a:ext uri="{FF2B5EF4-FFF2-40B4-BE49-F238E27FC236}">
                <a16:creationId xmlns:a16="http://schemas.microsoft.com/office/drawing/2014/main" id="{822BA85D-CC26-3549-B649-0B11B9CF9233}"/>
              </a:ext>
            </a:extLst>
          </p:cNvPr>
          <p:cNvSpPr>
            <a:spLocks noGrp="1"/>
          </p:cNvSpPr>
          <p:nvPr>
            <p:ph type="body" sz="quarter" idx="14"/>
          </p:nvPr>
        </p:nvSpPr>
        <p:spPr/>
        <p:txBody>
          <a:bodyPr/>
          <a:lstStyle/>
          <a:p>
            <a:endParaRPr lang="en-DE"/>
          </a:p>
        </p:txBody>
      </p:sp>
      <p:sp>
        <p:nvSpPr>
          <p:cNvPr id="6" name="Text Placeholder 5">
            <a:extLst>
              <a:ext uri="{FF2B5EF4-FFF2-40B4-BE49-F238E27FC236}">
                <a16:creationId xmlns:a16="http://schemas.microsoft.com/office/drawing/2014/main" id="{1DC1EE96-4BD7-7F44-ACEB-DBFB4DC6A222}"/>
              </a:ext>
            </a:extLst>
          </p:cNvPr>
          <p:cNvSpPr>
            <a:spLocks noGrp="1"/>
          </p:cNvSpPr>
          <p:nvPr>
            <p:ph type="body" sz="quarter" idx="15"/>
          </p:nvPr>
        </p:nvSpPr>
        <p:spPr/>
        <p:txBody>
          <a:bodyPr/>
          <a:lstStyle/>
          <a:p>
            <a:r>
              <a:rPr lang="en-DE"/>
              <a:t>Semantische Rollen (auch: thematische Rollen)</a:t>
            </a:r>
          </a:p>
        </p:txBody>
      </p:sp>
      <p:graphicFrame>
        <p:nvGraphicFramePr>
          <p:cNvPr id="8" name="Table 8">
            <a:extLst>
              <a:ext uri="{FF2B5EF4-FFF2-40B4-BE49-F238E27FC236}">
                <a16:creationId xmlns:a16="http://schemas.microsoft.com/office/drawing/2014/main" id="{1041688A-91AE-5447-9BD1-E1510E3521BB}"/>
              </a:ext>
            </a:extLst>
          </p:cNvPr>
          <p:cNvGraphicFramePr>
            <a:graphicFrameLocks noGrp="1"/>
          </p:cNvGraphicFramePr>
          <p:nvPr>
            <p:extLst>
              <p:ext uri="{D42A27DB-BD31-4B8C-83A1-F6EECF244321}">
                <p14:modId xmlns:p14="http://schemas.microsoft.com/office/powerpoint/2010/main" val="988115386"/>
              </p:ext>
            </p:extLst>
          </p:nvPr>
        </p:nvGraphicFramePr>
        <p:xfrm>
          <a:off x="498916" y="1433354"/>
          <a:ext cx="8249548" cy="3474720"/>
        </p:xfrm>
        <a:graphic>
          <a:graphicData uri="http://schemas.openxmlformats.org/drawingml/2006/table">
            <a:tbl>
              <a:tblPr firstRow="1" bandRow="1">
                <a:tableStyleId>{5C22544A-7EE6-4342-B048-85BDC9FD1C3A}</a:tableStyleId>
              </a:tblPr>
              <a:tblGrid>
                <a:gridCol w="1180122">
                  <a:extLst>
                    <a:ext uri="{9D8B030D-6E8A-4147-A177-3AD203B41FA5}">
                      <a16:colId xmlns:a16="http://schemas.microsoft.com/office/drawing/2014/main" val="729802908"/>
                    </a:ext>
                  </a:extLst>
                </a:gridCol>
                <a:gridCol w="7069426">
                  <a:extLst>
                    <a:ext uri="{9D8B030D-6E8A-4147-A177-3AD203B41FA5}">
                      <a16:colId xmlns:a16="http://schemas.microsoft.com/office/drawing/2014/main" val="1664798308"/>
                    </a:ext>
                  </a:extLst>
                </a:gridCol>
              </a:tblGrid>
              <a:tr h="273600">
                <a:tc>
                  <a:txBody>
                    <a:bodyPr/>
                    <a:lstStyle/>
                    <a:p>
                      <a:r>
                        <a:rPr lang="en-DE" sz="1200"/>
                        <a:t>Rolle</a:t>
                      </a:r>
                    </a:p>
                  </a:txBody>
                  <a:tcPr/>
                </a:tc>
                <a:tc>
                  <a:txBody>
                    <a:bodyPr/>
                    <a:lstStyle/>
                    <a:p>
                      <a:r>
                        <a:rPr lang="en-DE" sz="1200"/>
                        <a:t>Erklärung</a:t>
                      </a:r>
                    </a:p>
                  </a:txBody>
                  <a:tcPr/>
                </a:tc>
                <a:extLst>
                  <a:ext uri="{0D108BD9-81ED-4DB2-BD59-A6C34878D82A}">
                    <a16:rowId xmlns:a16="http://schemas.microsoft.com/office/drawing/2014/main" val="227603194"/>
                  </a:ext>
                </a:extLst>
              </a:tr>
              <a:tr h="273600">
                <a:tc>
                  <a:txBody>
                    <a:bodyPr/>
                    <a:lstStyle/>
                    <a:p>
                      <a:r>
                        <a:rPr lang="en-DE" sz="1200"/>
                        <a:t>Agens</a:t>
                      </a:r>
                    </a:p>
                  </a:txBody>
                  <a:tcPr/>
                </a:tc>
                <a:tc>
                  <a:txBody>
                    <a:bodyPr/>
                    <a:lstStyle/>
                    <a:p>
                      <a:r>
                        <a:rPr lang="en-DE" sz="1200"/>
                        <a:t>willentl. Initiator eines Geschehens: </a:t>
                      </a:r>
                      <a:r>
                        <a:rPr lang="en-DE" sz="1200" b="1" i="1"/>
                        <a:t>Brutus </a:t>
                      </a:r>
                      <a:r>
                        <a:rPr lang="en-DE" sz="1200" b="0" i="1"/>
                        <a:t>tötet Cäsar</a:t>
                      </a:r>
                      <a:endParaRPr lang="en-DE" sz="1200" b="1" i="1"/>
                    </a:p>
                  </a:txBody>
                  <a:tcPr/>
                </a:tc>
                <a:extLst>
                  <a:ext uri="{0D108BD9-81ED-4DB2-BD59-A6C34878D82A}">
                    <a16:rowId xmlns:a16="http://schemas.microsoft.com/office/drawing/2014/main" val="1855863659"/>
                  </a:ext>
                </a:extLst>
              </a:tr>
              <a:tr h="273600">
                <a:tc>
                  <a:txBody>
                    <a:bodyPr/>
                    <a:lstStyle/>
                    <a:p>
                      <a:r>
                        <a:rPr lang="en-DE" sz="1200"/>
                        <a:t>Patiens</a:t>
                      </a:r>
                    </a:p>
                  </a:txBody>
                  <a:tcPr/>
                </a:tc>
                <a:tc>
                  <a:txBody>
                    <a:bodyPr/>
                    <a:lstStyle/>
                    <a:p>
                      <a:r>
                        <a:rPr lang="en-DE" sz="1200"/>
                        <a:t>von einem Geschehen betroffene Person/Sache: </a:t>
                      </a:r>
                      <a:r>
                        <a:rPr lang="en-DE" sz="1200" b="0" i="1"/>
                        <a:t>Brutus tötet </a:t>
                      </a:r>
                      <a:r>
                        <a:rPr lang="en-DE" sz="1200" b="1" i="1"/>
                        <a:t>Cäsar</a:t>
                      </a:r>
                      <a:endParaRPr lang="en-DE" sz="1200" b="0" i="1"/>
                    </a:p>
                  </a:txBody>
                  <a:tcPr/>
                </a:tc>
                <a:extLst>
                  <a:ext uri="{0D108BD9-81ED-4DB2-BD59-A6C34878D82A}">
                    <a16:rowId xmlns:a16="http://schemas.microsoft.com/office/drawing/2014/main" val="3004974306"/>
                  </a:ext>
                </a:extLst>
              </a:tr>
              <a:tr h="273600">
                <a:tc>
                  <a:txBody>
                    <a:bodyPr/>
                    <a:lstStyle/>
                    <a:p>
                      <a:r>
                        <a:rPr lang="en-DE" sz="1200"/>
                        <a:t>Thema</a:t>
                      </a:r>
                    </a:p>
                  </a:txBody>
                  <a:tcPr/>
                </a:tc>
                <a:tc>
                  <a:txBody>
                    <a:bodyPr/>
                    <a:lstStyle/>
                    <a:p>
                      <a:r>
                        <a:rPr lang="en-DE" sz="1200"/>
                        <a:t>was bei einem Geschehen bewegt/lokalisiert wird: </a:t>
                      </a:r>
                      <a:r>
                        <a:rPr lang="en-DE" sz="1200" b="1" i="1"/>
                        <a:t>Sabine </a:t>
                      </a:r>
                      <a:r>
                        <a:rPr lang="en-DE" sz="1200" b="0" i="1"/>
                        <a:t>kommt in Köln an.</a:t>
                      </a:r>
                      <a:endParaRPr lang="en-DE" sz="1200" b="1" i="1"/>
                    </a:p>
                  </a:txBody>
                  <a:tcPr/>
                </a:tc>
                <a:extLst>
                  <a:ext uri="{0D108BD9-81ED-4DB2-BD59-A6C34878D82A}">
                    <a16:rowId xmlns:a16="http://schemas.microsoft.com/office/drawing/2014/main" val="3883057587"/>
                  </a:ext>
                </a:extLst>
              </a:tr>
              <a:tr h="273600">
                <a:tc>
                  <a:txBody>
                    <a:bodyPr/>
                    <a:lstStyle/>
                    <a:p>
                      <a:r>
                        <a:rPr lang="en-DE" sz="1200"/>
                        <a:t>Rezipient</a:t>
                      </a:r>
                    </a:p>
                  </a:txBody>
                  <a:tcPr/>
                </a:tc>
                <a:tc>
                  <a:txBody>
                    <a:bodyPr/>
                    <a:lstStyle/>
                    <a:p>
                      <a:r>
                        <a:rPr lang="en-DE" sz="1200" i="0"/>
                        <a:t>Person, die bei einem Geschehen etwas empfängt: </a:t>
                      </a:r>
                      <a:r>
                        <a:rPr lang="en-DE" sz="1200" i="1"/>
                        <a:t>Ich gab </a:t>
                      </a:r>
                      <a:r>
                        <a:rPr lang="en-DE" sz="1200" b="1" i="1"/>
                        <a:t>ihr </a:t>
                      </a:r>
                      <a:r>
                        <a:rPr lang="en-DE" sz="1200" b="0" i="1"/>
                        <a:t>ein Buch.</a:t>
                      </a:r>
                      <a:endParaRPr lang="en-DE" sz="1200" i="1"/>
                    </a:p>
                  </a:txBody>
                  <a:tcPr/>
                </a:tc>
                <a:extLst>
                  <a:ext uri="{0D108BD9-81ED-4DB2-BD59-A6C34878D82A}">
                    <a16:rowId xmlns:a16="http://schemas.microsoft.com/office/drawing/2014/main" val="2118950920"/>
                  </a:ext>
                </a:extLst>
              </a:tr>
              <a:tr h="273600">
                <a:tc>
                  <a:txBody>
                    <a:bodyPr/>
                    <a:lstStyle/>
                    <a:p>
                      <a:r>
                        <a:rPr lang="en-DE" sz="1200"/>
                        <a:t>Instrument</a:t>
                      </a:r>
                    </a:p>
                  </a:txBody>
                  <a:tcPr/>
                </a:tc>
                <a:tc>
                  <a:txBody>
                    <a:bodyPr/>
                    <a:lstStyle/>
                    <a:p>
                      <a:r>
                        <a:rPr lang="en-DE" sz="1200"/>
                        <a:t>das bei einem Geschehen benutzte Mittel: </a:t>
                      </a:r>
                      <a:r>
                        <a:rPr lang="en-DE" sz="1200" b="0" i="1"/>
                        <a:t>und dann mache ich sie platt </a:t>
                      </a:r>
                      <a:r>
                        <a:rPr lang="en-DE" sz="1200" b="1" i="1"/>
                        <a:t>mit einem Hammer</a:t>
                      </a:r>
                      <a:r>
                        <a:rPr lang="en-DE" sz="1200" b="0" i="1"/>
                        <a:t>!</a:t>
                      </a:r>
                    </a:p>
                  </a:txBody>
                  <a:tcPr/>
                </a:tc>
                <a:extLst>
                  <a:ext uri="{0D108BD9-81ED-4DB2-BD59-A6C34878D82A}">
                    <a16:rowId xmlns:a16="http://schemas.microsoft.com/office/drawing/2014/main" val="917078317"/>
                  </a:ext>
                </a:extLst>
              </a:tr>
              <a:tr h="273600">
                <a:tc>
                  <a:txBody>
                    <a:bodyPr/>
                    <a:lstStyle/>
                    <a:p>
                      <a:r>
                        <a:rPr lang="en-DE" sz="1200"/>
                        <a:t>Experiencer</a:t>
                      </a:r>
                    </a:p>
                  </a:txBody>
                  <a:tcPr/>
                </a:tc>
                <a:tc>
                  <a:txBody>
                    <a:bodyPr/>
                    <a:lstStyle/>
                    <a:p>
                      <a:r>
                        <a:rPr lang="en-DE" sz="1200"/>
                        <a:t>Träger eines psychischen Zustands/Prozesses: </a:t>
                      </a:r>
                      <a:r>
                        <a:rPr lang="en-DE" sz="1200" b="1" i="1"/>
                        <a:t>Das Kind </a:t>
                      </a:r>
                      <a:r>
                        <a:rPr lang="en-DE" sz="1200" b="0" i="1"/>
                        <a:t>war traurig</a:t>
                      </a:r>
                      <a:endParaRPr lang="en-DE" sz="1200" b="1" i="1"/>
                    </a:p>
                  </a:txBody>
                  <a:tcPr/>
                </a:tc>
                <a:extLst>
                  <a:ext uri="{0D108BD9-81ED-4DB2-BD59-A6C34878D82A}">
                    <a16:rowId xmlns:a16="http://schemas.microsoft.com/office/drawing/2014/main" val="1794110633"/>
                  </a:ext>
                </a:extLst>
              </a:tr>
              <a:tr h="273600">
                <a:tc>
                  <a:txBody>
                    <a:bodyPr/>
                    <a:lstStyle/>
                    <a:p>
                      <a:r>
                        <a:rPr lang="en-DE" sz="1200"/>
                        <a:t>Stimulus</a:t>
                      </a:r>
                    </a:p>
                  </a:txBody>
                  <a:tcPr/>
                </a:tc>
                <a:tc>
                  <a:txBody>
                    <a:bodyPr/>
                    <a:lstStyle/>
                    <a:p>
                      <a:r>
                        <a:rPr lang="en-DE" sz="1200"/>
                        <a:t>Auslöser eines psychischen Zustands/Prozesses: </a:t>
                      </a:r>
                      <a:r>
                        <a:rPr lang="en-DE" sz="1200" i="1"/>
                        <a:t>Er hat Angst </a:t>
                      </a:r>
                      <a:r>
                        <a:rPr lang="en-DE" sz="1200" b="0" i="1"/>
                        <a:t>vor</a:t>
                      </a:r>
                      <a:r>
                        <a:rPr lang="en-DE" sz="1200" b="1" i="1"/>
                        <a:t> Spinnen</a:t>
                      </a:r>
                      <a:endParaRPr lang="en-DE" sz="1200" i="1"/>
                    </a:p>
                  </a:txBody>
                  <a:tcPr/>
                </a:tc>
                <a:extLst>
                  <a:ext uri="{0D108BD9-81ED-4DB2-BD59-A6C34878D82A}">
                    <a16:rowId xmlns:a16="http://schemas.microsoft.com/office/drawing/2014/main" val="2762656043"/>
                  </a:ext>
                </a:extLst>
              </a:tr>
              <a:tr h="273600">
                <a:tc>
                  <a:txBody>
                    <a:bodyPr/>
                    <a:lstStyle/>
                    <a:p>
                      <a:r>
                        <a:rPr lang="en-DE" sz="1200"/>
                        <a:t>Possessor</a:t>
                      </a:r>
                    </a:p>
                  </a:txBody>
                  <a:tcPr/>
                </a:tc>
                <a:tc>
                  <a:txBody>
                    <a:bodyPr/>
                    <a:lstStyle/>
                    <a:p>
                      <a:r>
                        <a:rPr lang="en-DE" sz="1200"/>
                        <a:t>Person, die etwas besitzt (auch metaphorisch): </a:t>
                      </a:r>
                      <a:r>
                        <a:rPr lang="en-DE" sz="1200" b="1" i="1"/>
                        <a:t>Marie </a:t>
                      </a:r>
                      <a:r>
                        <a:rPr lang="en-DE" sz="1200" b="0" i="1"/>
                        <a:t>hat Courage.</a:t>
                      </a:r>
                      <a:endParaRPr lang="en-DE" sz="1200" b="1" i="1"/>
                    </a:p>
                  </a:txBody>
                  <a:tcPr/>
                </a:tc>
                <a:extLst>
                  <a:ext uri="{0D108BD9-81ED-4DB2-BD59-A6C34878D82A}">
                    <a16:rowId xmlns:a16="http://schemas.microsoft.com/office/drawing/2014/main" val="2028684990"/>
                  </a:ext>
                </a:extLst>
              </a:tr>
              <a:tr h="273600">
                <a:tc>
                  <a:txBody>
                    <a:bodyPr/>
                    <a:lstStyle/>
                    <a:p>
                      <a:r>
                        <a:rPr lang="en-DE" sz="1200"/>
                        <a:t>Quelle</a:t>
                      </a:r>
                    </a:p>
                  </a:txBody>
                  <a:tcPr/>
                </a:tc>
                <a:tc>
                  <a:txBody>
                    <a:bodyPr/>
                    <a:lstStyle/>
                    <a:p>
                      <a:r>
                        <a:rPr lang="en-DE" sz="1200"/>
                        <a:t>das, von dem aus etw. bei einem Geschehen bewegt wird oder von dem aus das Geschehen seinen Ausgang nimmt: </a:t>
                      </a:r>
                      <a:r>
                        <a:rPr lang="en-DE" sz="1200" i="1"/>
                        <a:t>sie fährt </a:t>
                      </a:r>
                      <a:r>
                        <a:rPr lang="en-DE" sz="1200" b="1" i="1"/>
                        <a:t>von London </a:t>
                      </a:r>
                      <a:r>
                        <a:rPr lang="en-DE" sz="1200" b="0" i="1"/>
                        <a:t>nach Paris</a:t>
                      </a:r>
                      <a:endParaRPr lang="en-DE" sz="1200" i="1"/>
                    </a:p>
                  </a:txBody>
                  <a:tcPr/>
                </a:tc>
                <a:extLst>
                  <a:ext uri="{0D108BD9-81ED-4DB2-BD59-A6C34878D82A}">
                    <a16:rowId xmlns:a16="http://schemas.microsoft.com/office/drawing/2014/main" val="2255681791"/>
                  </a:ext>
                </a:extLst>
              </a:tr>
              <a:tr h="273600">
                <a:tc>
                  <a:txBody>
                    <a:bodyPr/>
                    <a:lstStyle/>
                    <a:p>
                      <a:r>
                        <a:rPr lang="en-DE" sz="1200"/>
                        <a:t>Ziel</a:t>
                      </a:r>
                    </a:p>
                  </a:txBody>
                  <a:tcPr/>
                </a:tc>
                <a:tc>
                  <a:txBody>
                    <a:bodyPr/>
                    <a:lstStyle/>
                    <a:p>
                      <a:r>
                        <a:rPr lang="en-DE" sz="1200"/>
                        <a:t>das, auf das hin ein Geschehen gerichtet ist: </a:t>
                      </a:r>
                      <a:r>
                        <a:rPr lang="en-DE" sz="1200" i="1"/>
                        <a:t>sie fährt von London </a:t>
                      </a:r>
                      <a:r>
                        <a:rPr lang="en-DE" sz="1200" b="1" i="1"/>
                        <a:t>nach Paris</a:t>
                      </a:r>
                      <a:endParaRPr lang="en-DE" sz="1200" i="1"/>
                    </a:p>
                  </a:txBody>
                  <a:tcPr/>
                </a:tc>
                <a:extLst>
                  <a:ext uri="{0D108BD9-81ED-4DB2-BD59-A6C34878D82A}">
                    <a16:rowId xmlns:a16="http://schemas.microsoft.com/office/drawing/2014/main" val="2395410267"/>
                  </a:ext>
                </a:extLst>
              </a:tr>
              <a:tr h="273600">
                <a:tc>
                  <a:txBody>
                    <a:bodyPr/>
                    <a:lstStyle/>
                    <a:p>
                      <a:r>
                        <a:rPr lang="en-DE" sz="1200"/>
                        <a:t>Ort</a:t>
                      </a:r>
                    </a:p>
                  </a:txBody>
                  <a:tcPr/>
                </a:tc>
                <a:tc>
                  <a:txBody>
                    <a:bodyPr/>
                    <a:lstStyle/>
                    <a:p>
                      <a:r>
                        <a:rPr lang="en-DE" sz="1200"/>
                        <a:t>Ort, wo sich etwas befindet: </a:t>
                      </a:r>
                      <a:r>
                        <a:rPr lang="en-DE" sz="1200" i="1"/>
                        <a:t>Die Kronjuwelen liegen </a:t>
                      </a:r>
                      <a:r>
                        <a:rPr lang="en-DE" sz="1200" b="1" i="1"/>
                        <a:t>im Tower</a:t>
                      </a:r>
                      <a:r>
                        <a:rPr lang="en-DE" sz="1200" b="0" i="1"/>
                        <a:t>.</a:t>
                      </a:r>
                      <a:endParaRPr lang="en-DE" sz="1200" i="1"/>
                    </a:p>
                  </a:txBody>
                  <a:tcPr/>
                </a:tc>
                <a:extLst>
                  <a:ext uri="{0D108BD9-81ED-4DB2-BD59-A6C34878D82A}">
                    <a16:rowId xmlns:a16="http://schemas.microsoft.com/office/drawing/2014/main" val="908635980"/>
                  </a:ext>
                </a:extLst>
              </a:tr>
            </a:tbl>
          </a:graphicData>
        </a:graphic>
      </p:graphicFrame>
    </p:spTree>
    <p:extLst>
      <p:ext uri="{BB962C8B-B14F-4D97-AF65-F5344CB8AC3E}">
        <p14:creationId xmlns:p14="http://schemas.microsoft.com/office/powerpoint/2010/main" val="1109563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67CF3-7986-8F4E-8B06-A68C57D1AC46}"/>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509F1BD1-B106-9646-A472-5288B9825C34}"/>
              </a:ext>
            </a:extLst>
          </p:cNvPr>
          <p:cNvSpPr>
            <a:spLocks noGrp="1"/>
          </p:cNvSpPr>
          <p:nvPr>
            <p:ph type="ftr" sz="quarter" idx="11"/>
          </p:nvPr>
        </p:nvSpPr>
        <p:spPr/>
        <p:txBody>
          <a:bodyPr/>
          <a:lstStyle/>
          <a:p>
            <a:r>
              <a:rPr lang="de-DE"/>
              <a:t>(Löbner 2015)</a:t>
            </a:r>
          </a:p>
        </p:txBody>
      </p:sp>
      <p:sp>
        <p:nvSpPr>
          <p:cNvPr id="4" name="Slide Number Placeholder 3">
            <a:extLst>
              <a:ext uri="{FF2B5EF4-FFF2-40B4-BE49-F238E27FC236}">
                <a16:creationId xmlns:a16="http://schemas.microsoft.com/office/drawing/2014/main" id="{47F80793-1248-5341-ACAA-56A2D8B63D79}"/>
              </a:ext>
            </a:extLst>
          </p:cNvPr>
          <p:cNvSpPr>
            <a:spLocks noGrp="1"/>
          </p:cNvSpPr>
          <p:nvPr>
            <p:ph type="sldNum" sz="quarter" idx="12"/>
          </p:nvPr>
        </p:nvSpPr>
        <p:spPr/>
        <p:txBody>
          <a:bodyPr/>
          <a:lstStyle/>
          <a:p>
            <a:fld id="{9D195BCC-3514-4B1B-9C18-24F3D67EC549}" type="slidenum">
              <a:rPr lang="de-DE" smtClean="0"/>
              <a:t>38</a:t>
            </a:fld>
            <a:endParaRPr lang="de-DE"/>
          </a:p>
        </p:txBody>
      </p:sp>
      <p:sp>
        <p:nvSpPr>
          <p:cNvPr id="5" name="Text Placeholder 4">
            <a:extLst>
              <a:ext uri="{FF2B5EF4-FFF2-40B4-BE49-F238E27FC236}">
                <a16:creationId xmlns:a16="http://schemas.microsoft.com/office/drawing/2014/main" id="{BCABBEB2-43DC-9641-B1AF-AF2344B1E8BA}"/>
              </a:ext>
            </a:extLst>
          </p:cNvPr>
          <p:cNvSpPr>
            <a:spLocks noGrp="1"/>
          </p:cNvSpPr>
          <p:nvPr>
            <p:ph type="body" sz="quarter" idx="14"/>
          </p:nvPr>
        </p:nvSpPr>
        <p:spPr/>
        <p:txBody>
          <a:bodyPr/>
          <a:lstStyle/>
          <a:p>
            <a:r>
              <a:rPr lang="en-DE"/>
              <a:t>Verben werden primär zur Prädikation benutzt</a:t>
            </a:r>
          </a:p>
          <a:p>
            <a:r>
              <a:rPr lang="en-DE"/>
              <a:t>Sätze enthalten i.d.R. mehrere miteinander vernetzte Prädikationen</a:t>
            </a:r>
          </a:p>
          <a:p>
            <a:r>
              <a:rPr lang="en-DE"/>
              <a:t>eine davon ist die zentrale Prädikation, um die herum der Satz organisiert ist</a:t>
            </a:r>
          </a:p>
          <a:p>
            <a:endParaRPr lang="en-DE"/>
          </a:p>
          <a:p>
            <a:endParaRPr lang="en-DE"/>
          </a:p>
          <a:p>
            <a:pPr marL="0" indent="0">
              <a:buNone/>
            </a:pPr>
            <a:r>
              <a:rPr lang="en-DE" i="1"/>
              <a:t>Ein Unbekannter </a:t>
            </a:r>
            <a:r>
              <a:rPr lang="en-DE" b="1" i="1">
                <a:solidFill>
                  <a:srgbClr val="FF0000"/>
                </a:solidFill>
              </a:rPr>
              <a:t>hat</a:t>
            </a:r>
            <a:r>
              <a:rPr lang="en-DE" i="1"/>
              <a:t> den rosaroten Diamanten </a:t>
            </a:r>
            <a:r>
              <a:rPr lang="en-DE" b="1" i="1">
                <a:solidFill>
                  <a:srgbClr val="FF0000"/>
                </a:solidFill>
              </a:rPr>
              <a:t>gestohlen</a:t>
            </a:r>
            <a:r>
              <a:rPr lang="en-DE" i="1"/>
              <a:t>.</a:t>
            </a:r>
          </a:p>
        </p:txBody>
      </p:sp>
      <p:sp>
        <p:nvSpPr>
          <p:cNvPr id="6" name="Text Placeholder 5">
            <a:extLst>
              <a:ext uri="{FF2B5EF4-FFF2-40B4-BE49-F238E27FC236}">
                <a16:creationId xmlns:a16="http://schemas.microsoft.com/office/drawing/2014/main" id="{F7851682-78DE-E740-8CB1-191FCBB814CF}"/>
              </a:ext>
            </a:extLst>
          </p:cNvPr>
          <p:cNvSpPr>
            <a:spLocks noGrp="1"/>
          </p:cNvSpPr>
          <p:nvPr>
            <p:ph type="body" sz="quarter" idx="15"/>
          </p:nvPr>
        </p:nvSpPr>
        <p:spPr/>
        <p:txBody>
          <a:bodyPr/>
          <a:lstStyle/>
          <a:p>
            <a:r>
              <a:rPr lang="en-DE"/>
              <a:t>Grundlegendes</a:t>
            </a:r>
          </a:p>
        </p:txBody>
      </p:sp>
    </p:spTree>
    <p:extLst>
      <p:ext uri="{BB962C8B-B14F-4D97-AF65-F5344CB8AC3E}">
        <p14:creationId xmlns:p14="http://schemas.microsoft.com/office/powerpoint/2010/main" val="28638246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8DDA-4D27-D143-9E8F-1323F284A307}"/>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0310639D-8322-FB4D-A3FF-F3DC5D13160F}"/>
              </a:ext>
            </a:extLst>
          </p:cNvPr>
          <p:cNvSpPr>
            <a:spLocks noGrp="1"/>
          </p:cNvSpPr>
          <p:nvPr>
            <p:ph type="ftr" sz="quarter" idx="11"/>
          </p:nvPr>
        </p:nvSpPr>
        <p:spPr/>
        <p:txBody>
          <a:bodyPr/>
          <a:lstStyle/>
          <a:p>
            <a:r>
              <a:rPr lang="de-DE"/>
              <a:t>(Löbner 2015)</a:t>
            </a:r>
          </a:p>
        </p:txBody>
      </p:sp>
      <p:sp>
        <p:nvSpPr>
          <p:cNvPr id="4" name="Slide Number Placeholder 3">
            <a:extLst>
              <a:ext uri="{FF2B5EF4-FFF2-40B4-BE49-F238E27FC236}">
                <a16:creationId xmlns:a16="http://schemas.microsoft.com/office/drawing/2014/main" id="{5AB46691-C072-4149-94EC-66A336D126AF}"/>
              </a:ext>
            </a:extLst>
          </p:cNvPr>
          <p:cNvSpPr>
            <a:spLocks noGrp="1"/>
          </p:cNvSpPr>
          <p:nvPr>
            <p:ph type="sldNum" sz="quarter" idx="12"/>
          </p:nvPr>
        </p:nvSpPr>
        <p:spPr/>
        <p:txBody>
          <a:bodyPr/>
          <a:lstStyle/>
          <a:p>
            <a:fld id="{9D195BCC-3514-4B1B-9C18-24F3D67EC549}" type="slidenum">
              <a:rPr lang="de-DE" smtClean="0"/>
              <a:t>39</a:t>
            </a:fld>
            <a:endParaRPr lang="de-DE"/>
          </a:p>
        </p:txBody>
      </p:sp>
      <p:sp>
        <p:nvSpPr>
          <p:cNvPr id="5" name="Text Placeholder 4">
            <a:extLst>
              <a:ext uri="{FF2B5EF4-FFF2-40B4-BE49-F238E27FC236}">
                <a16:creationId xmlns:a16="http://schemas.microsoft.com/office/drawing/2014/main" id="{4FC1097D-C409-F743-9B44-E3A5C78C29CC}"/>
              </a:ext>
            </a:extLst>
          </p:cNvPr>
          <p:cNvSpPr>
            <a:spLocks noGrp="1"/>
          </p:cNvSpPr>
          <p:nvPr>
            <p:ph type="body" sz="quarter" idx="14"/>
          </p:nvPr>
        </p:nvSpPr>
        <p:spPr/>
        <p:txBody>
          <a:bodyPr/>
          <a:lstStyle/>
          <a:p>
            <a:r>
              <a:rPr lang="en-DE"/>
              <a:t>Verben können Prozesse, Handlungen oder Zustände ausdrücken</a:t>
            </a:r>
          </a:p>
          <a:p>
            <a:pPr lvl="1"/>
            <a:r>
              <a:rPr lang="en-DE" i="1"/>
              <a:t>Eine Lawine brach über das Dorf hinein</a:t>
            </a:r>
          </a:p>
          <a:p>
            <a:pPr lvl="1"/>
            <a:r>
              <a:rPr lang="en-DE" i="1"/>
              <a:t>Er stahl den Diamanten</a:t>
            </a:r>
          </a:p>
          <a:p>
            <a:pPr lvl="1"/>
            <a:r>
              <a:rPr lang="en-DE" i="1"/>
              <a:t>Sie schläft</a:t>
            </a:r>
          </a:p>
          <a:p>
            <a:pPr lvl="1"/>
            <a:endParaRPr lang="en-DE" i="1"/>
          </a:p>
          <a:p>
            <a:r>
              <a:rPr lang="en-DE"/>
              <a:t>zeitliche Aspekte der Prädikation mit Verben sind zentrale Aspekte der Verbsemantik</a:t>
            </a:r>
          </a:p>
        </p:txBody>
      </p:sp>
      <p:sp>
        <p:nvSpPr>
          <p:cNvPr id="6" name="Text Placeholder 5">
            <a:extLst>
              <a:ext uri="{FF2B5EF4-FFF2-40B4-BE49-F238E27FC236}">
                <a16:creationId xmlns:a16="http://schemas.microsoft.com/office/drawing/2014/main" id="{35CAD161-A0A3-454C-8F66-C9F1B20F970B}"/>
              </a:ext>
            </a:extLst>
          </p:cNvPr>
          <p:cNvSpPr>
            <a:spLocks noGrp="1"/>
          </p:cNvSpPr>
          <p:nvPr>
            <p:ph type="body" sz="quarter" idx="15"/>
          </p:nvPr>
        </p:nvSpPr>
        <p:spPr/>
        <p:txBody>
          <a:bodyPr/>
          <a:lstStyle/>
          <a:p>
            <a:r>
              <a:rPr lang="en-DE"/>
              <a:t>Grundlegendes</a:t>
            </a:r>
          </a:p>
        </p:txBody>
      </p:sp>
    </p:spTree>
    <p:extLst>
      <p:ext uri="{BB962C8B-B14F-4D97-AF65-F5344CB8AC3E}">
        <p14:creationId xmlns:p14="http://schemas.microsoft.com/office/powerpoint/2010/main" val="1046019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F1F5-FAA5-A94E-9350-89A0E0A570C9}"/>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8FAA1917-9A4A-C54E-AB93-2A7CB96602CB}"/>
              </a:ext>
            </a:extLst>
          </p:cNvPr>
          <p:cNvSpPr>
            <a:spLocks noGrp="1"/>
          </p:cNvSpPr>
          <p:nvPr>
            <p:ph type="ftr" sz="quarter" idx="11"/>
          </p:nvPr>
        </p:nvSpPr>
        <p:spPr/>
        <p:txBody>
          <a:bodyPr/>
          <a:lstStyle/>
          <a:p>
            <a:r>
              <a:rPr lang="de-DE" sz="600"/>
              <a:t>By NASA/JPL-Caltech - https://solarsystem.nasa.gov/resources/2524/newly-processed-views-of-venus-from-mariner-10/, Public Domain, https://commons.wikimedia.org/w/index.php?curid=105847882</a:t>
            </a:r>
          </a:p>
        </p:txBody>
      </p:sp>
      <p:sp>
        <p:nvSpPr>
          <p:cNvPr id="4" name="Slide Number Placeholder 3">
            <a:extLst>
              <a:ext uri="{FF2B5EF4-FFF2-40B4-BE49-F238E27FC236}">
                <a16:creationId xmlns:a16="http://schemas.microsoft.com/office/drawing/2014/main" id="{AA7D2BC3-ABC0-B344-9C2E-8CBE58E8A8D2}"/>
              </a:ext>
            </a:extLst>
          </p:cNvPr>
          <p:cNvSpPr>
            <a:spLocks noGrp="1"/>
          </p:cNvSpPr>
          <p:nvPr>
            <p:ph type="sldNum" sz="quarter" idx="12"/>
          </p:nvPr>
        </p:nvSpPr>
        <p:spPr/>
        <p:txBody>
          <a:bodyPr/>
          <a:lstStyle/>
          <a:p>
            <a:fld id="{9D195BCC-3514-4B1B-9C18-24F3D67EC549}" type="slidenum">
              <a:rPr lang="de-DE" smtClean="0"/>
              <a:t>4</a:t>
            </a:fld>
            <a:endParaRPr lang="de-DE"/>
          </a:p>
        </p:txBody>
      </p:sp>
      <p:sp>
        <p:nvSpPr>
          <p:cNvPr id="6" name="Text Placeholder 5">
            <a:extLst>
              <a:ext uri="{FF2B5EF4-FFF2-40B4-BE49-F238E27FC236}">
                <a16:creationId xmlns:a16="http://schemas.microsoft.com/office/drawing/2014/main" id="{21C77268-2ADF-A742-80F0-8BE9E239C1AA}"/>
              </a:ext>
            </a:extLst>
          </p:cNvPr>
          <p:cNvSpPr>
            <a:spLocks noGrp="1"/>
          </p:cNvSpPr>
          <p:nvPr>
            <p:ph type="body" sz="quarter" idx="15"/>
          </p:nvPr>
        </p:nvSpPr>
        <p:spPr/>
        <p:txBody>
          <a:bodyPr/>
          <a:lstStyle/>
          <a:p>
            <a:r>
              <a:rPr lang="en-DE"/>
              <a:t>Sinn und Bedeutung</a:t>
            </a:r>
          </a:p>
        </p:txBody>
      </p:sp>
      <p:pic>
        <p:nvPicPr>
          <p:cNvPr id="3074" name="Picture 2">
            <a:extLst>
              <a:ext uri="{FF2B5EF4-FFF2-40B4-BE49-F238E27FC236}">
                <a16:creationId xmlns:a16="http://schemas.microsoft.com/office/drawing/2014/main" id="{C3EBD015-FC1D-794A-AB2F-E29C6190A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080" y="0"/>
            <a:ext cx="1743920" cy="18548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7B2F0ABE-F674-4049-863C-C477E784B2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536" y="2070869"/>
            <a:ext cx="1957540" cy="2643739"/>
          </a:xfrm>
          <a:prstGeom prst="ellipse">
            <a:avLst/>
          </a:prstGeom>
          <a:extLst>
            <a:ext uri="{909E8E84-426E-40DD-AFC4-6F175D3DCCD1}">
              <a14:hiddenFill xmlns:a14="http://schemas.microsoft.com/office/drawing/2010/main">
                <a:solidFill>
                  <a:srgbClr val="FFFFFF"/>
                </a:solidFill>
              </a14:hiddenFill>
            </a:ext>
          </a:extLst>
        </p:spPr>
      </p:pic>
      <p:sp>
        <p:nvSpPr>
          <p:cNvPr id="10" name="Text Placeholder 4">
            <a:extLst>
              <a:ext uri="{FF2B5EF4-FFF2-40B4-BE49-F238E27FC236}">
                <a16:creationId xmlns:a16="http://schemas.microsoft.com/office/drawing/2014/main" id="{0FEE1E49-B8A1-B649-A598-C101D7281A80}"/>
              </a:ext>
            </a:extLst>
          </p:cNvPr>
          <p:cNvSpPr>
            <a:spLocks noGrp="1"/>
          </p:cNvSpPr>
          <p:nvPr>
            <p:ph type="body" sz="quarter" idx="14"/>
          </p:nvPr>
        </p:nvSpPr>
        <p:spPr>
          <a:xfrm>
            <a:off x="1708911" y="1711672"/>
            <a:ext cx="5671401" cy="3311525"/>
          </a:xfrm>
        </p:spPr>
        <p:txBody>
          <a:bodyPr/>
          <a:lstStyle/>
          <a:p>
            <a:r>
              <a:rPr lang="en-DE">
                <a:solidFill>
                  <a:srgbClr val="0070C0"/>
                </a:solidFill>
              </a:rPr>
              <a:t>Sinn</a:t>
            </a:r>
            <a:r>
              <a:rPr lang="en-DE"/>
              <a:t>: Art des Gegebenseins</a:t>
            </a:r>
          </a:p>
          <a:p>
            <a:endParaRPr lang="en-DE"/>
          </a:p>
          <a:p>
            <a:pPr marL="0" indent="0" algn="ctr">
              <a:buNone/>
            </a:pPr>
            <a:r>
              <a:rPr lang="en-DE" i="1"/>
              <a:t>Abendstern ≠ Morgenstern</a:t>
            </a:r>
          </a:p>
          <a:p>
            <a:endParaRPr lang="en-DE"/>
          </a:p>
          <a:p>
            <a:r>
              <a:rPr lang="en-DE">
                <a:solidFill>
                  <a:srgbClr val="00B050"/>
                </a:solidFill>
              </a:rPr>
              <a:t>Bedeutung</a:t>
            </a:r>
            <a:r>
              <a:rPr lang="en-DE"/>
              <a:t>: das Bezeichnete selbst (in der Terminologie der </a:t>
            </a:r>
            <a:r>
              <a:rPr lang="en-DE" u="sng"/>
              <a:t>heutigen Semantik</a:t>
            </a:r>
            <a:r>
              <a:rPr lang="en-DE"/>
              <a:t>: Referenz)</a:t>
            </a:r>
          </a:p>
          <a:p>
            <a:endParaRPr lang="en-DE"/>
          </a:p>
          <a:p>
            <a:pPr marL="0" indent="0" algn="ctr">
              <a:buNone/>
            </a:pPr>
            <a:r>
              <a:rPr lang="en-DE" i="1"/>
              <a:t>Abensstern = Morgenstern</a:t>
            </a:r>
          </a:p>
          <a:p>
            <a:endParaRPr lang="en-DE" i="1"/>
          </a:p>
        </p:txBody>
      </p:sp>
      <p:pic>
        <p:nvPicPr>
          <p:cNvPr id="5122" name="Picture 2" descr="Sign, Caution, Warning, Danger, Safety, Hazard, Risk">
            <a:extLst>
              <a:ext uri="{FF2B5EF4-FFF2-40B4-BE49-F238E27FC236}">
                <a16:creationId xmlns:a16="http://schemas.microsoft.com/office/drawing/2014/main" id="{2857F3B1-44E1-314D-834F-8A16E03AAC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3339" y="2607365"/>
            <a:ext cx="1269141" cy="1119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43E0EB-798D-1B42-8448-84FCFCEDCD44}"/>
              </a:ext>
            </a:extLst>
          </p:cNvPr>
          <p:cNvSpPr txBox="1"/>
          <p:nvPr/>
        </p:nvSpPr>
        <p:spPr>
          <a:xfrm>
            <a:off x="7380312" y="3727053"/>
            <a:ext cx="1708911" cy="508088"/>
          </a:xfrm>
          <a:prstGeom prst="rect">
            <a:avLst/>
          </a:prstGeom>
          <a:noFill/>
        </p:spPr>
        <p:txBody>
          <a:bodyPr wrap="square" rtlCol="0">
            <a:spAutoFit/>
          </a:bodyPr>
          <a:lstStyle/>
          <a:p>
            <a:pPr algn="ctr"/>
            <a:r>
              <a:rPr lang="en-DE" dirty="0" err="1">
                <a:solidFill>
                  <a:srgbClr val="C00000"/>
                </a:solidFill>
                <a:latin typeface="Ink Free" panose="03080402000500000000" pitchFamily="66" charset="0"/>
              </a:rPr>
              <a:t>anderer Bedeutungsbegriff!</a:t>
            </a:r>
          </a:p>
        </p:txBody>
      </p:sp>
    </p:spTree>
    <p:extLst>
      <p:ext uri="{BB962C8B-B14F-4D97-AF65-F5344CB8AC3E}">
        <p14:creationId xmlns:p14="http://schemas.microsoft.com/office/powerpoint/2010/main" val="3113257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D0259-0513-2748-9A9E-90C1F41627FF}"/>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4FDF7814-E96D-3045-A3D7-A271069E1DDF}"/>
              </a:ext>
            </a:extLst>
          </p:cNvPr>
          <p:cNvSpPr>
            <a:spLocks noGrp="1"/>
          </p:cNvSpPr>
          <p:nvPr>
            <p:ph type="ftr" sz="quarter" idx="11"/>
          </p:nvPr>
        </p:nvSpPr>
        <p:spPr/>
        <p:txBody>
          <a:bodyPr/>
          <a:lstStyle/>
          <a:p>
            <a:r>
              <a:rPr lang="de-DE"/>
              <a:t>(Pafel &amp; Reich 2016)</a:t>
            </a:r>
          </a:p>
        </p:txBody>
      </p:sp>
      <p:sp>
        <p:nvSpPr>
          <p:cNvPr id="4" name="Slide Number Placeholder 3">
            <a:extLst>
              <a:ext uri="{FF2B5EF4-FFF2-40B4-BE49-F238E27FC236}">
                <a16:creationId xmlns:a16="http://schemas.microsoft.com/office/drawing/2014/main" id="{8A952FA5-8C72-7D40-A9D6-A357AFB0DB32}"/>
              </a:ext>
            </a:extLst>
          </p:cNvPr>
          <p:cNvSpPr>
            <a:spLocks noGrp="1"/>
          </p:cNvSpPr>
          <p:nvPr>
            <p:ph type="sldNum" sz="quarter" idx="12"/>
          </p:nvPr>
        </p:nvSpPr>
        <p:spPr/>
        <p:txBody>
          <a:bodyPr/>
          <a:lstStyle/>
          <a:p>
            <a:fld id="{9D195BCC-3514-4B1B-9C18-24F3D67EC549}" type="slidenum">
              <a:rPr lang="de-DE" smtClean="0"/>
              <a:t>40</a:t>
            </a:fld>
            <a:endParaRPr lang="de-DE"/>
          </a:p>
        </p:txBody>
      </p:sp>
      <p:sp>
        <p:nvSpPr>
          <p:cNvPr id="5" name="Text Placeholder 4">
            <a:extLst>
              <a:ext uri="{FF2B5EF4-FFF2-40B4-BE49-F238E27FC236}">
                <a16:creationId xmlns:a16="http://schemas.microsoft.com/office/drawing/2014/main" id="{3DDAA6F3-510E-DB4C-988A-EAAC0FE8479A}"/>
              </a:ext>
            </a:extLst>
          </p:cNvPr>
          <p:cNvSpPr>
            <a:spLocks noGrp="1"/>
          </p:cNvSpPr>
          <p:nvPr>
            <p:ph type="body" sz="quarter" idx="14"/>
          </p:nvPr>
        </p:nvSpPr>
        <p:spPr/>
        <p:txBody>
          <a:bodyPr/>
          <a:lstStyle/>
          <a:p>
            <a:r>
              <a:rPr lang="en-DE"/>
              <a:t>Hilfsverb: </a:t>
            </a:r>
            <a:r>
              <a:rPr lang="en-DE" i="1"/>
              <a:t>Die Kanzlerin </a:t>
            </a:r>
            <a:r>
              <a:rPr lang="en-DE" b="1" i="1"/>
              <a:t>hat </a:t>
            </a:r>
            <a:r>
              <a:rPr lang="en-DE" i="1"/>
              <a:t>den Minister entlassen</a:t>
            </a:r>
          </a:p>
          <a:p>
            <a:r>
              <a:rPr lang="en-DE"/>
              <a:t>Modalverb: </a:t>
            </a:r>
            <a:r>
              <a:rPr lang="en-DE" i="1"/>
              <a:t>Die Kanzlerin </a:t>
            </a:r>
            <a:r>
              <a:rPr lang="en-DE" b="1" i="1"/>
              <a:t>musste </a:t>
            </a:r>
            <a:r>
              <a:rPr lang="en-DE" i="1"/>
              <a:t>den Minister entlassen</a:t>
            </a:r>
          </a:p>
          <a:p>
            <a:r>
              <a:rPr lang="en-DE"/>
              <a:t>Vollverb: </a:t>
            </a:r>
            <a:r>
              <a:rPr lang="en-DE" i="1"/>
              <a:t>Die Kanzlerin </a:t>
            </a:r>
            <a:r>
              <a:rPr lang="en-DE" b="1" i="1"/>
              <a:t>entlässt </a:t>
            </a:r>
            <a:r>
              <a:rPr lang="en-DE" i="1"/>
              <a:t>den Minister</a:t>
            </a:r>
            <a:endParaRPr lang="en-DE"/>
          </a:p>
        </p:txBody>
      </p:sp>
      <p:sp>
        <p:nvSpPr>
          <p:cNvPr id="6" name="Text Placeholder 5">
            <a:extLst>
              <a:ext uri="{FF2B5EF4-FFF2-40B4-BE49-F238E27FC236}">
                <a16:creationId xmlns:a16="http://schemas.microsoft.com/office/drawing/2014/main" id="{21A9D1FF-2140-4C45-BD88-077F713B6F67}"/>
              </a:ext>
            </a:extLst>
          </p:cNvPr>
          <p:cNvSpPr>
            <a:spLocks noGrp="1"/>
          </p:cNvSpPr>
          <p:nvPr>
            <p:ph type="body" sz="quarter" idx="15"/>
          </p:nvPr>
        </p:nvSpPr>
        <p:spPr/>
        <p:txBody>
          <a:bodyPr/>
          <a:lstStyle/>
          <a:p>
            <a:r>
              <a:rPr lang="en-DE"/>
              <a:t>Verbtypen</a:t>
            </a:r>
          </a:p>
        </p:txBody>
      </p:sp>
    </p:spTree>
    <p:extLst>
      <p:ext uri="{BB962C8B-B14F-4D97-AF65-F5344CB8AC3E}">
        <p14:creationId xmlns:p14="http://schemas.microsoft.com/office/powerpoint/2010/main" val="2216111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CDC9F-ACAB-B44C-887D-2F6850A198A8}"/>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E6B97ED3-84E8-174A-808D-B6950A3C5EFC}"/>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B4D8C064-B1DB-3944-8CED-4980B96FC747}"/>
              </a:ext>
            </a:extLst>
          </p:cNvPr>
          <p:cNvSpPr>
            <a:spLocks noGrp="1"/>
          </p:cNvSpPr>
          <p:nvPr>
            <p:ph type="sldNum" sz="quarter" idx="12"/>
          </p:nvPr>
        </p:nvSpPr>
        <p:spPr/>
        <p:txBody>
          <a:bodyPr/>
          <a:lstStyle/>
          <a:p>
            <a:fld id="{9D195BCC-3514-4B1B-9C18-24F3D67EC549}" type="slidenum">
              <a:rPr lang="de-DE" smtClean="0"/>
              <a:t>41</a:t>
            </a:fld>
            <a:endParaRPr lang="de-DE"/>
          </a:p>
        </p:txBody>
      </p:sp>
      <p:sp>
        <p:nvSpPr>
          <p:cNvPr id="5" name="Text Placeholder 4">
            <a:extLst>
              <a:ext uri="{FF2B5EF4-FFF2-40B4-BE49-F238E27FC236}">
                <a16:creationId xmlns:a16="http://schemas.microsoft.com/office/drawing/2014/main" id="{EAD957D8-9A79-F44B-AAA4-63CE35F74C01}"/>
              </a:ext>
            </a:extLst>
          </p:cNvPr>
          <p:cNvSpPr>
            <a:spLocks noGrp="1"/>
          </p:cNvSpPr>
          <p:nvPr>
            <p:ph type="body" sz="quarter" idx="14"/>
          </p:nvPr>
        </p:nvSpPr>
        <p:spPr/>
        <p:txBody>
          <a:bodyPr/>
          <a:lstStyle/>
          <a:p>
            <a:r>
              <a:rPr lang="en-DE"/>
              <a:t>Modal-, Hilfs- und Vollverben können in </a:t>
            </a:r>
            <a:r>
              <a:rPr lang="en-DE">
                <a:solidFill>
                  <a:srgbClr val="00B050"/>
                </a:solidFill>
              </a:rPr>
              <a:t>finiter</a:t>
            </a:r>
            <a:r>
              <a:rPr lang="en-DE"/>
              <a:t> und in </a:t>
            </a:r>
            <a:r>
              <a:rPr lang="en-DE">
                <a:solidFill>
                  <a:srgbClr val="0070C0"/>
                </a:solidFill>
              </a:rPr>
              <a:t>infiniter</a:t>
            </a:r>
            <a:r>
              <a:rPr lang="en-DE"/>
              <a:t> Form vorkommen.</a:t>
            </a:r>
          </a:p>
          <a:p>
            <a:endParaRPr lang="en-DE"/>
          </a:p>
          <a:p>
            <a:pPr lvl="1"/>
            <a:r>
              <a:rPr lang="en-DE" i="1"/>
              <a:t>Sie </a:t>
            </a:r>
            <a:r>
              <a:rPr lang="en-DE" b="1" i="1">
                <a:solidFill>
                  <a:srgbClr val="00B050"/>
                </a:solidFill>
              </a:rPr>
              <a:t>entlässt</a:t>
            </a:r>
            <a:r>
              <a:rPr lang="en-DE" b="1" i="1"/>
              <a:t> </a:t>
            </a:r>
            <a:r>
              <a:rPr lang="en-DE" i="1"/>
              <a:t>den Minister. </a:t>
            </a:r>
            <a:r>
              <a:rPr lang="en-DE"/>
              <a:t>(finit)</a:t>
            </a:r>
          </a:p>
          <a:p>
            <a:pPr lvl="1"/>
            <a:r>
              <a:rPr lang="en-DE" i="1"/>
              <a:t>Sie will den Minister </a:t>
            </a:r>
            <a:r>
              <a:rPr lang="en-DE" b="1" i="1">
                <a:solidFill>
                  <a:srgbClr val="0070C0"/>
                </a:solidFill>
              </a:rPr>
              <a:t>entlassen</a:t>
            </a:r>
            <a:r>
              <a:rPr lang="en-DE" b="1" i="1"/>
              <a:t> </a:t>
            </a:r>
            <a:r>
              <a:rPr lang="en-DE"/>
              <a:t>(infinit)</a:t>
            </a:r>
          </a:p>
          <a:p>
            <a:pPr lvl="1"/>
            <a:r>
              <a:rPr lang="en-DE" i="1"/>
              <a:t>Sie plant, den Minister </a:t>
            </a:r>
            <a:r>
              <a:rPr lang="en-DE" b="1" i="1"/>
              <a:t>zu </a:t>
            </a:r>
            <a:r>
              <a:rPr lang="en-DE" b="1" i="1">
                <a:solidFill>
                  <a:srgbClr val="0070C0"/>
                </a:solidFill>
              </a:rPr>
              <a:t>entlassen</a:t>
            </a:r>
            <a:r>
              <a:rPr lang="en-DE" i="1"/>
              <a:t> </a:t>
            </a:r>
            <a:r>
              <a:rPr lang="en-DE"/>
              <a:t>(infinit)</a:t>
            </a:r>
          </a:p>
          <a:p>
            <a:pPr lvl="1"/>
            <a:r>
              <a:rPr lang="en-DE" i="1"/>
              <a:t>Hast du gut </a:t>
            </a:r>
            <a:r>
              <a:rPr lang="en-DE" b="1" i="1">
                <a:solidFill>
                  <a:srgbClr val="0070C0"/>
                </a:solidFill>
              </a:rPr>
              <a:t>geschlafen</a:t>
            </a:r>
            <a:r>
              <a:rPr lang="en-DE"/>
              <a:t>? (infinit)</a:t>
            </a:r>
          </a:p>
          <a:p>
            <a:pPr lvl="1"/>
            <a:r>
              <a:rPr lang="en-DE" b="1" i="1">
                <a:solidFill>
                  <a:srgbClr val="0070C0"/>
                </a:solidFill>
              </a:rPr>
              <a:t>Schlaf</a:t>
            </a:r>
            <a:r>
              <a:rPr lang="en-DE" i="1"/>
              <a:t> jetzt! </a:t>
            </a:r>
            <a:r>
              <a:rPr lang="en-DE"/>
              <a:t>(infinit)</a:t>
            </a:r>
            <a:endParaRPr lang="en-DE" i="1"/>
          </a:p>
          <a:p>
            <a:endParaRPr lang="en-DE"/>
          </a:p>
          <a:p>
            <a:r>
              <a:rPr lang="en-DE"/>
              <a:t>finite Formen flektieren nach Person, Numerus, Modus und Tempus.</a:t>
            </a:r>
          </a:p>
        </p:txBody>
      </p:sp>
      <p:sp>
        <p:nvSpPr>
          <p:cNvPr id="6" name="Text Placeholder 5">
            <a:extLst>
              <a:ext uri="{FF2B5EF4-FFF2-40B4-BE49-F238E27FC236}">
                <a16:creationId xmlns:a16="http://schemas.microsoft.com/office/drawing/2014/main" id="{3366056C-CE62-A34B-A050-B7748E1B5918}"/>
              </a:ext>
            </a:extLst>
          </p:cNvPr>
          <p:cNvSpPr>
            <a:spLocks noGrp="1"/>
          </p:cNvSpPr>
          <p:nvPr>
            <p:ph type="body" sz="quarter" idx="15"/>
          </p:nvPr>
        </p:nvSpPr>
        <p:spPr/>
        <p:txBody>
          <a:bodyPr/>
          <a:lstStyle/>
          <a:p>
            <a:r>
              <a:rPr lang="en-DE"/>
              <a:t>Finite und infinite Verben</a:t>
            </a:r>
          </a:p>
        </p:txBody>
      </p:sp>
    </p:spTree>
    <p:extLst>
      <p:ext uri="{BB962C8B-B14F-4D97-AF65-F5344CB8AC3E}">
        <p14:creationId xmlns:p14="http://schemas.microsoft.com/office/powerpoint/2010/main" val="803134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95396-528E-E04A-BA91-E06CB7A1A255}"/>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52404C59-9A9A-104F-BD3B-C266D2791C14}"/>
              </a:ext>
            </a:extLst>
          </p:cNvPr>
          <p:cNvSpPr>
            <a:spLocks noGrp="1"/>
          </p:cNvSpPr>
          <p:nvPr>
            <p:ph type="ftr" sz="quarter" idx="11"/>
          </p:nvPr>
        </p:nvSpPr>
        <p:spPr/>
        <p:txBody>
          <a:bodyPr/>
          <a:lstStyle/>
          <a:p>
            <a:r>
              <a:rPr lang="de-DE"/>
              <a:t>(Busch &amp; Stenschke 2018: 208)</a:t>
            </a:r>
          </a:p>
        </p:txBody>
      </p:sp>
      <p:sp>
        <p:nvSpPr>
          <p:cNvPr id="4" name="Slide Number Placeholder 3">
            <a:extLst>
              <a:ext uri="{FF2B5EF4-FFF2-40B4-BE49-F238E27FC236}">
                <a16:creationId xmlns:a16="http://schemas.microsoft.com/office/drawing/2014/main" id="{6E168E70-2DBE-F44A-8508-646512EAE62A}"/>
              </a:ext>
            </a:extLst>
          </p:cNvPr>
          <p:cNvSpPr>
            <a:spLocks noGrp="1"/>
          </p:cNvSpPr>
          <p:nvPr>
            <p:ph type="sldNum" sz="quarter" idx="12"/>
          </p:nvPr>
        </p:nvSpPr>
        <p:spPr/>
        <p:txBody>
          <a:bodyPr/>
          <a:lstStyle/>
          <a:p>
            <a:fld id="{9D195BCC-3514-4B1B-9C18-24F3D67EC549}" type="slidenum">
              <a:rPr lang="de-DE" smtClean="0"/>
              <a:t>42</a:t>
            </a:fld>
            <a:endParaRPr lang="de-DE"/>
          </a:p>
        </p:txBody>
      </p:sp>
      <p:sp>
        <p:nvSpPr>
          <p:cNvPr id="5" name="Text Placeholder 4">
            <a:extLst>
              <a:ext uri="{FF2B5EF4-FFF2-40B4-BE49-F238E27FC236}">
                <a16:creationId xmlns:a16="http://schemas.microsoft.com/office/drawing/2014/main" id="{95C6E2AF-5F0E-9146-A9AF-AC0FCC862507}"/>
              </a:ext>
            </a:extLst>
          </p:cNvPr>
          <p:cNvSpPr>
            <a:spLocks noGrp="1"/>
          </p:cNvSpPr>
          <p:nvPr>
            <p:ph type="body" sz="quarter" idx="14"/>
          </p:nvPr>
        </p:nvSpPr>
        <p:spPr/>
        <p:txBody>
          <a:bodyPr/>
          <a:lstStyle/>
          <a:p>
            <a:endParaRPr lang="en-DE"/>
          </a:p>
        </p:txBody>
      </p:sp>
      <p:sp>
        <p:nvSpPr>
          <p:cNvPr id="6" name="Text Placeholder 5">
            <a:extLst>
              <a:ext uri="{FF2B5EF4-FFF2-40B4-BE49-F238E27FC236}">
                <a16:creationId xmlns:a16="http://schemas.microsoft.com/office/drawing/2014/main" id="{60A075CE-2F5E-8740-8142-A1F7F4E651D5}"/>
              </a:ext>
            </a:extLst>
          </p:cNvPr>
          <p:cNvSpPr>
            <a:spLocks noGrp="1"/>
          </p:cNvSpPr>
          <p:nvPr>
            <p:ph type="body" sz="quarter" idx="15"/>
          </p:nvPr>
        </p:nvSpPr>
        <p:spPr/>
        <p:txBody>
          <a:bodyPr/>
          <a:lstStyle/>
          <a:p>
            <a:r>
              <a:rPr lang="en-DE"/>
              <a:t>Semantische "Großklassen" von Verben</a:t>
            </a:r>
          </a:p>
        </p:txBody>
      </p:sp>
      <p:graphicFrame>
        <p:nvGraphicFramePr>
          <p:cNvPr id="8" name="Table 8">
            <a:extLst>
              <a:ext uri="{FF2B5EF4-FFF2-40B4-BE49-F238E27FC236}">
                <a16:creationId xmlns:a16="http://schemas.microsoft.com/office/drawing/2014/main" id="{AF267A1E-8C35-4543-80D5-EBB4A21858BC}"/>
              </a:ext>
            </a:extLst>
          </p:cNvPr>
          <p:cNvGraphicFramePr>
            <a:graphicFrameLocks noGrp="1"/>
          </p:cNvGraphicFramePr>
          <p:nvPr>
            <p:extLst>
              <p:ext uri="{D42A27DB-BD31-4B8C-83A1-F6EECF244321}">
                <p14:modId xmlns:p14="http://schemas.microsoft.com/office/powerpoint/2010/main" val="4091640099"/>
              </p:ext>
            </p:extLst>
          </p:nvPr>
        </p:nvGraphicFramePr>
        <p:xfrm>
          <a:off x="204199" y="1568973"/>
          <a:ext cx="8913966" cy="2931160"/>
        </p:xfrm>
        <a:graphic>
          <a:graphicData uri="http://schemas.openxmlformats.org/drawingml/2006/table">
            <a:tbl>
              <a:tblPr firstCol="1" bandRow="1">
                <a:tableStyleId>{5C22544A-7EE6-4342-B048-85BDC9FD1C3A}</a:tableStyleId>
              </a:tblPr>
              <a:tblGrid>
                <a:gridCol w="2216896">
                  <a:extLst>
                    <a:ext uri="{9D8B030D-6E8A-4147-A177-3AD203B41FA5}">
                      <a16:colId xmlns:a16="http://schemas.microsoft.com/office/drawing/2014/main" val="4198727230"/>
                    </a:ext>
                  </a:extLst>
                </a:gridCol>
                <a:gridCol w="3725748">
                  <a:extLst>
                    <a:ext uri="{9D8B030D-6E8A-4147-A177-3AD203B41FA5}">
                      <a16:colId xmlns:a16="http://schemas.microsoft.com/office/drawing/2014/main" val="2169622487"/>
                    </a:ext>
                  </a:extLst>
                </a:gridCol>
                <a:gridCol w="2971322">
                  <a:extLst>
                    <a:ext uri="{9D8B030D-6E8A-4147-A177-3AD203B41FA5}">
                      <a16:colId xmlns:a16="http://schemas.microsoft.com/office/drawing/2014/main" val="2141374149"/>
                    </a:ext>
                  </a:extLst>
                </a:gridCol>
              </a:tblGrid>
              <a:tr h="370840">
                <a:tc>
                  <a:txBody>
                    <a:bodyPr/>
                    <a:lstStyle/>
                    <a:p>
                      <a:r>
                        <a:rPr lang="en-DE"/>
                        <a:t>inchoativ</a:t>
                      </a:r>
                    </a:p>
                  </a:txBody>
                  <a:tcPr/>
                </a:tc>
                <a:tc>
                  <a:txBody>
                    <a:bodyPr/>
                    <a:lstStyle/>
                    <a:p>
                      <a:r>
                        <a:rPr lang="en-DE"/>
                        <a:t>drücken Beginn eines Geschehens aus</a:t>
                      </a:r>
                    </a:p>
                  </a:txBody>
                  <a:tcPr/>
                </a:tc>
                <a:tc>
                  <a:txBody>
                    <a:bodyPr/>
                    <a:lstStyle/>
                    <a:p>
                      <a:r>
                        <a:rPr lang="en-DE" i="1"/>
                        <a:t>aufbrechen, erblühen</a:t>
                      </a:r>
                    </a:p>
                  </a:txBody>
                  <a:tcPr/>
                </a:tc>
                <a:extLst>
                  <a:ext uri="{0D108BD9-81ED-4DB2-BD59-A6C34878D82A}">
                    <a16:rowId xmlns:a16="http://schemas.microsoft.com/office/drawing/2014/main" val="2039071021"/>
                  </a:ext>
                </a:extLst>
              </a:tr>
              <a:tr h="370840">
                <a:tc>
                  <a:txBody>
                    <a:bodyPr/>
                    <a:lstStyle/>
                    <a:p>
                      <a:r>
                        <a:rPr lang="en-DE"/>
                        <a:t>resultativ</a:t>
                      </a:r>
                    </a:p>
                  </a:txBody>
                  <a:tcPr/>
                </a:tc>
                <a:tc>
                  <a:txBody>
                    <a:bodyPr/>
                    <a:lstStyle/>
                    <a:p>
                      <a:r>
                        <a:rPr lang="en-DE"/>
                        <a:t>drücken das Ende eines Geschehens aus</a:t>
                      </a:r>
                    </a:p>
                  </a:txBody>
                  <a:tcPr/>
                </a:tc>
                <a:tc>
                  <a:txBody>
                    <a:bodyPr/>
                    <a:lstStyle/>
                    <a:p>
                      <a:r>
                        <a:rPr lang="en-DE" i="1"/>
                        <a:t>ankommen, verblühen</a:t>
                      </a:r>
                    </a:p>
                  </a:txBody>
                  <a:tcPr/>
                </a:tc>
                <a:extLst>
                  <a:ext uri="{0D108BD9-81ED-4DB2-BD59-A6C34878D82A}">
                    <a16:rowId xmlns:a16="http://schemas.microsoft.com/office/drawing/2014/main" val="1159277766"/>
                  </a:ext>
                </a:extLst>
              </a:tr>
              <a:tr h="370840">
                <a:tc>
                  <a:txBody>
                    <a:bodyPr/>
                    <a:lstStyle/>
                    <a:p>
                      <a:r>
                        <a:rPr lang="en-DE"/>
                        <a:t>durativ</a:t>
                      </a:r>
                    </a:p>
                  </a:txBody>
                  <a:tcPr/>
                </a:tc>
                <a:tc>
                  <a:txBody>
                    <a:bodyPr/>
                    <a:lstStyle/>
                    <a:p>
                      <a:r>
                        <a:rPr lang="en-DE"/>
                        <a:t>drücken Andauern eines Geschehens aus</a:t>
                      </a:r>
                    </a:p>
                  </a:txBody>
                  <a:tcPr/>
                </a:tc>
                <a:tc>
                  <a:txBody>
                    <a:bodyPr/>
                    <a:lstStyle/>
                    <a:p>
                      <a:r>
                        <a:rPr lang="en-DE" i="1"/>
                        <a:t>bleiben, blühen</a:t>
                      </a:r>
                    </a:p>
                  </a:txBody>
                  <a:tcPr/>
                </a:tc>
                <a:extLst>
                  <a:ext uri="{0D108BD9-81ED-4DB2-BD59-A6C34878D82A}">
                    <a16:rowId xmlns:a16="http://schemas.microsoft.com/office/drawing/2014/main" val="4275486594"/>
                  </a:ext>
                </a:extLst>
              </a:tr>
              <a:tr h="370840">
                <a:tc>
                  <a:txBody>
                    <a:bodyPr/>
                    <a:lstStyle/>
                    <a:p>
                      <a:r>
                        <a:rPr lang="en-DE"/>
                        <a:t>iterativ</a:t>
                      </a:r>
                    </a:p>
                  </a:txBody>
                  <a:tcPr/>
                </a:tc>
                <a:tc>
                  <a:txBody>
                    <a:bodyPr/>
                    <a:lstStyle/>
                    <a:p>
                      <a:r>
                        <a:rPr lang="en-DE"/>
                        <a:t>drücken stetige Wiederholung aus</a:t>
                      </a:r>
                    </a:p>
                  </a:txBody>
                  <a:tcPr/>
                </a:tc>
                <a:tc>
                  <a:txBody>
                    <a:bodyPr/>
                    <a:lstStyle/>
                    <a:p>
                      <a:r>
                        <a:rPr lang="en-DE" i="1"/>
                        <a:t>schaukeln, zittern</a:t>
                      </a:r>
                    </a:p>
                  </a:txBody>
                  <a:tcPr/>
                </a:tc>
                <a:extLst>
                  <a:ext uri="{0D108BD9-81ED-4DB2-BD59-A6C34878D82A}">
                    <a16:rowId xmlns:a16="http://schemas.microsoft.com/office/drawing/2014/main" val="3874281263"/>
                  </a:ext>
                </a:extLst>
              </a:tr>
              <a:tr h="370840">
                <a:tc>
                  <a:txBody>
                    <a:bodyPr/>
                    <a:lstStyle/>
                    <a:p>
                      <a:r>
                        <a:rPr lang="en-DE"/>
                        <a:t>intensiv / diminutiv-intensiv</a:t>
                      </a:r>
                    </a:p>
                  </a:txBody>
                  <a:tcPr/>
                </a:tc>
                <a:tc>
                  <a:txBody>
                    <a:bodyPr/>
                    <a:lstStyle/>
                    <a:p>
                      <a:r>
                        <a:rPr lang="en-DE"/>
                        <a:t>drücken schwächere, aber dafür andauernde Intensität aus</a:t>
                      </a:r>
                    </a:p>
                  </a:txBody>
                  <a:tcPr/>
                </a:tc>
                <a:tc>
                  <a:txBody>
                    <a:bodyPr/>
                    <a:lstStyle/>
                    <a:p>
                      <a:r>
                        <a:rPr lang="en-DE" i="1"/>
                        <a:t>lächeln, kränkeln, hüsteln</a:t>
                      </a:r>
                    </a:p>
                  </a:txBody>
                  <a:tcPr/>
                </a:tc>
                <a:extLst>
                  <a:ext uri="{0D108BD9-81ED-4DB2-BD59-A6C34878D82A}">
                    <a16:rowId xmlns:a16="http://schemas.microsoft.com/office/drawing/2014/main" val="3824740323"/>
                  </a:ext>
                </a:extLst>
              </a:tr>
            </a:tbl>
          </a:graphicData>
        </a:graphic>
      </p:graphicFrame>
    </p:spTree>
    <p:extLst>
      <p:ext uri="{BB962C8B-B14F-4D97-AF65-F5344CB8AC3E}">
        <p14:creationId xmlns:p14="http://schemas.microsoft.com/office/powerpoint/2010/main" val="153176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6FEC-7C52-3E4D-B01F-8F2455E3ED79}"/>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DD451B45-1B72-4042-90D9-2F109C55E4A8}"/>
              </a:ext>
            </a:extLst>
          </p:cNvPr>
          <p:cNvSpPr>
            <a:spLocks noGrp="1"/>
          </p:cNvSpPr>
          <p:nvPr>
            <p:ph type="ftr" sz="quarter" idx="11"/>
          </p:nvPr>
        </p:nvSpPr>
        <p:spPr/>
        <p:txBody>
          <a:bodyPr/>
          <a:lstStyle/>
          <a:p>
            <a:r>
              <a:rPr lang="en-US"/>
              <a:t>(modifiziert nach Flick 2016; dort nach Vendler 1957, 1967)</a:t>
            </a:r>
          </a:p>
        </p:txBody>
      </p:sp>
      <p:sp>
        <p:nvSpPr>
          <p:cNvPr id="4" name="Slide Number Placeholder 3">
            <a:extLst>
              <a:ext uri="{FF2B5EF4-FFF2-40B4-BE49-F238E27FC236}">
                <a16:creationId xmlns:a16="http://schemas.microsoft.com/office/drawing/2014/main" id="{33909A79-F32F-FA4C-A9C6-E7A428E443EA}"/>
              </a:ext>
            </a:extLst>
          </p:cNvPr>
          <p:cNvSpPr>
            <a:spLocks noGrp="1"/>
          </p:cNvSpPr>
          <p:nvPr>
            <p:ph type="sldNum" sz="quarter" idx="12"/>
          </p:nvPr>
        </p:nvSpPr>
        <p:spPr/>
        <p:txBody>
          <a:bodyPr/>
          <a:lstStyle/>
          <a:p>
            <a:fld id="{9D195BCC-3514-4B1B-9C18-24F3D67EC549}" type="slidenum">
              <a:rPr lang="de-DE" smtClean="0"/>
              <a:t>43</a:t>
            </a:fld>
            <a:endParaRPr lang="de-DE"/>
          </a:p>
        </p:txBody>
      </p:sp>
      <p:sp>
        <p:nvSpPr>
          <p:cNvPr id="5" name="Text Placeholder 4">
            <a:extLst>
              <a:ext uri="{FF2B5EF4-FFF2-40B4-BE49-F238E27FC236}">
                <a16:creationId xmlns:a16="http://schemas.microsoft.com/office/drawing/2014/main" id="{F7A0BF54-FBB1-3D45-A06B-BF1E3ECEB20F}"/>
              </a:ext>
            </a:extLst>
          </p:cNvPr>
          <p:cNvSpPr>
            <a:spLocks noGrp="1"/>
          </p:cNvSpPr>
          <p:nvPr>
            <p:ph type="body" sz="quarter" idx="14"/>
          </p:nvPr>
        </p:nvSpPr>
        <p:spPr/>
        <p:txBody>
          <a:bodyPr/>
          <a:lstStyle/>
          <a:p>
            <a:r>
              <a:rPr lang="en-DE"/>
              <a:t>atelische Verben: kein inhärenter Endpunkt, z.B. </a:t>
            </a:r>
            <a:r>
              <a:rPr lang="en-DE" i="1"/>
              <a:t>schlafen</a:t>
            </a:r>
            <a:endParaRPr lang="en-DE"/>
          </a:p>
          <a:p>
            <a:r>
              <a:rPr lang="en-DE"/>
              <a:t>telische Verben: inhärenter Endpunkt, z.B. </a:t>
            </a:r>
            <a:r>
              <a:rPr lang="en-DE" i="1"/>
              <a:t>besteigen</a:t>
            </a:r>
            <a:endParaRPr lang="en-DE"/>
          </a:p>
          <a:p>
            <a:endParaRPr lang="en-DE"/>
          </a:p>
          <a:p>
            <a:endParaRPr lang="en-DE"/>
          </a:p>
        </p:txBody>
      </p:sp>
      <p:sp>
        <p:nvSpPr>
          <p:cNvPr id="6" name="Text Placeholder 5">
            <a:extLst>
              <a:ext uri="{FF2B5EF4-FFF2-40B4-BE49-F238E27FC236}">
                <a16:creationId xmlns:a16="http://schemas.microsoft.com/office/drawing/2014/main" id="{C56BBFD1-C5E4-1148-BC47-58454D375254}"/>
              </a:ext>
            </a:extLst>
          </p:cNvPr>
          <p:cNvSpPr>
            <a:spLocks noGrp="1"/>
          </p:cNvSpPr>
          <p:nvPr>
            <p:ph type="body" sz="quarter" idx="15"/>
          </p:nvPr>
        </p:nvSpPr>
        <p:spPr/>
        <p:txBody>
          <a:bodyPr/>
          <a:lstStyle/>
          <a:p>
            <a:r>
              <a:rPr lang="en-DE"/>
              <a:t>Aktionsarten</a:t>
            </a:r>
          </a:p>
        </p:txBody>
      </p:sp>
      <p:graphicFrame>
        <p:nvGraphicFramePr>
          <p:cNvPr id="7" name="Content Placeholder 4">
            <a:extLst>
              <a:ext uri="{FF2B5EF4-FFF2-40B4-BE49-F238E27FC236}">
                <a16:creationId xmlns:a16="http://schemas.microsoft.com/office/drawing/2014/main" id="{9EDF0090-67C0-9849-B593-EE4BC01C2DB1}"/>
              </a:ext>
            </a:extLst>
          </p:cNvPr>
          <p:cNvGraphicFramePr>
            <a:graphicFrameLocks/>
          </p:cNvGraphicFramePr>
          <p:nvPr>
            <p:extLst>
              <p:ext uri="{D42A27DB-BD31-4B8C-83A1-F6EECF244321}">
                <p14:modId xmlns:p14="http://schemas.microsoft.com/office/powerpoint/2010/main" val="2626063036"/>
              </p:ext>
            </p:extLst>
          </p:nvPr>
        </p:nvGraphicFramePr>
        <p:xfrm>
          <a:off x="383099" y="2363677"/>
          <a:ext cx="8568953" cy="2493600"/>
        </p:xfrm>
        <a:graphic>
          <a:graphicData uri="http://schemas.openxmlformats.org/drawingml/2006/table">
            <a:tbl>
              <a:tblPr firstRow="1" bandRow="1">
                <a:tableStyleId>{073A0DAA-6AF3-43AB-8588-CEC1D06C72B9}</a:tableStyleId>
              </a:tblPr>
              <a:tblGrid>
                <a:gridCol w="1512168">
                  <a:extLst>
                    <a:ext uri="{9D8B030D-6E8A-4147-A177-3AD203B41FA5}">
                      <a16:colId xmlns:a16="http://schemas.microsoft.com/office/drawing/2014/main" val="3506500887"/>
                    </a:ext>
                  </a:extLst>
                </a:gridCol>
                <a:gridCol w="1008112">
                  <a:extLst>
                    <a:ext uri="{9D8B030D-6E8A-4147-A177-3AD203B41FA5}">
                      <a16:colId xmlns:a16="http://schemas.microsoft.com/office/drawing/2014/main" val="307731059"/>
                    </a:ext>
                  </a:extLst>
                </a:gridCol>
                <a:gridCol w="936104">
                  <a:extLst>
                    <a:ext uri="{9D8B030D-6E8A-4147-A177-3AD203B41FA5}">
                      <a16:colId xmlns:a16="http://schemas.microsoft.com/office/drawing/2014/main" val="3222494484"/>
                    </a:ext>
                  </a:extLst>
                </a:gridCol>
                <a:gridCol w="936104">
                  <a:extLst>
                    <a:ext uri="{9D8B030D-6E8A-4147-A177-3AD203B41FA5}">
                      <a16:colId xmlns:a16="http://schemas.microsoft.com/office/drawing/2014/main" val="2491829984"/>
                    </a:ext>
                  </a:extLst>
                </a:gridCol>
                <a:gridCol w="1823383">
                  <a:extLst>
                    <a:ext uri="{9D8B030D-6E8A-4147-A177-3AD203B41FA5}">
                      <a16:colId xmlns:a16="http://schemas.microsoft.com/office/drawing/2014/main" val="1748477"/>
                    </a:ext>
                  </a:extLst>
                </a:gridCol>
                <a:gridCol w="2353082">
                  <a:extLst>
                    <a:ext uri="{9D8B030D-6E8A-4147-A177-3AD203B41FA5}">
                      <a16:colId xmlns:a16="http://schemas.microsoft.com/office/drawing/2014/main" val="1668596745"/>
                    </a:ext>
                  </a:extLst>
                </a:gridCol>
              </a:tblGrid>
              <a:tr h="360000">
                <a:tc>
                  <a:txBody>
                    <a:bodyPr/>
                    <a:lstStyle/>
                    <a:p>
                      <a:r>
                        <a:rPr lang="en-US" sz="1400"/>
                        <a:t>Verbklasse</a:t>
                      </a:r>
                    </a:p>
                  </a:txBody>
                  <a:tcPr/>
                </a:tc>
                <a:tc>
                  <a:txBody>
                    <a:bodyPr/>
                    <a:lstStyle/>
                    <a:p>
                      <a:r>
                        <a:rPr lang="en-US" sz="1400"/>
                        <a:t>durativ</a:t>
                      </a:r>
                    </a:p>
                  </a:txBody>
                  <a:tcPr/>
                </a:tc>
                <a:tc>
                  <a:txBody>
                    <a:bodyPr/>
                    <a:lstStyle/>
                    <a:p>
                      <a:r>
                        <a:rPr lang="en-US" sz="1400"/>
                        <a:t>dynam.</a:t>
                      </a:r>
                    </a:p>
                  </a:txBody>
                  <a:tcPr/>
                </a:tc>
                <a:tc>
                  <a:txBody>
                    <a:bodyPr/>
                    <a:lstStyle/>
                    <a:p>
                      <a:r>
                        <a:rPr lang="en-US" sz="1400"/>
                        <a:t>telisch</a:t>
                      </a:r>
                    </a:p>
                  </a:txBody>
                  <a:tcPr/>
                </a:tc>
                <a:tc>
                  <a:txBody>
                    <a:bodyPr/>
                    <a:lstStyle/>
                    <a:p>
                      <a:r>
                        <a:rPr lang="en-US" sz="1400"/>
                        <a:t>Beispiele</a:t>
                      </a:r>
                    </a:p>
                  </a:txBody>
                  <a:tcPr/>
                </a:tc>
                <a:tc>
                  <a:txBody>
                    <a:bodyPr/>
                    <a:lstStyle/>
                    <a:p>
                      <a:r>
                        <a:rPr lang="en-US" sz="1400"/>
                        <a:t>Periphrase</a:t>
                      </a:r>
                    </a:p>
                  </a:txBody>
                  <a:tcPr/>
                </a:tc>
                <a:extLst>
                  <a:ext uri="{0D108BD9-81ED-4DB2-BD59-A6C34878D82A}">
                    <a16:rowId xmlns:a16="http://schemas.microsoft.com/office/drawing/2014/main" val="981468477"/>
                  </a:ext>
                </a:extLst>
              </a:tr>
              <a:tr h="360000">
                <a:tc>
                  <a:txBody>
                    <a:bodyPr/>
                    <a:lstStyle/>
                    <a:p>
                      <a:pPr algn="ctr"/>
                      <a:r>
                        <a:rPr lang="en-US" sz="1400"/>
                        <a:t>Achievement</a:t>
                      </a:r>
                    </a:p>
                  </a:txBody>
                  <a:tcPr anchor="ctr"/>
                </a:tc>
                <a:tc>
                  <a:txBody>
                    <a:bodyPr/>
                    <a:lstStyle/>
                    <a:p>
                      <a:pPr algn="ctr"/>
                      <a:r>
                        <a:rPr lang="en-US" sz="1800"/>
                        <a:t>–</a:t>
                      </a:r>
                    </a:p>
                  </a:txBody>
                  <a:tcPr anchor="ctr"/>
                </a:tc>
                <a:tc>
                  <a:txBody>
                    <a:bodyPr/>
                    <a:lstStyle/>
                    <a:p>
                      <a:pPr algn="ctr"/>
                      <a:r>
                        <a:rPr lang="en-US" sz="1800" b="1"/>
                        <a:t>+</a:t>
                      </a:r>
                    </a:p>
                  </a:txBody>
                  <a:tcPr anchor="ctr"/>
                </a:tc>
                <a:tc>
                  <a:txBody>
                    <a:bodyPr/>
                    <a:lstStyle/>
                    <a:p>
                      <a:pPr algn="ctr"/>
                      <a:r>
                        <a:rPr lang="en-US" sz="1800" b="1"/>
                        <a:t>+</a:t>
                      </a:r>
                    </a:p>
                  </a:txBody>
                  <a:tcPr anchor="ctr"/>
                </a:tc>
                <a:tc>
                  <a:txBody>
                    <a:bodyPr/>
                    <a:lstStyle/>
                    <a:p>
                      <a:pPr algn="ctr"/>
                      <a:r>
                        <a:rPr lang="en-US" sz="1400" i="1"/>
                        <a:t>aufwachen, finden, sterben</a:t>
                      </a:r>
                    </a:p>
                  </a:txBody>
                  <a:tcPr anchor="ctr"/>
                </a:tc>
                <a:tc>
                  <a:txBody>
                    <a:bodyPr/>
                    <a:lstStyle/>
                    <a:p>
                      <a:pPr algn="ctr"/>
                      <a:r>
                        <a:rPr lang="en-US" sz="1400"/>
                        <a:t>Unmittelbarer Zustandswechsel</a:t>
                      </a:r>
                    </a:p>
                  </a:txBody>
                  <a:tcPr anchor="ctr"/>
                </a:tc>
                <a:extLst>
                  <a:ext uri="{0D108BD9-81ED-4DB2-BD59-A6C34878D82A}">
                    <a16:rowId xmlns:a16="http://schemas.microsoft.com/office/drawing/2014/main" val="3221142244"/>
                  </a:ext>
                </a:extLst>
              </a:tr>
              <a:tr h="360000">
                <a:tc>
                  <a:txBody>
                    <a:bodyPr/>
                    <a:lstStyle/>
                    <a:p>
                      <a:pPr algn="ctr"/>
                      <a:r>
                        <a:rPr lang="en-US" sz="1400"/>
                        <a:t>Accomplish-ment</a:t>
                      </a:r>
                    </a:p>
                  </a:txBody>
                  <a:tcPr anchor="ctr"/>
                </a:tc>
                <a:tc>
                  <a:txBody>
                    <a:bodyPr/>
                    <a:lstStyle/>
                    <a:p>
                      <a:pPr algn="ctr"/>
                      <a:r>
                        <a:rPr lang="en-US" sz="1800" b="1"/>
                        <a:t>+</a:t>
                      </a:r>
                    </a:p>
                  </a:txBody>
                  <a:tcPr anchor="ctr"/>
                </a:tc>
                <a:tc>
                  <a:txBody>
                    <a:bodyPr/>
                    <a:lstStyle/>
                    <a:p>
                      <a:pPr algn="ctr"/>
                      <a:r>
                        <a:rPr lang="en-US" sz="1800" b="1"/>
                        <a:t>+</a:t>
                      </a:r>
                    </a:p>
                  </a:txBody>
                  <a:tcPr anchor="ctr"/>
                </a:tc>
                <a:tc>
                  <a:txBody>
                    <a:bodyPr/>
                    <a:lstStyle/>
                    <a:p>
                      <a:pPr algn="ctr"/>
                      <a:r>
                        <a:rPr lang="en-US" sz="1800" b="1"/>
                        <a:t>+</a:t>
                      </a:r>
                    </a:p>
                  </a:txBody>
                  <a:tcPr anchor="ctr"/>
                </a:tc>
                <a:tc>
                  <a:txBody>
                    <a:bodyPr/>
                    <a:lstStyle/>
                    <a:p>
                      <a:pPr algn="ctr"/>
                      <a:r>
                        <a:rPr lang="en-US" sz="1400" i="1"/>
                        <a:t>ein Bild malen, absterben, sinken</a:t>
                      </a:r>
                    </a:p>
                  </a:txBody>
                  <a:tcPr anchor="ctr"/>
                </a:tc>
                <a:tc>
                  <a:txBody>
                    <a:bodyPr/>
                    <a:lstStyle/>
                    <a:p>
                      <a:pPr algn="ctr"/>
                      <a:r>
                        <a:rPr lang="en-US" sz="1400"/>
                        <a:t>allmählich sich vollziehender Zustandswechsel</a:t>
                      </a:r>
                    </a:p>
                  </a:txBody>
                  <a:tcPr anchor="ctr"/>
                </a:tc>
                <a:extLst>
                  <a:ext uri="{0D108BD9-81ED-4DB2-BD59-A6C34878D82A}">
                    <a16:rowId xmlns:a16="http://schemas.microsoft.com/office/drawing/2014/main" val="257886671"/>
                  </a:ext>
                </a:extLst>
              </a:tr>
              <a:tr h="360000">
                <a:tc>
                  <a:txBody>
                    <a:bodyPr/>
                    <a:lstStyle/>
                    <a:p>
                      <a:pPr algn="ctr"/>
                      <a:r>
                        <a:rPr lang="en-US" sz="1400"/>
                        <a:t>Activity</a:t>
                      </a:r>
                    </a:p>
                  </a:txBody>
                  <a:tcPr anchor="ctr"/>
                </a:tc>
                <a:tc>
                  <a:txBody>
                    <a:bodyPr/>
                    <a:lstStyle/>
                    <a:p>
                      <a:pPr algn="ctr"/>
                      <a:r>
                        <a:rPr lang="en-US" sz="1800" b="1"/>
                        <a:t>+</a:t>
                      </a:r>
                    </a:p>
                  </a:txBody>
                  <a:tcPr anchor="ctr"/>
                </a:tc>
                <a:tc>
                  <a:txBody>
                    <a:bodyPr/>
                    <a:lstStyle/>
                    <a:p>
                      <a:pPr algn="ctr"/>
                      <a:r>
                        <a:rPr lang="en-US" sz="1800" b="1"/>
                        <a:t>+</a:t>
                      </a:r>
                    </a:p>
                  </a:txBody>
                  <a:tcPr anchor="ctr"/>
                </a:tc>
                <a:tc>
                  <a:txBody>
                    <a:bodyPr/>
                    <a:lstStyle/>
                    <a:p>
                      <a:pPr algn="ctr"/>
                      <a:r>
                        <a:rPr lang="en-US" sz="1800"/>
                        <a:t>–</a:t>
                      </a:r>
                    </a:p>
                  </a:txBody>
                  <a:tcPr anchor="ctr"/>
                </a:tc>
                <a:tc>
                  <a:txBody>
                    <a:bodyPr/>
                    <a:lstStyle/>
                    <a:p>
                      <a:pPr algn="ctr"/>
                      <a:r>
                        <a:rPr lang="en-US" sz="1400" i="1"/>
                        <a:t>lesen, schwimmen, überlegen</a:t>
                      </a:r>
                    </a:p>
                  </a:txBody>
                  <a:tcPr anchor="ctr"/>
                </a:tc>
                <a:tc>
                  <a:txBody>
                    <a:bodyPr/>
                    <a:lstStyle/>
                    <a:p>
                      <a:pPr algn="ctr"/>
                      <a:r>
                        <a:rPr lang="en-US" sz="1400"/>
                        <a:t>Länger andauernde Tätigkeit, Handlung</a:t>
                      </a:r>
                    </a:p>
                  </a:txBody>
                  <a:tcPr anchor="ctr"/>
                </a:tc>
                <a:extLst>
                  <a:ext uri="{0D108BD9-81ED-4DB2-BD59-A6C34878D82A}">
                    <a16:rowId xmlns:a16="http://schemas.microsoft.com/office/drawing/2014/main" val="1696232766"/>
                  </a:ext>
                </a:extLst>
              </a:tr>
              <a:tr h="360000">
                <a:tc>
                  <a:txBody>
                    <a:bodyPr/>
                    <a:lstStyle/>
                    <a:p>
                      <a:pPr algn="ctr"/>
                      <a:r>
                        <a:rPr lang="en-US" sz="1400"/>
                        <a:t>State</a:t>
                      </a:r>
                    </a:p>
                  </a:txBody>
                  <a:tcPr anchor="ctr"/>
                </a:tc>
                <a:tc>
                  <a:txBody>
                    <a:bodyPr/>
                    <a:lstStyle/>
                    <a:p>
                      <a:pPr algn="ctr"/>
                      <a:r>
                        <a:rPr lang="en-US" sz="1800" b="1"/>
                        <a:t>+</a:t>
                      </a:r>
                    </a:p>
                  </a:txBody>
                  <a:tcPr anchor="ctr"/>
                </a:tc>
                <a:tc>
                  <a:txBody>
                    <a:bodyPr/>
                    <a:lstStyle/>
                    <a:p>
                      <a:pPr algn="ctr"/>
                      <a:r>
                        <a:rPr lang="en-US" sz="1800"/>
                        <a:t>–</a:t>
                      </a:r>
                    </a:p>
                  </a:txBody>
                  <a:tcPr anchor="ctr"/>
                </a:tc>
                <a:tc>
                  <a:txBody>
                    <a:bodyPr/>
                    <a:lstStyle/>
                    <a:p>
                      <a:pPr algn="ctr"/>
                      <a:r>
                        <a:rPr lang="en-US" sz="1800"/>
                        <a:t>–</a:t>
                      </a:r>
                    </a:p>
                  </a:txBody>
                  <a:tcPr anchor="ctr"/>
                </a:tc>
                <a:tc>
                  <a:txBody>
                    <a:bodyPr/>
                    <a:lstStyle/>
                    <a:p>
                      <a:pPr algn="ctr"/>
                      <a:r>
                        <a:rPr lang="en-US" sz="1400" i="1"/>
                        <a:t>wissen, haben</a:t>
                      </a:r>
                    </a:p>
                  </a:txBody>
                  <a:tcPr anchor="ctr"/>
                </a:tc>
                <a:tc>
                  <a:txBody>
                    <a:bodyPr/>
                    <a:lstStyle/>
                    <a:p>
                      <a:pPr algn="ctr"/>
                      <a:r>
                        <a:rPr lang="en-US" sz="1400"/>
                        <a:t>Andauernder Zustand</a:t>
                      </a:r>
                    </a:p>
                  </a:txBody>
                  <a:tcPr anchor="ctr"/>
                </a:tc>
                <a:extLst>
                  <a:ext uri="{0D108BD9-81ED-4DB2-BD59-A6C34878D82A}">
                    <a16:rowId xmlns:a16="http://schemas.microsoft.com/office/drawing/2014/main" val="2428926472"/>
                  </a:ext>
                </a:extLst>
              </a:tr>
            </a:tbl>
          </a:graphicData>
        </a:graphic>
      </p:graphicFrame>
    </p:spTree>
    <p:extLst>
      <p:ext uri="{BB962C8B-B14F-4D97-AF65-F5344CB8AC3E}">
        <p14:creationId xmlns:p14="http://schemas.microsoft.com/office/powerpoint/2010/main" val="3972026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0111C-0A8E-0D4F-AE7A-033D7D25004E}"/>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BB6DBA70-58E2-D441-AE1F-34862DADC84E}"/>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BB7BD161-294F-C149-B4EE-F5CE4CD92408}"/>
              </a:ext>
            </a:extLst>
          </p:cNvPr>
          <p:cNvSpPr>
            <a:spLocks noGrp="1"/>
          </p:cNvSpPr>
          <p:nvPr>
            <p:ph type="sldNum" sz="quarter" idx="12"/>
          </p:nvPr>
        </p:nvSpPr>
        <p:spPr/>
        <p:txBody>
          <a:bodyPr/>
          <a:lstStyle/>
          <a:p>
            <a:fld id="{9D195BCC-3514-4B1B-9C18-24F3D67EC549}" type="slidenum">
              <a:rPr lang="de-DE" smtClean="0"/>
              <a:t>44</a:t>
            </a:fld>
            <a:endParaRPr lang="de-DE"/>
          </a:p>
        </p:txBody>
      </p:sp>
      <p:sp>
        <p:nvSpPr>
          <p:cNvPr id="5" name="Text Placeholder 4">
            <a:extLst>
              <a:ext uri="{FF2B5EF4-FFF2-40B4-BE49-F238E27FC236}">
                <a16:creationId xmlns:a16="http://schemas.microsoft.com/office/drawing/2014/main" id="{B6004C1E-F0D0-B44A-8633-D4D33652216C}"/>
              </a:ext>
            </a:extLst>
          </p:cNvPr>
          <p:cNvSpPr>
            <a:spLocks noGrp="1"/>
          </p:cNvSpPr>
          <p:nvPr>
            <p:ph type="body" sz="quarter" idx="14"/>
          </p:nvPr>
        </p:nvSpPr>
        <p:spPr/>
        <p:txBody>
          <a:bodyPr/>
          <a:lstStyle/>
          <a:p>
            <a:r>
              <a:rPr lang="en-DE"/>
              <a:t>Tempus – Aspekt – Modus (TAM) als zentrale Verbkategorien</a:t>
            </a:r>
          </a:p>
          <a:p>
            <a:r>
              <a:rPr lang="en-DE"/>
              <a:t>Tempus und Modus sind im Deutschen grammatikalisiert, es gibt jedoch keine grammatikalisierte Aspektkategorie</a:t>
            </a:r>
          </a:p>
          <a:p>
            <a:r>
              <a:rPr lang="en-DE"/>
              <a:t>daher betrachten wir zunächst </a:t>
            </a:r>
            <a:r>
              <a:rPr lang="en-DE" b="1"/>
              <a:t>Tempus </a:t>
            </a:r>
            <a:r>
              <a:rPr lang="en-DE"/>
              <a:t>und </a:t>
            </a:r>
            <a:r>
              <a:rPr lang="en-DE" b="1"/>
              <a:t>Modus</a:t>
            </a:r>
            <a:endParaRPr lang="en-DE"/>
          </a:p>
        </p:txBody>
      </p:sp>
      <p:sp>
        <p:nvSpPr>
          <p:cNvPr id="6" name="Text Placeholder 5">
            <a:extLst>
              <a:ext uri="{FF2B5EF4-FFF2-40B4-BE49-F238E27FC236}">
                <a16:creationId xmlns:a16="http://schemas.microsoft.com/office/drawing/2014/main" id="{4749167D-981B-2344-9704-A340EE17F679}"/>
              </a:ext>
            </a:extLst>
          </p:cNvPr>
          <p:cNvSpPr>
            <a:spLocks noGrp="1"/>
          </p:cNvSpPr>
          <p:nvPr>
            <p:ph type="body" sz="quarter" idx="15"/>
          </p:nvPr>
        </p:nvSpPr>
        <p:spPr/>
        <p:txBody>
          <a:bodyPr/>
          <a:lstStyle/>
          <a:p>
            <a:r>
              <a:rPr lang="en-DE"/>
              <a:t>Flexion</a:t>
            </a:r>
          </a:p>
        </p:txBody>
      </p:sp>
    </p:spTree>
    <p:extLst>
      <p:ext uri="{BB962C8B-B14F-4D97-AF65-F5344CB8AC3E}">
        <p14:creationId xmlns:p14="http://schemas.microsoft.com/office/powerpoint/2010/main" val="4061091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86C8-5C2A-E841-9F00-98EC7F76319E}"/>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C29EA35C-10F0-DF44-ABEE-988B6809318C}"/>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B25939DC-1D28-3745-8B68-1F1162D2163F}"/>
              </a:ext>
            </a:extLst>
          </p:cNvPr>
          <p:cNvSpPr>
            <a:spLocks noGrp="1"/>
          </p:cNvSpPr>
          <p:nvPr>
            <p:ph type="sldNum" sz="quarter" idx="12"/>
          </p:nvPr>
        </p:nvSpPr>
        <p:spPr/>
        <p:txBody>
          <a:bodyPr/>
          <a:lstStyle/>
          <a:p>
            <a:fld id="{9D195BCC-3514-4B1B-9C18-24F3D67EC549}" type="slidenum">
              <a:rPr lang="de-DE" smtClean="0"/>
              <a:t>45</a:t>
            </a:fld>
            <a:endParaRPr lang="de-DE"/>
          </a:p>
        </p:txBody>
      </p:sp>
      <p:sp>
        <p:nvSpPr>
          <p:cNvPr id="5" name="Text Placeholder 4">
            <a:extLst>
              <a:ext uri="{FF2B5EF4-FFF2-40B4-BE49-F238E27FC236}">
                <a16:creationId xmlns:a16="http://schemas.microsoft.com/office/drawing/2014/main" id="{D812F92B-0D2D-8E48-BE59-EB6D789BFAEA}"/>
              </a:ext>
            </a:extLst>
          </p:cNvPr>
          <p:cNvSpPr>
            <a:spLocks noGrp="1"/>
          </p:cNvSpPr>
          <p:nvPr>
            <p:ph type="body" sz="quarter" idx="14"/>
          </p:nvPr>
        </p:nvSpPr>
        <p:spPr>
          <a:xfrm>
            <a:off x="521550" y="2708043"/>
            <a:ext cx="8101012" cy="2149234"/>
          </a:xfrm>
        </p:spPr>
        <p:txBody>
          <a:bodyPr/>
          <a:lstStyle/>
          <a:p>
            <a:r>
              <a:rPr lang="en-DE" sz="1800"/>
              <a:t>Tempuskategorien des Deutschen:</a:t>
            </a:r>
          </a:p>
          <a:p>
            <a:pPr lvl="1"/>
            <a:r>
              <a:rPr lang="en-DE" sz="1600"/>
              <a:t>Präsens		</a:t>
            </a:r>
            <a:r>
              <a:rPr lang="en-DE" sz="1600" i="1"/>
              <a:t>ich gehe spazieren</a:t>
            </a:r>
            <a:endParaRPr lang="en-DE" sz="1600"/>
          </a:p>
          <a:p>
            <a:pPr lvl="1"/>
            <a:r>
              <a:rPr lang="en-DE" sz="1600"/>
              <a:t>Präteritum		</a:t>
            </a:r>
            <a:r>
              <a:rPr lang="en-DE" sz="1600" i="1"/>
              <a:t>ich ging spazieren</a:t>
            </a:r>
          </a:p>
          <a:p>
            <a:pPr lvl="1"/>
            <a:r>
              <a:rPr lang="en-DE" sz="1600"/>
              <a:t>Perfekt		</a:t>
            </a:r>
            <a:r>
              <a:rPr lang="en-DE" sz="1600" i="1"/>
              <a:t>ich bin spazieren gegangen</a:t>
            </a:r>
          </a:p>
          <a:p>
            <a:pPr lvl="1"/>
            <a:r>
              <a:rPr lang="en-DE" sz="1600"/>
              <a:t>Plusquamperfekt	</a:t>
            </a:r>
            <a:r>
              <a:rPr lang="en-DE" sz="1600" i="1"/>
              <a:t>ich war spezieren gegangen</a:t>
            </a:r>
          </a:p>
          <a:p>
            <a:pPr lvl="1"/>
            <a:r>
              <a:rPr lang="en-DE" sz="1600"/>
              <a:t>Futur I		</a:t>
            </a:r>
            <a:r>
              <a:rPr lang="en-DE" sz="1600" i="1"/>
              <a:t>ich werde spazieren gehen</a:t>
            </a:r>
          </a:p>
          <a:p>
            <a:pPr lvl="1"/>
            <a:r>
              <a:rPr lang="en-DE" sz="1600"/>
              <a:t>Futur II		</a:t>
            </a:r>
            <a:r>
              <a:rPr lang="en-DE" sz="1600" i="1"/>
              <a:t>ich werde spazieren gegangen sein</a:t>
            </a:r>
            <a:endParaRPr lang="en-DE" sz="1600"/>
          </a:p>
        </p:txBody>
      </p:sp>
      <p:sp>
        <p:nvSpPr>
          <p:cNvPr id="6" name="Text Placeholder 5">
            <a:extLst>
              <a:ext uri="{FF2B5EF4-FFF2-40B4-BE49-F238E27FC236}">
                <a16:creationId xmlns:a16="http://schemas.microsoft.com/office/drawing/2014/main" id="{B4A6FDBF-8D70-7F43-A340-EC992651D2A7}"/>
              </a:ext>
            </a:extLst>
          </p:cNvPr>
          <p:cNvSpPr>
            <a:spLocks noGrp="1"/>
          </p:cNvSpPr>
          <p:nvPr>
            <p:ph type="body" sz="quarter" idx="15"/>
          </p:nvPr>
        </p:nvSpPr>
        <p:spPr/>
        <p:txBody>
          <a:bodyPr/>
          <a:lstStyle/>
          <a:p>
            <a:r>
              <a:rPr lang="en-DE"/>
              <a:t>Tempus</a:t>
            </a:r>
          </a:p>
        </p:txBody>
      </p:sp>
      <p:sp>
        <p:nvSpPr>
          <p:cNvPr id="7" name="Rounded Rectangle 6">
            <a:extLst>
              <a:ext uri="{FF2B5EF4-FFF2-40B4-BE49-F238E27FC236}">
                <a16:creationId xmlns:a16="http://schemas.microsoft.com/office/drawing/2014/main" id="{3AFFA32D-EE63-594C-80C7-24A1B2FF8983}"/>
              </a:ext>
            </a:extLst>
          </p:cNvPr>
          <p:cNvSpPr/>
          <p:nvPr/>
        </p:nvSpPr>
        <p:spPr>
          <a:xfrm>
            <a:off x="521438" y="1545752"/>
            <a:ext cx="8011002" cy="102917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2000"/>
              <a:t>"Tempus lokalisiert die ausgedrückte Situation in der Zeit." </a:t>
            </a:r>
          </a:p>
          <a:p>
            <a:pPr algn="ctr"/>
            <a:endParaRPr lang="en-DE" sz="600"/>
          </a:p>
          <a:p>
            <a:pPr algn="ctr"/>
            <a:r>
              <a:rPr lang="en-DE" sz="1400"/>
              <a:t>(Löbner 2015: 177)</a:t>
            </a:r>
          </a:p>
        </p:txBody>
      </p:sp>
      <p:sp>
        <p:nvSpPr>
          <p:cNvPr id="8" name="Right Brace 7">
            <a:extLst>
              <a:ext uri="{FF2B5EF4-FFF2-40B4-BE49-F238E27FC236}">
                <a16:creationId xmlns:a16="http://schemas.microsoft.com/office/drawing/2014/main" id="{29E59A81-DFF6-144C-BA4E-2DB138C99910}"/>
              </a:ext>
            </a:extLst>
          </p:cNvPr>
          <p:cNvSpPr/>
          <p:nvPr/>
        </p:nvSpPr>
        <p:spPr>
          <a:xfrm>
            <a:off x="6588224" y="3655045"/>
            <a:ext cx="216024" cy="1080120"/>
          </a:xfrm>
          <a:prstGeom prst="rightBrace">
            <a:avLst/>
          </a:prstGeom>
          <a:ln w="19050">
            <a:solidFill>
              <a:schemeClr val="accent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DE"/>
          </a:p>
        </p:txBody>
      </p:sp>
      <p:sp>
        <p:nvSpPr>
          <p:cNvPr id="9" name="TextBox 8">
            <a:extLst>
              <a:ext uri="{FF2B5EF4-FFF2-40B4-BE49-F238E27FC236}">
                <a16:creationId xmlns:a16="http://schemas.microsoft.com/office/drawing/2014/main" id="{12780F3C-D9C4-A246-95D4-B892C8138FC6}"/>
              </a:ext>
            </a:extLst>
          </p:cNvPr>
          <p:cNvSpPr txBox="1"/>
          <p:nvPr/>
        </p:nvSpPr>
        <p:spPr>
          <a:xfrm>
            <a:off x="6588224" y="3941061"/>
            <a:ext cx="2267744" cy="508088"/>
          </a:xfrm>
          <a:prstGeom prst="rect">
            <a:avLst/>
          </a:prstGeom>
          <a:noFill/>
        </p:spPr>
        <p:txBody>
          <a:bodyPr wrap="square" rtlCol="0">
            <a:spAutoFit/>
          </a:bodyPr>
          <a:lstStyle/>
          <a:p>
            <a:pPr algn="ctr"/>
            <a:r>
              <a:rPr lang="en-DE" b="1" dirty="0" err="1"/>
              <a:t>periphrastische</a:t>
            </a:r>
          </a:p>
          <a:p>
            <a:pPr algn="ctr"/>
            <a:r>
              <a:rPr lang="en-DE" b="1" dirty="0" err="1"/>
              <a:t>Verbformen</a:t>
            </a:r>
          </a:p>
        </p:txBody>
      </p:sp>
    </p:spTree>
    <p:extLst>
      <p:ext uri="{BB962C8B-B14F-4D97-AF65-F5344CB8AC3E}">
        <p14:creationId xmlns:p14="http://schemas.microsoft.com/office/powerpoint/2010/main" val="358866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A80D3-C3C4-A549-B1E9-C5E2EDA86CF1}"/>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0AFB7A25-D53D-EF4A-8D43-84E50E8A3C61}"/>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832A5E7-5A88-DB40-B45F-C4130776D914}"/>
              </a:ext>
            </a:extLst>
          </p:cNvPr>
          <p:cNvSpPr>
            <a:spLocks noGrp="1"/>
          </p:cNvSpPr>
          <p:nvPr>
            <p:ph type="sldNum" sz="quarter" idx="12"/>
          </p:nvPr>
        </p:nvSpPr>
        <p:spPr/>
        <p:txBody>
          <a:bodyPr/>
          <a:lstStyle/>
          <a:p>
            <a:fld id="{9D195BCC-3514-4B1B-9C18-24F3D67EC549}" type="slidenum">
              <a:rPr lang="de-DE" smtClean="0"/>
              <a:t>46</a:t>
            </a:fld>
            <a:endParaRPr lang="de-DE"/>
          </a:p>
        </p:txBody>
      </p:sp>
      <p:sp>
        <p:nvSpPr>
          <p:cNvPr id="5" name="Text Placeholder 4">
            <a:extLst>
              <a:ext uri="{FF2B5EF4-FFF2-40B4-BE49-F238E27FC236}">
                <a16:creationId xmlns:a16="http://schemas.microsoft.com/office/drawing/2014/main" id="{A33694E7-6706-3847-9806-A846A617FBC1}"/>
              </a:ext>
            </a:extLst>
          </p:cNvPr>
          <p:cNvSpPr>
            <a:spLocks noGrp="1"/>
          </p:cNvSpPr>
          <p:nvPr>
            <p:ph type="body" sz="quarter" idx="14"/>
          </p:nvPr>
        </p:nvSpPr>
        <p:spPr/>
        <p:txBody>
          <a:bodyPr/>
          <a:lstStyle/>
          <a:p>
            <a:r>
              <a:rPr lang="en-DE" sz="1800"/>
              <a:t>nicht immer klarer 1:1-Bezug zwischen grammatischer Tempusform und Zeitbezug!</a:t>
            </a:r>
          </a:p>
          <a:p>
            <a:endParaRPr lang="en-DE" sz="900"/>
          </a:p>
          <a:p>
            <a:pPr marL="0" indent="0">
              <a:buNone/>
            </a:pPr>
            <a:r>
              <a:rPr lang="en-DE" sz="1800">
                <a:solidFill>
                  <a:srgbClr val="0070C0"/>
                </a:solidFill>
              </a:rPr>
              <a:t>historisches Präsens:</a:t>
            </a:r>
          </a:p>
          <a:p>
            <a:pPr marL="0" indent="0">
              <a:buNone/>
            </a:pPr>
            <a:r>
              <a:rPr lang="en-DE" sz="1800" i="1"/>
              <a:t>Ich hielt eine ganz normale Vorlesung. Da meldet sich so ein Typ und sagt mir, dass ich völlig falsch liege!!!11elf</a:t>
            </a:r>
          </a:p>
          <a:p>
            <a:pPr marL="0" indent="0">
              <a:buNone/>
            </a:pPr>
            <a:endParaRPr lang="en-DE" sz="400" i="1"/>
          </a:p>
          <a:p>
            <a:pPr marL="0" indent="0">
              <a:buNone/>
            </a:pPr>
            <a:r>
              <a:rPr lang="en-DE" sz="1800">
                <a:solidFill>
                  <a:srgbClr val="0070C0"/>
                </a:solidFill>
              </a:rPr>
              <a:t>futurisches Präsens:</a:t>
            </a:r>
          </a:p>
          <a:p>
            <a:pPr marL="0" indent="0">
              <a:buNone/>
            </a:pPr>
            <a:r>
              <a:rPr lang="en-DE" sz="1800" i="1"/>
              <a:t>Ich gehe nächstes Jahr zum Rosenmontagszug.</a:t>
            </a:r>
          </a:p>
          <a:p>
            <a:pPr marL="0" indent="0">
              <a:buNone/>
            </a:pPr>
            <a:endParaRPr lang="en-DE" sz="400">
              <a:solidFill>
                <a:srgbClr val="0070C0"/>
              </a:solidFill>
            </a:endParaRPr>
          </a:p>
          <a:p>
            <a:pPr marL="0" indent="0">
              <a:buNone/>
            </a:pPr>
            <a:r>
              <a:rPr lang="en-DE" sz="1800">
                <a:solidFill>
                  <a:srgbClr val="0070C0"/>
                </a:solidFill>
              </a:rPr>
              <a:t>narratives Präteritum:</a:t>
            </a:r>
          </a:p>
          <a:p>
            <a:pPr marL="0" indent="0">
              <a:buNone/>
            </a:pPr>
            <a:r>
              <a:rPr lang="en-DE" sz="1800" i="1"/>
              <a:t>Morgen war Weihnachten. </a:t>
            </a:r>
            <a:r>
              <a:rPr lang="en-DE" sz="1800"/>
              <a:t>(Käte Hamburger)</a:t>
            </a:r>
            <a:endParaRPr lang="en-DE" sz="1800" i="1"/>
          </a:p>
        </p:txBody>
      </p:sp>
      <p:sp>
        <p:nvSpPr>
          <p:cNvPr id="6" name="Text Placeholder 5">
            <a:extLst>
              <a:ext uri="{FF2B5EF4-FFF2-40B4-BE49-F238E27FC236}">
                <a16:creationId xmlns:a16="http://schemas.microsoft.com/office/drawing/2014/main" id="{F7467AED-AB62-4C48-8EA9-67B0D0DA1EE4}"/>
              </a:ext>
            </a:extLst>
          </p:cNvPr>
          <p:cNvSpPr>
            <a:spLocks noGrp="1"/>
          </p:cNvSpPr>
          <p:nvPr>
            <p:ph type="body" sz="quarter" idx="15"/>
          </p:nvPr>
        </p:nvSpPr>
        <p:spPr/>
        <p:txBody>
          <a:bodyPr/>
          <a:lstStyle/>
          <a:p>
            <a:r>
              <a:rPr lang="en-DE"/>
              <a:t>Verben und Zeitreferenz</a:t>
            </a:r>
          </a:p>
        </p:txBody>
      </p:sp>
    </p:spTree>
    <p:extLst>
      <p:ext uri="{BB962C8B-B14F-4D97-AF65-F5344CB8AC3E}">
        <p14:creationId xmlns:p14="http://schemas.microsoft.com/office/powerpoint/2010/main" val="27684907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FBD7-56F5-614E-9A28-86F4BA030261}"/>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83893691-667B-D04A-94DA-6A180FC9DE9F}"/>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91FD1551-188B-D744-9285-80FABAAC3A1D}"/>
              </a:ext>
            </a:extLst>
          </p:cNvPr>
          <p:cNvSpPr>
            <a:spLocks noGrp="1"/>
          </p:cNvSpPr>
          <p:nvPr>
            <p:ph type="sldNum" sz="quarter" idx="12"/>
          </p:nvPr>
        </p:nvSpPr>
        <p:spPr/>
        <p:txBody>
          <a:bodyPr/>
          <a:lstStyle/>
          <a:p>
            <a:fld id="{9D195BCC-3514-4B1B-9C18-24F3D67EC549}" type="slidenum">
              <a:rPr lang="de-DE" smtClean="0"/>
              <a:t>47</a:t>
            </a:fld>
            <a:endParaRPr lang="de-DE"/>
          </a:p>
        </p:txBody>
      </p:sp>
      <p:sp>
        <p:nvSpPr>
          <p:cNvPr id="5" name="Text Placeholder 4">
            <a:extLst>
              <a:ext uri="{FF2B5EF4-FFF2-40B4-BE49-F238E27FC236}">
                <a16:creationId xmlns:a16="http://schemas.microsoft.com/office/drawing/2014/main" id="{BE63FCEB-D9B6-3A4A-8FE7-686F9C147606}"/>
              </a:ext>
            </a:extLst>
          </p:cNvPr>
          <p:cNvSpPr>
            <a:spLocks noGrp="1"/>
          </p:cNvSpPr>
          <p:nvPr>
            <p:ph type="body" sz="quarter" idx="14"/>
          </p:nvPr>
        </p:nvSpPr>
        <p:spPr>
          <a:xfrm>
            <a:off x="521550" y="1545752"/>
            <a:ext cx="8622450" cy="3311525"/>
          </a:xfrm>
        </p:spPr>
        <p:txBody>
          <a:bodyPr/>
          <a:lstStyle/>
          <a:p>
            <a:r>
              <a:rPr lang="en-DE"/>
              <a:t>Löbner (2015: 177f.) unterscheidet zwischen</a:t>
            </a:r>
          </a:p>
          <a:p>
            <a:pPr lvl="1"/>
            <a:r>
              <a:rPr lang="en-DE"/>
              <a:t>(polyfunktionalen) Verb</a:t>
            </a:r>
            <a:r>
              <a:rPr lang="en-DE" b="1"/>
              <a:t>formen </a:t>
            </a:r>
            <a:r>
              <a:rPr lang="en-DE"/>
              <a:t>einerseits und</a:t>
            </a:r>
          </a:p>
          <a:p>
            <a:pPr lvl="1"/>
            <a:r>
              <a:rPr lang="en-DE"/>
              <a:t>Tempus</a:t>
            </a:r>
            <a:r>
              <a:rPr lang="en-DE" b="1"/>
              <a:t>funktionen </a:t>
            </a:r>
            <a:r>
              <a:rPr lang="en-DE"/>
              <a:t>andererseits</a:t>
            </a:r>
            <a:endParaRPr lang="en-DE" b="1"/>
          </a:p>
          <a:p>
            <a:pPr lvl="1"/>
            <a:endParaRPr lang="en-DE"/>
          </a:p>
          <a:p>
            <a:r>
              <a:rPr lang="en-DE"/>
              <a:t>Tempusfunktionen u.a.:</a:t>
            </a:r>
          </a:p>
          <a:p>
            <a:pPr lvl="1"/>
            <a:r>
              <a:rPr lang="en-DE"/>
              <a:t>PAST		</a:t>
            </a:r>
            <a:r>
              <a:rPr lang="en-DE" i="1"/>
              <a:t>Gestern war ich essen. Gestern bin ich essen gegangen.</a:t>
            </a:r>
            <a:endParaRPr lang="en-DE"/>
          </a:p>
          <a:p>
            <a:pPr lvl="1"/>
            <a:r>
              <a:rPr lang="en-DE"/>
              <a:t>PRESENT		</a:t>
            </a:r>
            <a:r>
              <a:rPr lang="en-DE" i="1"/>
              <a:t>Ich telefoniere gerade. Der Rhein ist am fließen.</a:t>
            </a:r>
            <a:endParaRPr lang="en-DE"/>
          </a:p>
          <a:p>
            <a:pPr lvl="1"/>
            <a:r>
              <a:rPr lang="en-DE"/>
              <a:t>NON-PAST		</a:t>
            </a:r>
            <a:r>
              <a:rPr lang="en-DE" i="1"/>
              <a:t>Ich fahre nach Tübingen.</a:t>
            </a:r>
            <a:endParaRPr lang="en-DE"/>
          </a:p>
          <a:p>
            <a:pPr lvl="1"/>
            <a:r>
              <a:rPr lang="en-DE"/>
              <a:t>FUTURE		</a:t>
            </a:r>
            <a:r>
              <a:rPr lang="en-DE" i="1"/>
              <a:t>Morgen werde ich schwimmen gehen.</a:t>
            </a:r>
            <a:endParaRPr lang="en-DE"/>
          </a:p>
        </p:txBody>
      </p:sp>
      <p:sp>
        <p:nvSpPr>
          <p:cNvPr id="6" name="Text Placeholder 5">
            <a:extLst>
              <a:ext uri="{FF2B5EF4-FFF2-40B4-BE49-F238E27FC236}">
                <a16:creationId xmlns:a16="http://schemas.microsoft.com/office/drawing/2014/main" id="{5CF65512-36FC-E947-9686-925DFDC09460}"/>
              </a:ext>
            </a:extLst>
          </p:cNvPr>
          <p:cNvSpPr>
            <a:spLocks noGrp="1"/>
          </p:cNvSpPr>
          <p:nvPr>
            <p:ph type="body" sz="quarter" idx="15"/>
          </p:nvPr>
        </p:nvSpPr>
        <p:spPr/>
        <p:txBody>
          <a:bodyPr/>
          <a:lstStyle/>
          <a:p>
            <a:r>
              <a:rPr lang="en-DE"/>
              <a:t>Verben und Zeitreferenz</a:t>
            </a:r>
          </a:p>
        </p:txBody>
      </p:sp>
    </p:spTree>
    <p:extLst>
      <p:ext uri="{BB962C8B-B14F-4D97-AF65-F5344CB8AC3E}">
        <p14:creationId xmlns:p14="http://schemas.microsoft.com/office/powerpoint/2010/main" val="11322247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B7C59-A6FA-1147-899A-8C8DEC68407A}"/>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C4678C13-69F1-6848-BFE9-3EC630CF2335}"/>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3C25F266-5855-B04B-8FAC-F56213BAF784}"/>
              </a:ext>
            </a:extLst>
          </p:cNvPr>
          <p:cNvSpPr>
            <a:spLocks noGrp="1"/>
          </p:cNvSpPr>
          <p:nvPr>
            <p:ph type="sldNum" sz="quarter" idx="12"/>
          </p:nvPr>
        </p:nvSpPr>
        <p:spPr/>
        <p:txBody>
          <a:bodyPr/>
          <a:lstStyle/>
          <a:p>
            <a:fld id="{9D195BCC-3514-4B1B-9C18-24F3D67EC549}" type="slidenum">
              <a:rPr lang="de-DE" smtClean="0"/>
              <a:t>48</a:t>
            </a:fld>
            <a:endParaRPr lang="de-DE"/>
          </a:p>
        </p:txBody>
      </p:sp>
      <p:sp>
        <p:nvSpPr>
          <p:cNvPr id="5" name="Text Placeholder 4">
            <a:extLst>
              <a:ext uri="{FF2B5EF4-FFF2-40B4-BE49-F238E27FC236}">
                <a16:creationId xmlns:a16="http://schemas.microsoft.com/office/drawing/2014/main" id="{9ECCB474-8CC0-1E47-9C78-896306F150B6}"/>
              </a:ext>
            </a:extLst>
          </p:cNvPr>
          <p:cNvSpPr>
            <a:spLocks noGrp="1"/>
          </p:cNvSpPr>
          <p:nvPr>
            <p:ph type="body" sz="quarter" idx="14"/>
          </p:nvPr>
        </p:nvSpPr>
        <p:spPr>
          <a:xfrm>
            <a:off x="521550" y="1545752"/>
            <a:ext cx="6714746" cy="3311525"/>
          </a:xfrm>
        </p:spPr>
        <p:txBody>
          <a:bodyPr/>
          <a:lstStyle/>
          <a:p>
            <a:r>
              <a:rPr lang="en-DE"/>
              <a:t>einflussreiches Modell in Reichenbachs </a:t>
            </a:r>
            <a:r>
              <a:rPr lang="en-DE" i="1"/>
              <a:t>Elements of Symbolic Logic </a:t>
            </a:r>
            <a:r>
              <a:rPr lang="en-DE"/>
              <a:t>(1947):</a:t>
            </a:r>
          </a:p>
          <a:p>
            <a:pPr lvl="1"/>
            <a:r>
              <a:rPr lang="en-DE"/>
              <a:t>Unterscheidung zwischen</a:t>
            </a:r>
          </a:p>
          <a:p>
            <a:pPr lvl="2"/>
            <a:r>
              <a:rPr lang="en-DE"/>
              <a:t>Sprechzeit (S)</a:t>
            </a:r>
          </a:p>
          <a:p>
            <a:pPr lvl="2"/>
            <a:r>
              <a:rPr lang="en-DE"/>
              <a:t>Ereigniszeit (E)</a:t>
            </a:r>
          </a:p>
          <a:p>
            <a:pPr lvl="2"/>
            <a:r>
              <a:rPr lang="en-DE"/>
              <a:t>Referenzzeit (R)</a:t>
            </a:r>
          </a:p>
          <a:p>
            <a:pPr lvl="2"/>
            <a:endParaRPr lang="en-DE" sz="600"/>
          </a:p>
          <a:p>
            <a:pPr marL="0" indent="0" algn="ctr">
              <a:buNone/>
            </a:pPr>
            <a:r>
              <a:rPr lang="en-DE" i="1">
                <a:solidFill>
                  <a:schemeClr val="tx2">
                    <a:lumMod val="75000"/>
                  </a:schemeClr>
                </a:solidFill>
              </a:rPr>
              <a:t>Peter war gegangen.</a:t>
            </a:r>
          </a:p>
        </p:txBody>
      </p:sp>
      <p:sp>
        <p:nvSpPr>
          <p:cNvPr id="6" name="Text Placeholder 5">
            <a:extLst>
              <a:ext uri="{FF2B5EF4-FFF2-40B4-BE49-F238E27FC236}">
                <a16:creationId xmlns:a16="http://schemas.microsoft.com/office/drawing/2014/main" id="{F4F9E3EF-F69F-8547-864A-613515851501}"/>
              </a:ext>
            </a:extLst>
          </p:cNvPr>
          <p:cNvSpPr>
            <a:spLocks noGrp="1"/>
          </p:cNvSpPr>
          <p:nvPr>
            <p:ph type="body" sz="quarter" idx="15"/>
          </p:nvPr>
        </p:nvSpPr>
        <p:spPr/>
        <p:txBody>
          <a:bodyPr/>
          <a:lstStyle/>
          <a:p>
            <a:r>
              <a:rPr lang="en-DE"/>
              <a:t>Verben und Zeitreferenz</a:t>
            </a:r>
          </a:p>
        </p:txBody>
      </p:sp>
      <p:pic>
        <p:nvPicPr>
          <p:cNvPr id="1026" name="Picture 2">
            <a:extLst>
              <a:ext uri="{FF2B5EF4-FFF2-40B4-BE49-F238E27FC236}">
                <a16:creationId xmlns:a16="http://schemas.microsoft.com/office/drawing/2014/main" id="{872E49DE-12C5-4B4C-89F6-3AF13E660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366" y="1412634"/>
            <a:ext cx="1615950" cy="22722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CF1CCC0-6573-6747-8ADF-72AB9D4524D8}"/>
              </a:ext>
            </a:extLst>
          </p:cNvPr>
          <p:cNvSpPr txBox="1"/>
          <p:nvPr/>
        </p:nvSpPr>
        <p:spPr>
          <a:xfrm>
            <a:off x="7353366" y="3780290"/>
            <a:ext cx="1611122" cy="715965"/>
          </a:xfrm>
          <a:prstGeom prst="rect">
            <a:avLst/>
          </a:prstGeom>
          <a:noFill/>
        </p:spPr>
        <p:txBody>
          <a:bodyPr wrap="square" rtlCol="0">
            <a:spAutoFit/>
          </a:bodyPr>
          <a:lstStyle/>
          <a:p>
            <a:pPr algn="ctr"/>
            <a:r>
              <a:rPr lang="en-DE" dirty="0" err="1"/>
              <a:t>Hans Reichenbach (1891–1953) </a:t>
            </a:r>
          </a:p>
        </p:txBody>
      </p:sp>
      <p:cxnSp>
        <p:nvCxnSpPr>
          <p:cNvPr id="9" name="Straight Arrow Connector 8">
            <a:extLst>
              <a:ext uri="{FF2B5EF4-FFF2-40B4-BE49-F238E27FC236}">
                <a16:creationId xmlns:a16="http://schemas.microsoft.com/office/drawing/2014/main" id="{724B151F-2167-2B4F-A364-65A8CA9516E9}"/>
              </a:ext>
            </a:extLst>
          </p:cNvPr>
          <p:cNvCxnSpPr/>
          <p:nvPr/>
        </p:nvCxnSpPr>
        <p:spPr>
          <a:xfrm>
            <a:off x="1043608" y="4640271"/>
            <a:ext cx="5472608"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B92314CE-C686-4C45-9DD9-A87A6DFA3BDA}"/>
              </a:ext>
            </a:extLst>
          </p:cNvPr>
          <p:cNvSpPr/>
          <p:nvPr/>
        </p:nvSpPr>
        <p:spPr>
          <a:xfrm>
            <a:off x="1475656" y="4519141"/>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E</a:t>
            </a:r>
          </a:p>
        </p:txBody>
      </p:sp>
      <p:sp>
        <p:nvSpPr>
          <p:cNvPr id="12" name="Oval 11">
            <a:extLst>
              <a:ext uri="{FF2B5EF4-FFF2-40B4-BE49-F238E27FC236}">
                <a16:creationId xmlns:a16="http://schemas.microsoft.com/office/drawing/2014/main" id="{D2098690-AD40-DB48-AA02-8680B3C4B408}"/>
              </a:ext>
            </a:extLst>
          </p:cNvPr>
          <p:cNvSpPr/>
          <p:nvPr/>
        </p:nvSpPr>
        <p:spPr>
          <a:xfrm>
            <a:off x="3536537" y="4519141"/>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R</a:t>
            </a:r>
          </a:p>
        </p:txBody>
      </p:sp>
      <p:sp>
        <p:nvSpPr>
          <p:cNvPr id="13" name="Oval 12">
            <a:extLst>
              <a:ext uri="{FF2B5EF4-FFF2-40B4-BE49-F238E27FC236}">
                <a16:creationId xmlns:a16="http://schemas.microsoft.com/office/drawing/2014/main" id="{9674AA3F-F887-804D-9AFC-955C263B5E74}"/>
              </a:ext>
            </a:extLst>
          </p:cNvPr>
          <p:cNvSpPr/>
          <p:nvPr/>
        </p:nvSpPr>
        <p:spPr>
          <a:xfrm>
            <a:off x="5597418" y="4519141"/>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a:t>
            </a:r>
          </a:p>
        </p:txBody>
      </p:sp>
      <p:pic>
        <p:nvPicPr>
          <p:cNvPr id="1028" name="Picture 4" descr="Stick Man, Walking, Hiking, Sign, Black, Symbol, People">
            <a:extLst>
              <a:ext uri="{FF2B5EF4-FFF2-40B4-BE49-F238E27FC236}">
                <a16:creationId xmlns:a16="http://schemas.microsoft.com/office/drawing/2014/main" id="{32885CA7-CAEC-4D41-B04A-D932BFD78A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9256" y="4003373"/>
            <a:ext cx="288032" cy="4869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k, Cross, Wrong, Incorrect, No, Vote, Decision, Test">
            <a:extLst>
              <a:ext uri="{FF2B5EF4-FFF2-40B4-BE49-F238E27FC236}">
                <a16:creationId xmlns:a16="http://schemas.microsoft.com/office/drawing/2014/main" id="{CCF2299A-B5BE-8942-AC39-9DF89B803C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6537" y="4118353"/>
            <a:ext cx="288032" cy="341637"/>
          </a:xfrm>
          <a:prstGeom prst="rect">
            <a:avLst/>
          </a:prstGeom>
          <a:noFill/>
          <a:extLst>
            <a:ext uri="{909E8E84-426E-40DD-AFC4-6F175D3DCCD1}">
              <a14:hiddenFill xmlns:a14="http://schemas.microsoft.com/office/drawing/2010/main">
                <a:solidFill>
                  <a:srgbClr val="FFFFFF"/>
                </a:solidFill>
              </a14:hiddenFill>
            </a:ext>
          </a:extLst>
        </p:spPr>
      </p:pic>
      <p:sp>
        <p:nvSpPr>
          <p:cNvPr id="14" name="Oval Callout 13">
            <a:extLst>
              <a:ext uri="{FF2B5EF4-FFF2-40B4-BE49-F238E27FC236}">
                <a16:creationId xmlns:a16="http://schemas.microsoft.com/office/drawing/2014/main" id="{39E8A4EF-9910-8B44-A082-1C8834D07524}"/>
              </a:ext>
            </a:extLst>
          </p:cNvPr>
          <p:cNvSpPr/>
          <p:nvPr/>
        </p:nvSpPr>
        <p:spPr>
          <a:xfrm>
            <a:off x="5741434" y="4112805"/>
            <a:ext cx="486750" cy="288033"/>
          </a:xfrm>
          <a:prstGeom prst="wedgeEllipseCallout">
            <a:avLst>
              <a:gd name="adj1" fmla="val -46415"/>
              <a:gd name="adj2" fmla="val 64895"/>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203482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C76E-B49D-BA4F-823C-411216F62954}"/>
              </a:ext>
            </a:extLst>
          </p:cNvPr>
          <p:cNvSpPr>
            <a:spLocks noGrp="1"/>
          </p:cNvSpPr>
          <p:nvPr>
            <p:ph type="title"/>
          </p:nvPr>
        </p:nvSpPr>
        <p:spPr/>
        <p:txBody>
          <a:bodyPr/>
          <a:lstStyle/>
          <a:p>
            <a:r>
              <a:rPr lang="en-DE"/>
              <a:t>Verben	</a:t>
            </a:r>
          </a:p>
        </p:txBody>
      </p:sp>
      <p:sp>
        <p:nvSpPr>
          <p:cNvPr id="3" name="Footer Placeholder 2">
            <a:extLst>
              <a:ext uri="{FF2B5EF4-FFF2-40B4-BE49-F238E27FC236}">
                <a16:creationId xmlns:a16="http://schemas.microsoft.com/office/drawing/2014/main" id="{5B8D1BB9-6B19-D046-A8F1-3011F25607A2}"/>
              </a:ext>
            </a:extLst>
          </p:cNvPr>
          <p:cNvSpPr>
            <a:spLocks noGrp="1"/>
          </p:cNvSpPr>
          <p:nvPr>
            <p:ph type="ftr" sz="quarter" idx="11"/>
          </p:nvPr>
        </p:nvSpPr>
        <p:spPr/>
        <p:txBody>
          <a:bodyPr/>
          <a:lstStyle/>
          <a:p>
            <a:r>
              <a:rPr lang="de-DE"/>
              <a:t>(Pafel &amp; Reich 2016)</a:t>
            </a:r>
          </a:p>
        </p:txBody>
      </p:sp>
      <p:sp>
        <p:nvSpPr>
          <p:cNvPr id="4" name="Slide Number Placeholder 3">
            <a:extLst>
              <a:ext uri="{FF2B5EF4-FFF2-40B4-BE49-F238E27FC236}">
                <a16:creationId xmlns:a16="http://schemas.microsoft.com/office/drawing/2014/main" id="{A5F5FC66-7F3C-8148-95B3-38B3219C347B}"/>
              </a:ext>
            </a:extLst>
          </p:cNvPr>
          <p:cNvSpPr>
            <a:spLocks noGrp="1"/>
          </p:cNvSpPr>
          <p:nvPr>
            <p:ph type="sldNum" sz="quarter" idx="12"/>
          </p:nvPr>
        </p:nvSpPr>
        <p:spPr/>
        <p:txBody>
          <a:bodyPr/>
          <a:lstStyle/>
          <a:p>
            <a:fld id="{9D195BCC-3514-4B1B-9C18-24F3D67EC549}" type="slidenum">
              <a:rPr lang="de-DE" smtClean="0"/>
              <a:t>49</a:t>
            </a:fld>
            <a:endParaRPr lang="de-DE"/>
          </a:p>
        </p:txBody>
      </p:sp>
      <p:sp>
        <p:nvSpPr>
          <p:cNvPr id="5" name="Text Placeholder 4">
            <a:extLst>
              <a:ext uri="{FF2B5EF4-FFF2-40B4-BE49-F238E27FC236}">
                <a16:creationId xmlns:a16="http://schemas.microsoft.com/office/drawing/2014/main" id="{69A06E62-0A85-6448-A5FD-6B5802AFEA61}"/>
              </a:ext>
            </a:extLst>
          </p:cNvPr>
          <p:cNvSpPr>
            <a:spLocks noGrp="1"/>
          </p:cNvSpPr>
          <p:nvPr>
            <p:ph type="body" sz="quarter" idx="14"/>
          </p:nvPr>
        </p:nvSpPr>
        <p:spPr/>
        <p:txBody>
          <a:bodyPr/>
          <a:lstStyle/>
          <a:p>
            <a:r>
              <a:rPr lang="en-DE"/>
              <a:t>Weinrich ([1964] 2001), anknüpfend an Hamburger ([1957] 1994): textlinguistisch motivierte Unterscheidung zwischen</a:t>
            </a:r>
          </a:p>
          <a:p>
            <a:pPr marL="0" indent="0">
              <a:buNone/>
            </a:pPr>
            <a:endParaRPr lang="en-DE" sz="2400"/>
          </a:p>
          <a:p>
            <a:pPr marL="0" indent="0">
              <a:buNone/>
            </a:pPr>
            <a:r>
              <a:rPr lang="en-DE" b="1"/>
              <a:t>besprechenden Tempora</a:t>
            </a:r>
          </a:p>
          <a:p>
            <a:pPr marL="0" indent="0">
              <a:buNone/>
            </a:pPr>
            <a:endParaRPr lang="en-DE" sz="3200" b="1"/>
          </a:p>
          <a:p>
            <a:pPr marL="0" indent="0">
              <a:buNone/>
            </a:pPr>
            <a:r>
              <a:rPr lang="en-DE" b="1"/>
              <a:t>erzählenden Tempora</a:t>
            </a:r>
          </a:p>
          <a:p>
            <a:pPr marL="0" indent="0">
              <a:buNone/>
            </a:pPr>
            <a:endParaRPr lang="en-DE" b="1"/>
          </a:p>
          <a:p>
            <a:r>
              <a:rPr lang="en-DE"/>
              <a:t>Die Unterscheidung hat als "Tempusgruppe I" und "Tempusgruppe II" auch Eingang in die Duden-Grammatik gefunden.</a:t>
            </a:r>
          </a:p>
        </p:txBody>
      </p:sp>
      <p:sp>
        <p:nvSpPr>
          <p:cNvPr id="6" name="Text Placeholder 5">
            <a:extLst>
              <a:ext uri="{FF2B5EF4-FFF2-40B4-BE49-F238E27FC236}">
                <a16:creationId xmlns:a16="http://schemas.microsoft.com/office/drawing/2014/main" id="{BA982E86-8A81-FA44-B5BA-81D2497A6BB4}"/>
              </a:ext>
            </a:extLst>
          </p:cNvPr>
          <p:cNvSpPr>
            <a:spLocks noGrp="1"/>
          </p:cNvSpPr>
          <p:nvPr>
            <p:ph type="body" sz="quarter" idx="15"/>
          </p:nvPr>
        </p:nvSpPr>
        <p:spPr/>
        <p:txBody>
          <a:bodyPr/>
          <a:lstStyle/>
          <a:p>
            <a:r>
              <a:rPr lang="en-DE"/>
              <a:t>Verben und Zeitreferenz</a:t>
            </a:r>
          </a:p>
        </p:txBody>
      </p:sp>
      <p:sp>
        <p:nvSpPr>
          <p:cNvPr id="8" name="TextBox 7">
            <a:extLst>
              <a:ext uri="{FF2B5EF4-FFF2-40B4-BE49-F238E27FC236}">
                <a16:creationId xmlns:a16="http://schemas.microsoft.com/office/drawing/2014/main" id="{A3E8A462-8532-3D47-B6B5-04BB157904DC}"/>
              </a:ext>
            </a:extLst>
          </p:cNvPr>
          <p:cNvSpPr txBox="1"/>
          <p:nvPr/>
        </p:nvSpPr>
        <p:spPr>
          <a:xfrm>
            <a:off x="4590002" y="2286893"/>
            <a:ext cx="3168352" cy="923843"/>
          </a:xfrm>
          <a:prstGeom prst="rect">
            <a:avLst/>
          </a:prstGeom>
          <a:noFill/>
        </p:spPr>
        <p:txBody>
          <a:bodyPr wrap="square" rtlCol="0">
            <a:spAutoFit/>
          </a:bodyPr>
          <a:lstStyle/>
          <a:p>
            <a:pPr marL="285750" indent="-285750" algn="l">
              <a:buFont typeface="Arial" panose="020B0604020202020204" pitchFamily="34" charset="0"/>
              <a:buChar char="•"/>
            </a:pPr>
            <a:r>
              <a:rPr lang="en-DE" dirty="0" err="1"/>
              <a:t>Präsens</a:t>
            </a:r>
          </a:p>
          <a:p>
            <a:pPr marL="285750" indent="-285750" algn="l">
              <a:buFont typeface="Arial" panose="020B0604020202020204" pitchFamily="34" charset="0"/>
              <a:buChar char="•"/>
            </a:pPr>
            <a:r>
              <a:rPr lang="en-DE" dirty="0" err="1"/>
              <a:t>Perfekt</a:t>
            </a:r>
          </a:p>
          <a:p>
            <a:pPr marL="285750" indent="-285750" algn="l">
              <a:buFont typeface="Arial" panose="020B0604020202020204" pitchFamily="34" charset="0"/>
              <a:buChar char="•"/>
            </a:pPr>
            <a:r>
              <a:rPr lang="en-DE" dirty="0" err="1"/>
              <a:t>Futur I</a:t>
            </a:r>
          </a:p>
          <a:p>
            <a:pPr marL="285750" indent="-285750" algn="l">
              <a:buFont typeface="Arial" panose="020B0604020202020204" pitchFamily="34" charset="0"/>
              <a:buChar char="•"/>
            </a:pPr>
            <a:r>
              <a:rPr lang="en-DE" dirty="0" err="1"/>
              <a:t>Futur II</a:t>
            </a:r>
          </a:p>
        </p:txBody>
      </p:sp>
      <p:sp>
        <p:nvSpPr>
          <p:cNvPr id="9" name="TextBox 8">
            <a:extLst>
              <a:ext uri="{FF2B5EF4-FFF2-40B4-BE49-F238E27FC236}">
                <a16:creationId xmlns:a16="http://schemas.microsoft.com/office/drawing/2014/main" id="{3BD86697-0351-254C-AAEA-7C1B59C1602C}"/>
              </a:ext>
            </a:extLst>
          </p:cNvPr>
          <p:cNvSpPr txBox="1"/>
          <p:nvPr/>
        </p:nvSpPr>
        <p:spPr>
          <a:xfrm>
            <a:off x="4572000" y="3341650"/>
            <a:ext cx="3168352" cy="508088"/>
          </a:xfrm>
          <a:prstGeom prst="rect">
            <a:avLst/>
          </a:prstGeom>
          <a:noFill/>
        </p:spPr>
        <p:txBody>
          <a:bodyPr wrap="square" rtlCol="0">
            <a:spAutoFit/>
          </a:bodyPr>
          <a:lstStyle/>
          <a:p>
            <a:pPr marL="285750" indent="-285750" algn="l">
              <a:buFont typeface="Arial" panose="020B0604020202020204" pitchFamily="34" charset="0"/>
              <a:buChar char="•"/>
            </a:pPr>
            <a:r>
              <a:rPr lang="en-DE" dirty="0" err="1"/>
              <a:t>Präteritum</a:t>
            </a:r>
          </a:p>
          <a:p>
            <a:pPr marL="285750" indent="-285750" algn="l">
              <a:buFont typeface="Arial" panose="020B0604020202020204" pitchFamily="34" charset="0"/>
              <a:buChar char="•"/>
            </a:pPr>
            <a:r>
              <a:rPr lang="en-DE" dirty="0" err="1"/>
              <a:t>Plusquamperfekt</a:t>
            </a:r>
          </a:p>
        </p:txBody>
      </p:sp>
      <p:sp>
        <p:nvSpPr>
          <p:cNvPr id="10" name="Left Brace 9">
            <a:extLst>
              <a:ext uri="{FF2B5EF4-FFF2-40B4-BE49-F238E27FC236}">
                <a16:creationId xmlns:a16="http://schemas.microsoft.com/office/drawing/2014/main" id="{06E12E13-D6E8-8143-B399-5795460C3A13}"/>
              </a:ext>
            </a:extLst>
          </p:cNvPr>
          <p:cNvSpPr/>
          <p:nvPr/>
        </p:nvSpPr>
        <p:spPr>
          <a:xfrm>
            <a:off x="4067944" y="2286893"/>
            <a:ext cx="216024" cy="1054757"/>
          </a:xfrm>
          <a:prstGeom prst="leftBrace">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11" name="Left Brace 10">
            <a:extLst>
              <a:ext uri="{FF2B5EF4-FFF2-40B4-BE49-F238E27FC236}">
                <a16:creationId xmlns:a16="http://schemas.microsoft.com/office/drawing/2014/main" id="{29D3A0F4-8883-0C47-AF75-554FDD77270E}"/>
              </a:ext>
            </a:extLst>
          </p:cNvPr>
          <p:cNvSpPr/>
          <p:nvPr/>
        </p:nvSpPr>
        <p:spPr>
          <a:xfrm>
            <a:off x="4067944" y="3409275"/>
            <a:ext cx="216024" cy="389786"/>
          </a:xfrm>
          <a:prstGeom prst="leftBrace">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DE"/>
          </a:p>
        </p:txBody>
      </p:sp>
      <p:sp>
        <p:nvSpPr>
          <p:cNvPr id="12" name="Rounded Rectangle 11">
            <a:extLst>
              <a:ext uri="{FF2B5EF4-FFF2-40B4-BE49-F238E27FC236}">
                <a16:creationId xmlns:a16="http://schemas.microsoft.com/office/drawing/2014/main" id="{D8372F7C-C97D-3148-AB0C-5CF21EAE7863}"/>
              </a:ext>
            </a:extLst>
          </p:cNvPr>
          <p:cNvSpPr/>
          <p:nvPr/>
        </p:nvSpPr>
        <p:spPr>
          <a:xfrm>
            <a:off x="4932040" y="2286893"/>
            <a:ext cx="792088" cy="28803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Rounded Rectangle 12">
            <a:extLst>
              <a:ext uri="{FF2B5EF4-FFF2-40B4-BE49-F238E27FC236}">
                <a16:creationId xmlns:a16="http://schemas.microsoft.com/office/drawing/2014/main" id="{9B0C6E43-0BC4-E344-9656-A24ECB8BA590}"/>
              </a:ext>
            </a:extLst>
          </p:cNvPr>
          <p:cNvSpPr/>
          <p:nvPr/>
        </p:nvSpPr>
        <p:spPr>
          <a:xfrm>
            <a:off x="4932040" y="3367013"/>
            <a:ext cx="864096" cy="28803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cxnSp>
        <p:nvCxnSpPr>
          <p:cNvPr id="15" name="Straight Connector 14">
            <a:extLst>
              <a:ext uri="{FF2B5EF4-FFF2-40B4-BE49-F238E27FC236}">
                <a16:creationId xmlns:a16="http://schemas.microsoft.com/office/drawing/2014/main" id="{FB936428-ABA1-0840-B390-2AD232B83C26}"/>
              </a:ext>
            </a:extLst>
          </p:cNvPr>
          <p:cNvCxnSpPr>
            <a:stCxn id="12" idx="3"/>
          </p:cNvCxnSpPr>
          <p:nvPr/>
        </p:nvCxnSpPr>
        <p:spPr>
          <a:xfrm>
            <a:off x="5724128" y="2430909"/>
            <a:ext cx="72008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3F8254A-120F-894B-8956-A89816B52291}"/>
              </a:ext>
            </a:extLst>
          </p:cNvPr>
          <p:cNvSpPr txBox="1"/>
          <p:nvPr/>
        </p:nvSpPr>
        <p:spPr>
          <a:xfrm>
            <a:off x="6456293" y="2168272"/>
            <a:ext cx="1794146" cy="508088"/>
          </a:xfrm>
          <a:prstGeom prst="rect">
            <a:avLst/>
          </a:prstGeom>
          <a:noFill/>
        </p:spPr>
        <p:txBody>
          <a:bodyPr wrap="none" rtlCol="0">
            <a:spAutoFit/>
          </a:bodyPr>
          <a:lstStyle/>
          <a:p>
            <a:pPr algn="l"/>
            <a:r>
              <a:rPr lang="en-DE" dirty="0" err="1"/>
              <a:t>Grundtempus der</a:t>
            </a:r>
          </a:p>
          <a:p>
            <a:pPr algn="l"/>
            <a:r>
              <a:rPr lang="en-DE" dirty="0" err="1"/>
              <a:t>"besprochenen Welt"</a:t>
            </a:r>
          </a:p>
        </p:txBody>
      </p:sp>
      <p:cxnSp>
        <p:nvCxnSpPr>
          <p:cNvPr id="17" name="Straight Connector 16">
            <a:extLst>
              <a:ext uri="{FF2B5EF4-FFF2-40B4-BE49-F238E27FC236}">
                <a16:creationId xmlns:a16="http://schemas.microsoft.com/office/drawing/2014/main" id="{159DA109-D727-E74D-B70E-545944045FAB}"/>
              </a:ext>
            </a:extLst>
          </p:cNvPr>
          <p:cNvCxnSpPr/>
          <p:nvPr/>
        </p:nvCxnSpPr>
        <p:spPr>
          <a:xfrm>
            <a:off x="5796136" y="3485634"/>
            <a:ext cx="72008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999A347-0EF9-9142-9614-D1D68313C0FD}"/>
              </a:ext>
            </a:extLst>
          </p:cNvPr>
          <p:cNvSpPr txBox="1"/>
          <p:nvPr/>
        </p:nvSpPr>
        <p:spPr>
          <a:xfrm>
            <a:off x="6528301" y="3222997"/>
            <a:ext cx="1531188" cy="508088"/>
          </a:xfrm>
          <a:prstGeom prst="rect">
            <a:avLst/>
          </a:prstGeom>
          <a:noFill/>
        </p:spPr>
        <p:txBody>
          <a:bodyPr wrap="none" rtlCol="0">
            <a:spAutoFit/>
          </a:bodyPr>
          <a:lstStyle/>
          <a:p>
            <a:pPr algn="l"/>
            <a:r>
              <a:rPr lang="en-DE" dirty="0" err="1"/>
              <a:t>Grundtempus der</a:t>
            </a:r>
          </a:p>
          <a:p>
            <a:pPr algn="l"/>
            <a:r>
              <a:rPr lang="en-DE" dirty="0" err="1"/>
              <a:t>"erzählten Welt"</a:t>
            </a:r>
          </a:p>
        </p:txBody>
      </p:sp>
    </p:spTree>
    <p:extLst>
      <p:ext uri="{BB962C8B-B14F-4D97-AF65-F5344CB8AC3E}">
        <p14:creationId xmlns:p14="http://schemas.microsoft.com/office/powerpoint/2010/main" val="28146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8F1F5-FAA5-A94E-9350-89A0E0A570C9}"/>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8FAA1917-9A4A-C54E-AB93-2A7CB96602CB}"/>
              </a:ext>
            </a:extLst>
          </p:cNvPr>
          <p:cNvSpPr>
            <a:spLocks noGrp="1"/>
          </p:cNvSpPr>
          <p:nvPr>
            <p:ph type="ftr" sz="quarter" idx="11"/>
          </p:nvPr>
        </p:nvSpPr>
        <p:spPr/>
        <p:txBody>
          <a:bodyPr/>
          <a:lstStyle/>
          <a:p>
            <a:r>
              <a:rPr lang="de-DE" sz="600"/>
              <a:t>By NASA/JPL-Caltech - https://solarsystem.nasa.gov/resources/2524/newly-processed-views-of-venus-from-mariner-10/, Public Domain, https://commons.wikimedia.org/w/index.php?curid=105847882</a:t>
            </a:r>
          </a:p>
        </p:txBody>
      </p:sp>
      <p:sp>
        <p:nvSpPr>
          <p:cNvPr id="4" name="Slide Number Placeholder 3">
            <a:extLst>
              <a:ext uri="{FF2B5EF4-FFF2-40B4-BE49-F238E27FC236}">
                <a16:creationId xmlns:a16="http://schemas.microsoft.com/office/drawing/2014/main" id="{AA7D2BC3-ABC0-B344-9C2E-8CBE58E8A8D2}"/>
              </a:ext>
            </a:extLst>
          </p:cNvPr>
          <p:cNvSpPr>
            <a:spLocks noGrp="1"/>
          </p:cNvSpPr>
          <p:nvPr>
            <p:ph type="sldNum" sz="quarter" idx="12"/>
          </p:nvPr>
        </p:nvSpPr>
        <p:spPr/>
        <p:txBody>
          <a:bodyPr/>
          <a:lstStyle/>
          <a:p>
            <a:fld id="{9D195BCC-3514-4B1B-9C18-24F3D67EC549}" type="slidenum">
              <a:rPr lang="de-DE" smtClean="0"/>
              <a:t>5</a:t>
            </a:fld>
            <a:endParaRPr lang="de-DE"/>
          </a:p>
        </p:txBody>
      </p:sp>
      <p:sp>
        <p:nvSpPr>
          <p:cNvPr id="6" name="Text Placeholder 5">
            <a:extLst>
              <a:ext uri="{FF2B5EF4-FFF2-40B4-BE49-F238E27FC236}">
                <a16:creationId xmlns:a16="http://schemas.microsoft.com/office/drawing/2014/main" id="{21C77268-2ADF-A742-80F0-8BE9E239C1AA}"/>
              </a:ext>
            </a:extLst>
          </p:cNvPr>
          <p:cNvSpPr>
            <a:spLocks noGrp="1"/>
          </p:cNvSpPr>
          <p:nvPr>
            <p:ph type="body" sz="quarter" idx="15"/>
          </p:nvPr>
        </p:nvSpPr>
        <p:spPr/>
        <p:txBody>
          <a:bodyPr/>
          <a:lstStyle/>
          <a:p>
            <a:r>
              <a:rPr lang="en-DE"/>
              <a:t>Sinn und Bedeutung</a:t>
            </a:r>
          </a:p>
        </p:txBody>
      </p:sp>
      <p:pic>
        <p:nvPicPr>
          <p:cNvPr id="3074" name="Picture 2">
            <a:extLst>
              <a:ext uri="{FF2B5EF4-FFF2-40B4-BE49-F238E27FC236}">
                <a16:creationId xmlns:a16="http://schemas.microsoft.com/office/drawing/2014/main" id="{C3EBD015-FC1D-794A-AB2F-E29C6190A2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0080" y="0"/>
            <a:ext cx="1743920" cy="185484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a:extLst>
              <a:ext uri="{FF2B5EF4-FFF2-40B4-BE49-F238E27FC236}">
                <a16:creationId xmlns:a16="http://schemas.microsoft.com/office/drawing/2014/main" id="{0FEE1E49-B8A1-B649-A598-C101D7281A80}"/>
              </a:ext>
            </a:extLst>
          </p:cNvPr>
          <p:cNvSpPr>
            <a:spLocks noGrp="1"/>
          </p:cNvSpPr>
          <p:nvPr>
            <p:ph type="body" sz="quarter" idx="14"/>
          </p:nvPr>
        </p:nvSpPr>
        <p:spPr>
          <a:xfrm>
            <a:off x="462046" y="1659270"/>
            <a:ext cx="6826772" cy="3311525"/>
          </a:xfrm>
        </p:spPr>
        <p:txBody>
          <a:bodyPr/>
          <a:lstStyle/>
          <a:p>
            <a:r>
              <a:rPr lang="en-DE"/>
              <a:t>Vorsicht: In der Terminologie der meisten modernen semantischen Ansätze ist Bedeutung </a:t>
            </a:r>
            <a:r>
              <a:rPr lang="en-DE" b="1"/>
              <a:t>NICHT (!!!) </a:t>
            </a:r>
            <a:r>
              <a:rPr lang="en-DE"/>
              <a:t>mit Referenz gleichzusetzen (wie bei Frege)</a:t>
            </a:r>
          </a:p>
          <a:p>
            <a:r>
              <a:rPr lang="en-DE"/>
              <a:t>Die Wörter </a:t>
            </a:r>
            <a:r>
              <a:rPr lang="en-DE" i="1"/>
              <a:t>Abendstern </a:t>
            </a:r>
            <a:r>
              <a:rPr lang="en-DE"/>
              <a:t>und </a:t>
            </a:r>
            <a:r>
              <a:rPr lang="en-DE" i="1"/>
              <a:t>Morgenstern </a:t>
            </a:r>
            <a:r>
              <a:rPr lang="en-DE" b="1"/>
              <a:t>referieren </a:t>
            </a:r>
            <a:r>
              <a:rPr lang="en-DE"/>
              <a:t>auf den Planeten Venus – aber diese Referenz ist nicht zwangsläufig gleichzusetzen mit ihrer Bedeutung!</a:t>
            </a:r>
          </a:p>
        </p:txBody>
      </p:sp>
      <p:pic>
        <p:nvPicPr>
          <p:cNvPr id="5122" name="Picture 2" descr="Sign, Caution, Warning, Danger, Safety, Hazard, Risk">
            <a:extLst>
              <a:ext uri="{FF2B5EF4-FFF2-40B4-BE49-F238E27FC236}">
                <a16:creationId xmlns:a16="http://schemas.microsoft.com/office/drawing/2014/main" id="{2857F3B1-44E1-314D-834F-8A16E03AA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3339" y="2607365"/>
            <a:ext cx="1269141" cy="1119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43E0EB-798D-1B42-8448-84FCFCEDCD44}"/>
              </a:ext>
            </a:extLst>
          </p:cNvPr>
          <p:cNvSpPr txBox="1"/>
          <p:nvPr/>
        </p:nvSpPr>
        <p:spPr>
          <a:xfrm>
            <a:off x="7380312" y="3727053"/>
            <a:ext cx="1708911" cy="508088"/>
          </a:xfrm>
          <a:prstGeom prst="rect">
            <a:avLst/>
          </a:prstGeom>
          <a:noFill/>
        </p:spPr>
        <p:txBody>
          <a:bodyPr wrap="square" rtlCol="0">
            <a:spAutoFit/>
          </a:bodyPr>
          <a:lstStyle/>
          <a:p>
            <a:pPr algn="ctr"/>
            <a:r>
              <a:rPr lang="en-DE" dirty="0" err="1">
                <a:solidFill>
                  <a:srgbClr val="C00000"/>
                </a:solidFill>
                <a:latin typeface="Ink Free" panose="03080402000500000000" pitchFamily="66" charset="0"/>
              </a:rPr>
              <a:t>anderer Bedeutungsbegriff!</a:t>
            </a:r>
          </a:p>
        </p:txBody>
      </p:sp>
    </p:spTree>
    <p:extLst>
      <p:ext uri="{BB962C8B-B14F-4D97-AF65-F5344CB8AC3E}">
        <p14:creationId xmlns:p14="http://schemas.microsoft.com/office/powerpoint/2010/main" val="3481705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6398-AF95-E748-8870-CFC558089B58}"/>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62B642A5-DB03-8640-A2A9-711EE88CC527}"/>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F427907-EA43-934B-A8FB-C97AEFE2F44E}"/>
              </a:ext>
            </a:extLst>
          </p:cNvPr>
          <p:cNvSpPr>
            <a:spLocks noGrp="1"/>
          </p:cNvSpPr>
          <p:nvPr>
            <p:ph type="sldNum" sz="quarter" idx="12"/>
          </p:nvPr>
        </p:nvSpPr>
        <p:spPr/>
        <p:txBody>
          <a:bodyPr/>
          <a:lstStyle/>
          <a:p>
            <a:fld id="{9D195BCC-3514-4B1B-9C18-24F3D67EC549}" type="slidenum">
              <a:rPr lang="de-DE" smtClean="0"/>
              <a:t>50</a:t>
            </a:fld>
            <a:endParaRPr lang="de-DE"/>
          </a:p>
        </p:txBody>
      </p:sp>
      <p:sp>
        <p:nvSpPr>
          <p:cNvPr id="5" name="Text Placeholder 4">
            <a:extLst>
              <a:ext uri="{FF2B5EF4-FFF2-40B4-BE49-F238E27FC236}">
                <a16:creationId xmlns:a16="http://schemas.microsoft.com/office/drawing/2014/main" id="{AF98551C-6EC4-E442-AB79-E2390927D1ED}"/>
              </a:ext>
            </a:extLst>
          </p:cNvPr>
          <p:cNvSpPr>
            <a:spLocks noGrp="1"/>
          </p:cNvSpPr>
          <p:nvPr>
            <p:ph type="body" sz="quarter" idx="14"/>
          </p:nvPr>
        </p:nvSpPr>
        <p:spPr/>
        <p:txBody>
          <a:bodyPr/>
          <a:lstStyle/>
          <a:p>
            <a:r>
              <a:rPr lang="en-DE"/>
              <a:t>Standardfall: Äußerungszeit = Ereigniszeit</a:t>
            </a:r>
          </a:p>
        </p:txBody>
      </p:sp>
      <p:sp>
        <p:nvSpPr>
          <p:cNvPr id="6" name="Text Placeholder 5">
            <a:extLst>
              <a:ext uri="{FF2B5EF4-FFF2-40B4-BE49-F238E27FC236}">
                <a16:creationId xmlns:a16="http://schemas.microsoft.com/office/drawing/2014/main" id="{E279E5B4-1392-2846-B3E7-0F3BF95EE834}"/>
              </a:ext>
            </a:extLst>
          </p:cNvPr>
          <p:cNvSpPr>
            <a:spLocks noGrp="1"/>
          </p:cNvSpPr>
          <p:nvPr>
            <p:ph type="body" sz="quarter" idx="15"/>
          </p:nvPr>
        </p:nvSpPr>
        <p:spPr/>
        <p:txBody>
          <a:bodyPr/>
          <a:lstStyle/>
          <a:p>
            <a:r>
              <a:rPr lang="en-DE"/>
              <a:t>Präsens</a:t>
            </a:r>
          </a:p>
        </p:txBody>
      </p:sp>
      <p:cxnSp>
        <p:nvCxnSpPr>
          <p:cNvPr id="7" name="Straight Arrow Connector 6">
            <a:extLst>
              <a:ext uri="{FF2B5EF4-FFF2-40B4-BE49-F238E27FC236}">
                <a16:creationId xmlns:a16="http://schemas.microsoft.com/office/drawing/2014/main" id="{82B92C4E-B8C6-2244-92BF-106E1965DFF8}"/>
              </a:ext>
            </a:extLst>
          </p:cNvPr>
          <p:cNvCxnSpPr/>
          <p:nvPr/>
        </p:nvCxnSpPr>
        <p:spPr>
          <a:xfrm>
            <a:off x="1763688" y="2696055"/>
            <a:ext cx="5472608"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2E61E15-1822-3B44-8B95-A2D591FC09DC}"/>
              </a:ext>
            </a:extLst>
          </p:cNvPr>
          <p:cNvSpPr/>
          <p:nvPr/>
        </p:nvSpPr>
        <p:spPr>
          <a:xfrm>
            <a:off x="2195736" y="2574925"/>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E</a:t>
            </a:r>
          </a:p>
        </p:txBody>
      </p:sp>
      <p:sp>
        <p:nvSpPr>
          <p:cNvPr id="10" name="Oval 9">
            <a:extLst>
              <a:ext uri="{FF2B5EF4-FFF2-40B4-BE49-F238E27FC236}">
                <a16:creationId xmlns:a16="http://schemas.microsoft.com/office/drawing/2014/main" id="{2FB63256-210D-4C4D-9022-AB11C1F07D13}"/>
              </a:ext>
            </a:extLst>
          </p:cNvPr>
          <p:cNvSpPr/>
          <p:nvPr/>
        </p:nvSpPr>
        <p:spPr>
          <a:xfrm>
            <a:off x="6317498" y="2574925"/>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a:t>
            </a:r>
          </a:p>
        </p:txBody>
      </p:sp>
    </p:spTree>
    <p:extLst>
      <p:ext uri="{BB962C8B-B14F-4D97-AF65-F5344CB8AC3E}">
        <p14:creationId xmlns:p14="http://schemas.microsoft.com/office/powerpoint/2010/main" val="359156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6398-AF95-E748-8870-CFC558089B58}"/>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62B642A5-DB03-8640-A2A9-711EE88CC527}"/>
              </a:ext>
            </a:extLst>
          </p:cNvPr>
          <p:cNvSpPr>
            <a:spLocks noGrp="1"/>
          </p:cNvSpPr>
          <p:nvPr>
            <p:ph type="ftr" sz="quarter" idx="11"/>
          </p:nvPr>
        </p:nvSpPr>
        <p:spPr/>
        <p:txBody>
          <a:bodyPr/>
          <a:lstStyle/>
          <a:p>
            <a:r>
              <a:rPr lang="de-DE"/>
              <a:t>(Pafel &amp; Reich 2016, Musan 2002)</a:t>
            </a:r>
          </a:p>
        </p:txBody>
      </p:sp>
      <p:sp>
        <p:nvSpPr>
          <p:cNvPr id="4" name="Slide Number Placeholder 3">
            <a:extLst>
              <a:ext uri="{FF2B5EF4-FFF2-40B4-BE49-F238E27FC236}">
                <a16:creationId xmlns:a16="http://schemas.microsoft.com/office/drawing/2014/main" id="{5F427907-EA43-934B-A8FB-C97AEFE2F44E}"/>
              </a:ext>
            </a:extLst>
          </p:cNvPr>
          <p:cNvSpPr>
            <a:spLocks noGrp="1"/>
          </p:cNvSpPr>
          <p:nvPr>
            <p:ph type="sldNum" sz="quarter" idx="12"/>
          </p:nvPr>
        </p:nvSpPr>
        <p:spPr/>
        <p:txBody>
          <a:bodyPr/>
          <a:lstStyle/>
          <a:p>
            <a:fld id="{9D195BCC-3514-4B1B-9C18-24F3D67EC549}" type="slidenum">
              <a:rPr lang="de-DE" smtClean="0"/>
              <a:t>51</a:t>
            </a:fld>
            <a:endParaRPr lang="de-DE"/>
          </a:p>
        </p:txBody>
      </p:sp>
      <p:sp>
        <p:nvSpPr>
          <p:cNvPr id="5" name="Text Placeholder 4">
            <a:extLst>
              <a:ext uri="{FF2B5EF4-FFF2-40B4-BE49-F238E27FC236}">
                <a16:creationId xmlns:a16="http://schemas.microsoft.com/office/drawing/2014/main" id="{AF98551C-6EC4-E442-AB79-E2390927D1ED}"/>
              </a:ext>
            </a:extLst>
          </p:cNvPr>
          <p:cNvSpPr>
            <a:spLocks noGrp="1"/>
          </p:cNvSpPr>
          <p:nvPr>
            <p:ph type="body" sz="quarter" idx="14"/>
          </p:nvPr>
        </p:nvSpPr>
        <p:spPr/>
        <p:txBody>
          <a:bodyPr/>
          <a:lstStyle/>
          <a:p>
            <a:r>
              <a:rPr lang="en-DE"/>
              <a:t>Standardfall: Ereigniszeit = Sprechzeit</a:t>
            </a:r>
          </a:p>
          <a:p>
            <a:endParaRPr lang="en-DE" sz="1600"/>
          </a:p>
          <a:p>
            <a:endParaRPr lang="en-DE"/>
          </a:p>
          <a:p>
            <a:endParaRPr lang="en-DE"/>
          </a:p>
          <a:p>
            <a:endParaRPr lang="en-DE"/>
          </a:p>
          <a:p>
            <a:r>
              <a:rPr lang="en-DE"/>
              <a:t>Sonderfälle:</a:t>
            </a:r>
          </a:p>
          <a:p>
            <a:pPr lvl="1"/>
            <a:r>
              <a:rPr lang="en-DE" sz="1600"/>
              <a:t>generische Lesart: </a:t>
            </a:r>
            <a:r>
              <a:rPr lang="en-DE" sz="1600" i="1"/>
              <a:t>Schweine sind klüger als Amöben.</a:t>
            </a:r>
          </a:p>
          <a:p>
            <a:pPr lvl="1"/>
            <a:r>
              <a:rPr lang="en-DE" sz="1600"/>
              <a:t>habituelle Lesart: </a:t>
            </a:r>
            <a:r>
              <a:rPr lang="en-DE" sz="1600" i="1"/>
              <a:t>Hanna raucht</a:t>
            </a:r>
            <a:r>
              <a:rPr lang="en-DE" sz="1600"/>
              <a:t>.</a:t>
            </a:r>
          </a:p>
          <a:p>
            <a:pPr lvl="1"/>
            <a:r>
              <a:rPr lang="en-DE" sz="1600"/>
              <a:t>atemporale Lesart: </a:t>
            </a:r>
            <a:r>
              <a:rPr lang="en-DE" sz="1600" i="1"/>
              <a:t>zwei mal zwei ist vier.</a:t>
            </a:r>
          </a:p>
          <a:p>
            <a:pPr lvl="1"/>
            <a:r>
              <a:rPr lang="en-DE" sz="1600"/>
              <a:t>historisches / szenisches / episches Präsens: </a:t>
            </a:r>
            <a:r>
              <a:rPr lang="en-DE" sz="1600" i="1"/>
              <a:t>Und dann kommt dieses doofe Virus!</a:t>
            </a:r>
            <a:endParaRPr lang="en-DE" sz="1600"/>
          </a:p>
        </p:txBody>
      </p:sp>
      <p:sp>
        <p:nvSpPr>
          <p:cNvPr id="6" name="Text Placeholder 5">
            <a:extLst>
              <a:ext uri="{FF2B5EF4-FFF2-40B4-BE49-F238E27FC236}">
                <a16:creationId xmlns:a16="http://schemas.microsoft.com/office/drawing/2014/main" id="{E279E5B4-1392-2846-B3E7-0F3BF95EE834}"/>
              </a:ext>
            </a:extLst>
          </p:cNvPr>
          <p:cNvSpPr>
            <a:spLocks noGrp="1"/>
          </p:cNvSpPr>
          <p:nvPr>
            <p:ph type="body" sz="quarter" idx="15"/>
          </p:nvPr>
        </p:nvSpPr>
        <p:spPr/>
        <p:txBody>
          <a:bodyPr/>
          <a:lstStyle/>
          <a:p>
            <a:r>
              <a:rPr lang="en-DE"/>
              <a:t>Präsens</a:t>
            </a:r>
          </a:p>
        </p:txBody>
      </p:sp>
      <p:cxnSp>
        <p:nvCxnSpPr>
          <p:cNvPr id="7" name="Straight Arrow Connector 6">
            <a:extLst>
              <a:ext uri="{FF2B5EF4-FFF2-40B4-BE49-F238E27FC236}">
                <a16:creationId xmlns:a16="http://schemas.microsoft.com/office/drawing/2014/main" id="{82B92C4E-B8C6-2244-92BF-106E1965DFF8}"/>
              </a:ext>
            </a:extLst>
          </p:cNvPr>
          <p:cNvCxnSpPr/>
          <p:nvPr/>
        </p:nvCxnSpPr>
        <p:spPr>
          <a:xfrm>
            <a:off x="1763688" y="2696055"/>
            <a:ext cx="5472608"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2E61E15-1822-3B44-8B95-A2D591FC09DC}"/>
              </a:ext>
            </a:extLst>
          </p:cNvPr>
          <p:cNvSpPr/>
          <p:nvPr/>
        </p:nvSpPr>
        <p:spPr>
          <a:xfrm>
            <a:off x="4139952" y="2574925"/>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E</a:t>
            </a:r>
          </a:p>
        </p:txBody>
      </p:sp>
      <p:sp>
        <p:nvSpPr>
          <p:cNvPr id="10" name="Oval 9">
            <a:extLst>
              <a:ext uri="{FF2B5EF4-FFF2-40B4-BE49-F238E27FC236}">
                <a16:creationId xmlns:a16="http://schemas.microsoft.com/office/drawing/2014/main" id="{2FB63256-210D-4C4D-9022-AB11C1F07D13}"/>
              </a:ext>
            </a:extLst>
          </p:cNvPr>
          <p:cNvSpPr/>
          <p:nvPr/>
        </p:nvSpPr>
        <p:spPr>
          <a:xfrm>
            <a:off x="4139952" y="2574925"/>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a:t>
            </a:r>
          </a:p>
        </p:txBody>
      </p:sp>
    </p:spTree>
    <p:extLst>
      <p:ext uri="{BB962C8B-B14F-4D97-AF65-F5344CB8AC3E}">
        <p14:creationId xmlns:p14="http://schemas.microsoft.com/office/powerpoint/2010/main" val="1098222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9016-582B-4347-A8C1-8964DD464D89}"/>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ECE6443F-D9F2-0040-B8C9-7EE96CF49553}"/>
              </a:ext>
            </a:extLst>
          </p:cNvPr>
          <p:cNvSpPr>
            <a:spLocks noGrp="1"/>
          </p:cNvSpPr>
          <p:nvPr>
            <p:ph type="ftr" sz="quarter" idx="11"/>
          </p:nvPr>
        </p:nvSpPr>
        <p:spPr/>
        <p:txBody>
          <a:bodyPr/>
          <a:lstStyle/>
          <a:p>
            <a:r>
              <a:rPr lang="de-DE"/>
              <a:t>(Pafel &amp; Reich 2016: 93)</a:t>
            </a:r>
          </a:p>
        </p:txBody>
      </p:sp>
      <p:sp>
        <p:nvSpPr>
          <p:cNvPr id="4" name="Slide Number Placeholder 3">
            <a:extLst>
              <a:ext uri="{FF2B5EF4-FFF2-40B4-BE49-F238E27FC236}">
                <a16:creationId xmlns:a16="http://schemas.microsoft.com/office/drawing/2014/main" id="{06DE15BB-EA77-3445-8D4D-617BA0C48AF1}"/>
              </a:ext>
            </a:extLst>
          </p:cNvPr>
          <p:cNvSpPr>
            <a:spLocks noGrp="1"/>
          </p:cNvSpPr>
          <p:nvPr>
            <p:ph type="sldNum" sz="quarter" idx="12"/>
          </p:nvPr>
        </p:nvSpPr>
        <p:spPr/>
        <p:txBody>
          <a:bodyPr/>
          <a:lstStyle/>
          <a:p>
            <a:fld id="{9D195BCC-3514-4B1B-9C18-24F3D67EC549}" type="slidenum">
              <a:rPr lang="de-DE" smtClean="0"/>
              <a:t>52</a:t>
            </a:fld>
            <a:endParaRPr lang="de-DE"/>
          </a:p>
        </p:txBody>
      </p:sp>
      <p:sp>
        <p:nvSpPr>
          <p:cNvPr id="5" name="Text Placeholder 4">
            <a:extLst>
              <a:ext uri="{FF2B5EF4-FFF2-40B4-BE49-F238E27FC236}">
                <a16:creationId xmlns:a16="http://schemas.microsoft.com/office/drawing/2014/main" id="{C5CCE641-AFB3-A849-A2CA-5ADB5AA29FA7}"/>
              </a:ext>
            </a:extLst>
          </p:cNvPr>
          <p:cNvSpPr>
            <a:spLocks noGrp="1"/>
          </p:cNvSpPr>
          <p:nvPr>
            <p:ph type="body" sz="quarter" idx="14"/>
          </p:nvPr>
        </p:nvSpPr>
        <p:spPr/>
        <p:txBody>
          <a:bodyPr/>
          <a:lstStyle/>
          <a:p>
            <a:r>
              <a:rPr lang="en-DE"/>
              <a:t>Standardfall: Ereigniszeit liegt vor der Sprechzeit</a:t>
            </a:r>
          </a:p>
          <a:p>
            <a:endParaRPr lang="en-DE"/>
          </a:p>
          <a:p>
            <a:endParaRPr lang="en-DE"/>
          </a:p>
          <a:p>
            <a:endParaRPr lang="en-DE"/>
          </a:p>
          <a:p>
            <a:r>
              <a:rPr lang="en-DE"/>
              <a:t>Sonderfälle:</a:t>
            </a:r>
          </a:p>
          <a:p>
            <a:pPr lvl="1"/>
            <a:r>
              <a:rPr lang="en-DE"/>
              <a:t>narratives Präteritum: </a:t>
            </a:r>
            <a:r>
              <a:rPr lang="en-DE" i="1"/>
              <a:t>Morgen war Weihnachten </a:t>
            </a:r>
            <a:r>
              <a:rPr lang="en-DE"/>
              <a:t>(Käte Hamburger)</a:t>
            </a:r>
          </a:p>
          <a:p>
            <a:pPr lvl="1"/>
            <a:r>
              <a:rPr lang="en-DE"/>
              <a:t>sprecherbezogenes/"subjektifiziertes" Präteritum (meine Bezeichnung): </a:t>
            </a:r>
            <a:r>
              <a:rPr lang="en-DE" i="1"/>
              <a:t>Wie war nochmal Ihr Name? Wer bekam nochmal das Schnitzel?</a:t>
            </a:r>
            <a:endParaRPr lang="en-DE"/>
          </a:p>
        </p:txBody>
      </p:sp>
      <p:sp>
        <p:nvSpPr>
          <p:cNvPr id="6" name="Text Placeholder 5">
            <a:extLst>
              <a:ext uri="{FF2B5EF4-FFF2-40B4-BE49-F238E27FC236}">
                <a16:creationId xmlns:a16="http://schemas.microsoft.com/office/drawing/2014/main" id="{0FFA575D-5CF4-A841-A428-0E56C5527309}"/>
              </a:ext>
            </a:extLst>
          </p:cNvPr>
          <p:cNvSpPr>
            <a:spLocks noGrp="1"/>
          </p:cNvSpPr>
          <p:nvPr>
            <p:ph type="body" sz="quarter" idx="15"/>
          </p:nvPr>
        </p:nvSpPr>
        <p:spPr/>
        <p:txBody>
          <a:bodyPr/>
          <a:lstStyle/>
          <a:p>
            <a:r>
              <a:rPr lang="en-DE"/>
              <a:t>Präteritum</a:t>
            </a:r>
          </a:p>
        </p:txBody>
      </p:sp>
      <p:cxnSp>
        <p:nvCxnSpPr>
          <p:cNvPr id="7" name="Straight Arrow Connector 6">
            <a:extLst>
              <a:ext uri="{FF2B5EF4-FFF2-40B4-BE49-F238E27FC236}">
                <a16:creationId xmlns:a16="http://schemas.microsoft.com/office/drawing/2014/main" id="{35D70FCF-A3CF-EE45-88C4-975A31CE3178}"/>
              </a:ext>
            </a:extLst>
          </p:cNvPr>
          <p:cNvCxnSpPr/>
          <p:nvPr/>
        </p:nvCxnSpPr>
        <p:spPr>
          <a:xfrm>
            <a:off x="1763688" y="2336015"/>
            <a:ext cx="5472608"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A607A49E-44CD-1141-93AD-6E573F552C53}"/>
              </a:ext>
            </a:extLst>
          </p:cNvPr>
          <p:cNvSpPr/>
          <p:nvPr/>
        </p:nvSpPr>
        <p:spPr>
          <a:xfrm>
            <a:off x="2195736" y="2214885"/>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E</a:t>
            </a:r>
          </a:p>
        </p:txBody>
      </p:sp>
      <p:sp>
        <p:nvSpPr>
          <p:cNvPr id="9" name="Oval 8">
            <a:extLst>
              <a:ext uri="{FF2B5EF4-FFF2-40B4-BE49-F238E27FC236}">
                <a16:creationId xmlns:a16="http://schemas.microsoft.com/office/drawing/2014/main" id="{0417AE1B-1138-8B46-9700-BB0AD69141B3}"/>
              </a:ext>
            </a:extLst>
          </p:cNvPr>
          <p:cNvSpPr/>
          <p:nvPr/>
        </p:nvSpPr>
        <p:spPr>
          <a:xfrm>
            <a:off x="6317498" y="2214885"/>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a:t>
            </a:r>
          </a:p>
        </p:txBody>
      </p:sp>
    </p:spTree>
    <p:extLst>
      <p:ext uri="{BB962C8B-B14F-4D97-AF65-F5344CB8AC3E}">
        <p14:creationId xmlns:p14="http://schemas.microsoft.com/office/powerpoint/2010/main" val="4077729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9F43E-10C9-FB43-B594-9B98300C21C7}"/>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83486219-680F-2B47-9860-CC9C8E9D004B}"/>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48A7CDDB-DD90-3D42-9D8F-77E37076A351}"/>
              </a:ext>
            </a:extLst>
          </p:cNvPr>
          <p:cNvSpPr>
            <a:spLocks noGrp="1"/>
          </p:cNvSpPr>
          <p:nvPr>
            <p:ph type="sldNum" sz="quarter" idx="12"/>
          </p:nvPr>
        </p:nvSpPr>
        <p:spPr/>
        <p:txBody>
          <a:bodyPr/>
          <a:lstStyle/>
          <a:p>
            <a:fld id="{9D195BCC-3514-4B1B-9C18-24F3D67EC549}" type="slidenum">
              <a:rPr lang="de-DE" smtClean="0"/>
              <a:t>53</a:t>
            </a:fld>
            <a:endParaRPr lang="de-DE"/>
          </a:p>
        </p:txBody>
      </p:sp>
      <p:sp>
        <p:nvSpPr>
          <p:cNvPr id="5" name="Text Placeholder 4">
            <a:extLst>
              <a:ext uri="{FF2B5EF4-FFF2-40B4-BE49-F238E27FC236}">
                <a16:creationId xmlns:a16="http://schemas.microsoft.com/office/drawing/2014/main" id="{C846EF01-8EF1-2642-8921-6B6338A6464D}"/>
              </a:ext>
            </a:extLst>
          </p:cNvPr>
          <p:cNvSpPr>
            <a:spLocks noGrp="1"/>
          </p:cNvSpPr>
          <p:nvPr>
            <p:ph type="body" sz="quarter" idx="14"/>
          </p:nvPr>
        </p:nvSpPr>
        <p:spPr>
          <a:xfrm>
            <a:off x="521550" y="1494805"/>
            <a:ext cx="8101012" cy="3311525"/>
          </a:xfrm>
        </p:spPr>
        <p:txBody>
          <a:bodyPr/>
          <a:lstStyle/>
          <a:p>
            <a:r>
              <a:rPr lang="en-DE"/>
              <a:t>Semantik des Perfekts ist umstritten; Pafel &amp; Reich (2016: 95) unterscheiden drei Arten von Analysen:</a:t>
            </a:r>
          </a:p>
          <a:p>
            <a:pPr lvl="1"/>
            <a:r>
              <a:rPr lang="en-GB"/>
              <a:t>Das Perfekt ist eine vom Präteritum unterschiedene Vergangenheitskonstruktion ("relative Vergangenheit": Ereigniszeit liegt vor der </a:t>
            </a:r>
            <a:r>
              <a:rPr lang="en-GB" b="1"/>
              <a:t>Referenzzeit</a:t>
            </a:r>
            <a:r>
              <a:rPr lang="en-GB"/>
              <a:t>, die mit der Sprechzeit identisch sein oder nach derselben liegen kann – </a:t>
            </a:r>
            <a:r>
              <a:rPr lang="en-GB" i="1"/>
              <a:t>Morgen habe ich meine Schulden bezahlt!</a:t>
            </a:r>
            <a:r>
              <a:rPr lang="en-GB"/>
              <a:t>)</a:t>
            </a:r>
            <a:endParaRPr lang="en-GB" b="1"/>
          </a:p>
          <a:p>
            <a:pPr lvl="1"/>
            <a:r>
              <a:rPr lang="en-GB"/>
              <a:t>Das Perfekt drückt die Gegenwart eines Resultatszustandes aus; es lässt sich zerlegen in das Tempus Präsens und den (Resultativität ausdrückenden) "Aspekt" Perfekt</a:t>
            </a:r>
          </a:p>
          <a:p>
            <a:pPr lvl="1"/>
            <a:r>
              <a:rPr lang="en-GB"/>
              <a:t>Das Perfekt bezeichnet ein Zeitintervall, das von der Vergangenheit bis zur Gegenwart reicht, ein </a:t>
            </a:r>
            <a:r>
              <a:rPr lang="en-GB" i="1"/>
              <a:t>extended now.</a:t>
            </a:r>
            <a:endParaRPr lang="en-DE" i="1"/>
          </a:p>
        </p:txBody>
      </p:sp>
      <p:sp>
        <p:nvSpPr>
          <p:cNvPr id="6" name="Text Placeholder 5">
            <a:extLst>
              <a:ext uri="{FF2B5EF4-FFF2-40B4-BE49-F238E27FC236}">
                <a16:creationId xmlns:a16="http://schemas.microsoft.com/office/drawing/2014/main" id="{0C71B6E6-CE92-0941-842C-B55B19CADE3D}"/>
              </a:ext>
            </a:extLst>
          </p:cNvPr>
          <p:cNvSpPr>
            <a:spLocks noGrp="1"/>
          </p:cNvSpPr>
          <p:nvPr>
            <p:ph type="body" sz="quarter" idx="15"/>
          </p:nvPr>
        </p:nvSpPr>
        <p:spPr/>
        <p:txBody>
          <a:bodyPr/>
          <a:lstStyle/>
          <a:p>
            <a:r>
              <a:rPr lang="en-DE"/>
              <a:t>Perfekt</a:t>
            </a:r>
          </a:p>
        </p:txBody>
      </p:sp>
      <p:cxnSp>
        <p:nvCxnSpPr>
          <p:cNvPr id="7" name="Straight Arrow Connector 6">
            <a:extLst>
              <a:ext uri="{FF2B5EF4-FFF2-40B4-BE49-F238E27FC236}">
                <a16:creationId xmlns:a16="http://schemas.microsoft.com/office/drawing/2014/main" id="{6CC6582D-74A1-0149-9EE5-ADBE820887BB}"/>
              </a:ext>
            </a:extLst>
          </p:cNvPr>
          <p:cNvCxnSpPr/>
          <p:nvPr/>
        </p:nvCxnSpPr>
        <p:spPr>
          <a:xfrm>
            <a:off x="1979712" y="1255895"/>
            <a:ext cx="5472608"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2D24B18E-F382-CA4B-BFBB-F73CF7371CBB}"/>
              </a:ext>
            </a:extLst>
          </p:cNvPr>
          <p:cNvSpPr/>
          <p:nvPr/>
        </p:nvSpPr>
        <p:spPr>
          <a:xfrm>
            <a:off x="2411760" y="1134765"/>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E</a:t>
            </a:r>
          </a:p>
        </p:txBody>
      </p:sp>
      <p:sp>
        <p:nvSpPr>
          <p:cNvPr id="9" name="Oval 8">
            <a:extLst>
              <a:ext uri="{FF2B5EF4-FFF2-40B4-BE49-F238E27FC236}">
                <a16:creationId xmlns:a16="http://schemas.microsoft.com/office/drawing/2014/main" id="{6589912A-29B9-6344-ADF0-347CD4DC92B7}"/>
              </a:ext>
            </a:extLst>
          </p:cNvPr>
          <p:cNvSpPr/>
          <p:nvPr/>
        </p:nvSpPr>
        <p:spPr>
          <a:xfrm>
            <a:off x="6533522" y="1134765"/>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R</a:t>
            </a:r>
          </a:p>
        </p:txBody>
      </p:sp>
    </p:spTree>
    <p:extLst>
      <p:ext uri="{BB962C8B-B14F-4D97-AF65-F5344CB8AC3E}">
        <p14:creationId xmlns:p14="http://schemas.microsoft.com/office/powerpoint/2010/main" val="8775470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869E-7916-4A4C-AF12-5125B31A74AA}"/>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4457A011-7194-5048-8BAE-54634461A9ED}"/>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A8DFABDC-60B2-3F42-9E7C-17D7B0B195F3}"/>
              </a:ext>
            </a:extLst>
          </p:cNvPr>
          <p:cNvSpPr>
            <a:spLocks noGrp="1"/>
          </p:cNvSpPr>
          <p:nvPr>
            <p:ph type="sldNum" sz="quarter" idx="12"/>
          </p:nvPr>
        </p:nvSpPr>
        <p:spPr/>
        <p:txBody>
          <a:bodyPr/>
          <a:lstStyle/>
          <a:p>
            <a:fld id="{9D195BCC-3514-4B1B-9C18-24F3D67EC549}" type="slidenum">
              <a:rPr lang="de-DE" smtClean="0"/>
              <a:t>54</a:t>
            </a:fld>
            <a:endParaRPr lang="de-DE"/>
          </a:p>
        </p:txBody>
      </p:sp>
      <p:sp>
        <p:nvSpPr>
          <p:cNvPr id="5" name="Text Placeholder 4">
            <a:extLst>
              <a:ext uri="{FF2B5EF4-FFF2-40B4-BE49-F238E27FC236}">
                <a16:creationId xmlns:a16="http://schemas.microsoft.com/office/drawing/2014/main" id="{DB893173-C21B-C348-B6B6-E4993718CE5F}"/>
              </a:ext>
            </a:extLst>
          </p:cNvPr>
          <p:cNvSpPr>
            <a:spLocks noGrp="1"/>
          </p:cNvSpPr>
          <p:nvPr>
            <p:ph type="body" sz="quarter" idx="14"/>
          </p:nvPr>
        </p:nvSpPr>
        <p:spPr/>
        <p:txBody>
          <a:bodyPr/>
          <a:lstStyle/>
          <a:p>
            <a:r>
              <a:rPr lang="en-DE"/>
              <a:t>prototypischerweise: Ereigniszeit vor Referenzzeit vor Sprechzeit</a:t>
            </a:r>
          </a:p>
          <a:p>
            <a:endParaRPr lang="en-DE"/>
          </a:p>
          <a:p>
            <a:pPr marL="0" indent="0" algn="ctr">
              <a:buNone/>
            </a:pPr>
            <a:r>
              <a:rPr lang="en-DE" i="1"/>
              <a:t>Sie hatte jahrelang in prekären Verhältnissen gearbeitet </a:t>
            </a:r>
            <a:r>
              <a:rPr lang="en-DE"/>
              <a:t>(Ereigniszeit), </a:t>
            </a:r>
            <a:r>
              <a:rPr lang="en-DE" i="1"/>
              <a:t>bevor sie den Ruf auf eine Professur bekam </a:t>
            </a:r>
            <a:r>
              <a:rPr lang="en-DE"/>
              <a:t>(Referenzzeit).</a:t>
            </a:r>
          </a:p>
          <a:p>
            <a:endParaRPr lang="en-DE"/>
          </a:p>
          <a:p>
            <a:endParaRPr lang="en-DE"/>
          </a:p>
          <a:p>
            <a:endParaRPr lang="en-DE"/>
          </a:p>
          <a:p>
            <a:r>
              <a:rPr lang="en-DE"/>
              <a:t>im tatsächlichen Gebrauch allerdings – wie quasi alle Zeitformen – deutlich flexibler</a:t>
            </a:r>
          </a:p>
        </p:txBody>
      </p:sp>
      <p:sp>
        <p:nvSpPr>
          <p:cNvPr id="6" name="Text Placeholder 5">
            <a:extLst>
              <a:ext uri="{FF2B5EF4-FFF2-40B4-BE49-F238E27FC236}">
                <a16:creationId xmlns:a16="http://schemas.microsoft.com/office/drawing/2014/main" id="{FA568FB7-25E5-3645-B234-892C80E4F067}"/>
              </a:ext>
            </a:extLst>
          </p:cNvPr>
          <p:cNvSpPr>
            <a:spLocks noGrp="1"/>
          </p:cNvSpPr>
          <p:nvPr>
            <p:ph type="body" sz="quarter" idx="15"/>
          </p:nvPr>
        </p:nvSpPr>
        <p:spPr/>
        <p:txBody>
          <a:bodyPr/>
          <a:lstStyle/>
          <a:p>
            <a:r>
              <a:rPr lang="en-DE"/>
              <a:t>Plusquamperfekt</a:t>
            </a:r>
          </a:p>
        </p:txBody>
      </p:sp>
      <p:cxnSp>
        <p:nvCxnSpPr>
          <p:cNvPr id="7" name="Straight Arrow Connector 6">
            <a:extLst>
              <a:ext uri="{FF2B5EF4-FFF2-40B4-BE49-F238E27FC236}">
                <a16:creationId xmlns:a16="http://schemas.microsoft.com/office/drawing/2014/main" id="{E7270161-FA3B-B149-86E4-48D48E0BD25F}"/>
              </a:ext>
            </a:extLst>
          </p:cNvPr>
          <p:cNvCxnSpPr/>
          <p:nvPr/>
        </p:nvCxnSpPr>
        <p:spPr>
          <a:xfrm>
            <a:off x="1835696" y="3416135"/>
            <a:ext cx="5472608"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5A26B13D-EFF6-B844-AB9D-4BC2780BA7F0}"/>
              </a:ext>
            </a:extLst>
          </p:cNvPr>
          <p:cNvSpPr/>
          <p:nvPr/>
        </p:nvSpPr>
        <p:spPr>
          <a:xfrm>
            <a:off x="2267744" y="3295005"/>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E</a:t>
            </a:r>
          </a:p>
        </p:txBody>
      </p:sp>
      <p:sp>
        <p:nvSpPr>
          <p:cNvPr id="9" name="Oval 8">
            <a:extLst>
              <a:ext uri="{FF2B5EF4-FFF2-40B4-BE49-F238E27FC236}">
                <a16:creationId xmlns:a16="http://schemas.microsoft.com/office/drawing/2014/main" id="{B526F3E6-1B26-994B-A779-177BF34F03AD}"/>
              </a:ext>
            </a:extLst>
          </p:cNvPr>
          <p:cNvSpPr/>
          <p:nvPr/>
        </p:nvSpPr>
        <p:spPr>
          <a:xfrm>
            <a:off x="4302165" y="3295005"/>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R</a:t>
            </a:r>
          </a:p>
        </p:txBody>
      </p:sp>
      <p:sp>
        <p:nvSpPr>
          <p:cNvPr id="10" name="Oval 9">
            <a:extLst>
              <a:ext uri="{FF2B5EF4-FFF2-40B4-BE49-F238E27FC236}">
                <a16:creationId xmlns:a16="http://schemas.microsoft.com/office/drawing/2014/main" id="{B643A2FE-F7F6-724B-A487-F163FE6BFFFC}"/>
              </a:ext>
            </a:extLst>
          </p:cNvPr>
          <p:cNvSpPr/>
          <p:nvPr/>
        </p:nvSpPr>
        <p:spPr>
          <a:xfrm>
            <a:off x="5904343" y="3295005"/>
            <a:ext cx="288032" cy="288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S</a:t>
            </a:r>
          </a:p>
        </p:txBody>
      </p:sp>
    </p:spTree>
    <p:extLst>
      <p:ext uri="{BB962C8B-B14F-4D97-AF65-F5344CB8AC3E}">
        <p14:creationId xmlns:p14="http://schemas.microsoft.com/office/powerpoint/2010/main" val="3147150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97DB-D738-FF48-99A7-0E5E2757AFD8}"/>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8FD344DD-9CA3-CF4B-92DF-5A05C1F7A869}"/>
              </a:ext>
            </a:extLst>
          </p:cNvPr>
          <p:cNvSpPr>
            <a:spLocks noGrp="1"/>
          </p:cNvSpPr>
          <p:nvPr>
            <p:ph type="ftr" sz="quarter" idx="11"/>
          </p:nvPr>
        </p:nvSpPr>
        <p:spPr/>
        <p:txBody>
          <a:bodyPr/>
          <a:lstStyle/>
          <a:p>
            <a:r>
              <a:rPr lang="de-DE"/>
              <a:t>(Pafel &amp; Reich 2016: 96f.)</a:t>
            </a:r>
          </a:p>
        </p:txBody>
      </p:sp>
      <p:sp>
        <p:nvSpPr>
          <p:cNvPr id="4" name="Slide Number Placeholder 3">
            <a:extLst>
              <a:ext uri="{FF2B5EF4-FFF2-40B4-BE49-F238E27FC236}">
                <a16:creationId xmlns:a16="http://schemas.microsoft.com/office/drawing/2014/main" id="{3BCBE164-C1C2-4548-B44F-BFCB2F3672CF}"/>
              </a:ext>
            </a:extLst>
          </p:cNvPr>
          <p:cNvSpPr>
            <a:spLocks noGrp="1"/>
          </p:cNvSpPr>
          <p:nvPr>
            <p:ph type="sldNum" sz="quarter" idx="12"/>
          </p:nvPr>
        </p:nvSpPr>
        <p:spPr/>
        <p:txBody>
          <a:bodyPr/>
          <a:lstStyle/>
          <a:p>
            <a:fld id="{9D195BCC-3514-4B1B-9C18-24F3D67EC549}" type="slidenum">
              <a:rPr lang="de-DE" smtClean="0"/>
              <a:t>55</a:t>
            </a:fld>
            <a:endParaRPr lang="de-DE"/>
          </a:p>
        </p:txBody>
      </p:sp>
      <p:sp>
        <p:nvSpPr>
          <p:cNvPr id="5" name="Text Placeholder 4">
            <a:extLst>
              <a:ext uri="{FF2B5EF4-FFF2-40B4-BE49-F238E27FC236}">
                <a16:creationId xmlns:a16="http://schemas.microsoft.com/office/drawing/2014/main" id="{146219DC-BFF4-7742-B178-384F83B253A9}"/>
              </a:ext>
            </a:extLst>
          </p:cNvPr>
          <p:cNvSpPr>
            <a:spLocks noGrp="1"/>
          </p:cNvSpPr>
          <p:nvPr>
            <p:ph type="body" sz="quarter" idx="14"/>
          </p:nvPr>
        </p:nvSpPr>
        <p:spPr>
          <a:xfrm>
            <a:off x="521550" y="1494805"/>
            <a:ext cx="8101012" cy="3311525"/>
          </a:xfrm>
        </p:spPr>
        <p:txBody>
          <a:bodyPr/>
          <a:lstStyle/>
          <a:p>
            <a:r>
              <a:rPr lang="en-DE"/>
              <a:t>Begriff der </a:t>
            </a:r>
            <a:r>
              <a:rPr lang="en-DE" b="1"/>
              <a:t>Modalität </a:t>
            </a:r>
            <a:r>
              <a:rPr lang="en-DE"/>
              <a:t>bezieht sich auf den sprachlichen Ausdruck von Möglichkeit und Notwendigkeit</a:t>
            </a:r>
          </a:p>
          <a:p>
            <a:r>
              <a:rPr lang="en-DE"/>
              <a:t>Ausdruck von Modalität ist nicht auf den verbalen Bereich beschränkt, vgl.</a:t>
            </a:r>
          </a:p>
          <a:p>
            <a:pPr lvl="1"/>
            <a:r>
              <a:rPr lang="en-DE" i="1"/>
              <a:t>Das ist </a:t>
            </a:r>
            <a:r>
              <a:rPr lang="en-DE" b="1" i="1"/>
              <a:t>wohl </a:t>
            </a:r>
            <a:r>
              <a:rPr lang="en-DE" i="1"/>
              <a:t>typisch für ihn </a:t>
            </a:r>
            <a:r>
              <a:rPr lang="en-DE"/>
              <a:t>(Partikel)</a:t>
            </a:r>
            <a:endParaRPr lang="en-DE" i="1"/>
          </a:p>
          <a:p>
            <a:pPr lvl="1"/>
            <a:r>
              <a:rPr lang="en-DE" b="1" i="1"/>
              <a:t>Möglicherweise </a:t>
            </a:r>
            <a:r>
              <a:rPr lang="en-DE" i="1"/>
              <a:t>ist das genetisch bedingt. </a:t>
            </a:r>
            <a:r>
              <a:rPr lang="en-DE"/>
              <a:t>(Adverb)</a:t>
            </a:r>
          </a:p>
          <a:p>
            <a:pPr lvl="1"/>
            <a:r>
              <a:rPr lang="en-DE" i="1"/>
              <a:t>Zumindest </a:t>
            </a:r>
            <a:r>
              <a:rPr lang="en-DE" b="1" i="1"/>
              <a:t>wenn </a:t>
            </a:r>
            <a:r>
              <a:rPr lang="en-DE" i="1"/>
              <a:t>Darwin Recht hat.</a:t>
            </a:r>
            <a:r>
              <a:rPr lang="en-DE"/>
              <a:t> (Konjunktion)</a:t>
            </a:r>
          </a:p>
          <a:p>
            <a:pPr lvl="1"/>
            <a:r>
              <a:rPr lang="en-DE" i="1"/>
              <a:t>Nach</a:t>
            </a:r>
            <a:r>
              <a:rPr lang="en-DE" b="1" i="1"/>
              <a:t> </a:t>
            </a:r>
            <a:r>
              <a:rPr lang="en-DE" i="1"/>
              <a:t>neuesten Erkenntnissen ist das vorstell</a:t>
            </a:r>
            <a:r>
              <a:rPr lang="en-DE" b="1" i="1"/>
              <a:t>bar</a:t>
            </a:r>
            <a:r>
              <a:rPr lang="en-DE" i="1"/>
              <a:t> </a:t>
            </a:r>
            <a:r>
              <a:rPr lang="en-DE"/>
              <a:t>(Derivarionssuffix)</a:t>
            </a:r>
          </a:p>
          <a:p>
            <a:r>
              <a:rPr lang="en-DE"/>
              <a:t>auch syntaktische Konstruktionen können Modalität ausdrücken, z.B. die nonagentive </a:t>
            </a:r>
            <a:r>
              <a:rPr lang="en-DE" i="1"/>
              <a:t>sein-zu</a:t>
            </a:r>
            <a:r>
              <a:rPr lang="en-DE"/>
              <a:t>-Konstruktion, die sowohl Möglichkeit als auch Notwendigkeit ausdrücken kann: </a:t>
            </a:r>
            <a:r>
              <a:rPr lang="en-DE" i="1"/>
              <a:t>Die Aufgabe ist zu lösen.</a:t>
            </a:r>
            <a:endParaRPr lang="en-DE"/>
          </a:p>
          <a:p>
            <a:pPr lvl="1"/>
            <a:endParaRPr lang="en-DE" b="1" i="1"/>
          </a:p>
          <a:p>
            <a:pPr lvl="1"/>
            <a:endParaRPr lang="en-DE" b="1" i="1"/>
          </a:p>
        </p:txBody>
      </p:sp>
      <p:sp>
        <p:nvSpPr>
          <p:cNvPr id="6" name="Text Placeholder 5">
            <a:extLst>
              <a:ext uri="{FF2B5EF4-FFF2-40B4-BE49-F238E27FC236}">
                <a16:creationId xmlns:a16="http://schemas.microsoft.com/office/drawing/2014/main" id="{62CB0C68-445D-2944-9996-EAFB43EBDDD6}"/>
              </a:ext>
            </a:extLst>
          </p:cNvPr>
          <p:cNvSpPr>
            <a:spLocks noGrp="1"/>
          </p:cNvSpPr>
          <p:nvPr>
            <p:ph type="body" sz="quarter" idx="15"/>
          </p:nvPr>
        </p:nvSpPr>
        <p:spPr/>
        <p:txBody>
          <a:bodyPr/>
          <a:lstStyle/>
          <a:p>
            <a:r>
              <a:rPr lang="en-DE"/>
              <a:t>Modalität</a:t>
            </a:r>
          </a:p>
        </p:txBody>
      </p:sp>
    </p:spTree>
    <p:extLst>
      <p:ext uri="{BB962C8B-B14F-4D97-AF65-F5344CB8AC3E}">
        <p14:creationId xmlns:p14="http://schemas.microsoft.com/office/powerpoint/2010/main" val="6053374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17820-F18B-0547-A054-11B1396C956C}"/>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5D21CDD6-0258-854F-91DC-522F0A69423F}"/>
              </a:ext>
            </a:extLst>
          </p:cNvPr>
          <p:cNvSpPr>
            <a:spLocks noGrp="1"/>
          </p:cNvSpPr>
          <p:nvPr>
            <p:ph type="ftr" sz="quarter" idx="11"/>
          </p:nvPr>
        </p:nvSpPr>
        <p:spPr/>
        <p:txBody>
          <a:bodyPr/>
          <a:lstStyle/>
          <a:p>
            <a:r>
              <a:rPr lang="de-DE"/>
              <a:t>(Pafel &amp; Reich 2016: 97)</a:t>
            </a:r>
          </a:p>
        </p:txBody>
      </p:sp>
      <p:sp>
        <p:nvSpPr>
          <p:cNvPr id="4" name="Slide Number Placeholder 3">
            <a:extLst>
              <a:ext uri="{FF2B5EF4-FFF2-40B4-BE49-F238E27FC236}">
                <a16:creationId xmlns:a16="http://schemas.microsoft.com/office/drawing/2014/main" id="{402CA355-162D-0A46-9F78-370A0B6D4E66}"/>
              </a:ext>
            </a:extLst>
          </p:cNvPr>
          <p:cNvSpPr>
            <a:spLocks noGrp="1"/>
          </p:cNvSpPr>
          <p:nvPr>
            <p:ph type="sldNum" sz="quarter" idx="12"/>
          </p:nvPr>
        </p:nvSpPr>
        <p:spPr/>
        <p:txBody>
          <a:bodyPr/>
          <a:lstStyle/>
          <a:p>
            <a:fld id="{9D195BCC-3514-4B1B-9C18-24F3D67EC549}" type="slidenum">
              <a:rPr lang="de-DE" smtClean="0"/>
              <a:t>56</a:t>
            </a:fld>
            <a:endParaRPr lang="de-DE"/>
          </a:p>
        </p:txBody>
      </p:sp>
      <p:sp>
        <p:nvSpPr>
          <p:cNvPr id="5" name="Text Placeholder 4">
            <a:extLst>
              <a:ext uri="{FF2B5EF4-FFF2-40B4-BE49-F238E27FC236}">
                <a16:creationId xmlns:a16="http://schemas.microsoft.com/office/drawing/2014/main" id="{C767806F-3732-1844-8A39-C00BBBF99543}"/>
              </a:ext>
            </a:extLst>
          </p:cNvPr>
          <p:cNvSpPr>
            <a:spLocks noGrp="1"/>
          </p:cNvSpPr>
          <p:nvPr>
            <p:ph type="body" sz="quarter" idx="14"/>
          </p:nvPr>
        </p:nvSpPr>
        <p:spPr/>
        <p:txBody>
          <a:bodyPr/>
          <a:lstStyle/>
          <a:p>
            <a:r>
              <a:rPr lang="en-DE"/>
              <a:t>Im verbalen Bereich wird Modalität durch die </a:t>
            </a:r>
            <a:r>
              <a:rPr lang="en-DE" b="1"/>
              <a:t>Modalverben </a:t>
            </a:r>
            <a:r>
              <a:rPr lang="en-DE" i="1"/>
              <a:t>können, sollen, dürfen, müssen, wollen </a:t>
            </a:r>
            <a:r>
              <a:rPr lang="en-DE"/>
              <a:t>ausgedrückt, aber auch durch den Modus </a:t>
            </a:r>
            <a:r>
              <a:rPr lang="en-DE" b="1"/>
              <a:t>Konjunktiv</a:t>
            </a:r>
            <a:endParaRPr lang="en-DE"/>
          </a:p>
          <a:p>
            <a:r>
              <a:rPr lang="en-DE"/>
              <a:t>Konjunktiv I wird v.a. zur Darstellung indirekter Rede verwendet: </a:t>
            </a:r>
            <a:r>
              <a:rPr lang="en-DE" i="1"/>
              <a:t>er sagt, er sei aufgehalten worden</a:t>
            </a:r>
            <a:endParaRPr lang="en-DE"/>
          </a:p>
          <a:p>
            <a:r>
              <a:rPr lang="en-DE"/>
              <a:t>Konjunktiv II kontrastiert inhaltlich mit dem Indikativ und wird i.d.R. für </a:t>
            </a:r>
            <a:r>
              <a:rPr lang="en-DE" b="1"/>
              <a:t>kontrafaktische </a:t>
            </a:r>
            <a:r>
              <a:rPr lang="en-DE"/>
              <a:t>Aussagen verwendet: </a:t>
            </a:r>
            <a:r>
              <a:rPr lang="en-DE" i="1"/>
              <a:t>Hätte ich zwei Cousinen, wögen sie zusammen 120 Kilo.</a:t>
            </a:r>
            <a:endParaRPr lang="en-DE"/>
          </a:p>
        </p:txBody>
      </p:sp>
      <p:sp>
        <p:nvSpPr>
          <p:cNvPr id="6" name="Text Placeholder 5">
            <a:extLst>
              <a:ext uri="{FF2B5EF4-FFF2-40B4-BE49-F238E27FC236}">
                <a16:creationId xmlns:a16="http://schemas.microsoft.com/office/drawing/2014/main" id="{9123AC2F-EDA8-834C-8CCA-81802E1737E8}"/>
              </a:ext>
            </a:extLst>
          </p:cNvPr>
          <p:cNvSpPr>
            <a:spLocks noGrp="1"/>
          </p:cNvSpPr>
          <p:nvPr>
            <p:ph type="body" sz="quarter" idx="15"/>
          </p:nvPr>
        </p:nvSpPr>
        <p:spPr/>
        <p:txBody>
          <a:bodyPr/>
          <a:lstStyle/>
          <a:p>
            <a:r>
              <a:rPr lang="en-DE"/>
              <a:t>Modus</a:t>
            </a:r>
          </a:p>
        </p:txBody>
      </p:sp>
    </p:spTree>
    <p:extLst>
      <p:ext uri="{BB962C8B-B14F-4D97-AF65-F5344CB8AC3E}">
        <p14:creationId xmlns:p14="http://schemas.microsoft.com/office/powerpoint/2010/main" val="1640306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C2EDE-CEA6-CA45-A2D0-000343771792}"/>
              </a:ext>
            </a:extLst>
          </p:cNvPr>
          <p:cNvSpPr>
            <a:spLocks noGrp="1"/>
          </p:cNvSpPr>
          <p:nvPr>
            <p:ph type="title"/>
          </p:nvPr>
        </p:nvSpPr>
        <p:spPr/>
        <p:txBody>
          <a:bodyPr/>
          <a:lstStyle/>
          <a:p>
            <a:r>
              <a:rPr lang="en-DE"/>
              <a:t>Verben	</a:t>
            </a:r>
          </a:p>
        </p:txBody>
      </p:sp>
      <p:sp>
        <p:nvSpPr>
          <p:cNvPr id="3" name="Footer Placeholder 2">
            <a:extLst>
              <a:ext uri="{FF2B5EF4-FFF2-40B4-BE49-F238E27FC236}">
                <a16:creationId xmlns:a16="http://schemas.microsoft.com/office/drawing/2014/main" id="{B8A45FCE-3541-6C4B-929D-9F13404523C8}"/>
              </a:ext>
            </a:extLst>
          </p:cNvPr>
          <p:cNvSpPr>
            <a:spLocks noGrp="1"/>
          </p:cNvSpPr>
          <p:nvPr>
            <p:ph type="ftr" sz="quarter" idx="11"/>
          </p:nvPr>
        </p:nvSpPr>
        <p:spPr/>
        <p:txBody>
          <a:bodyPr/>
          <a:lstStyle/>
          <a:p>
            <a:r>
              <a:rPr lang="de-DE"/>
              <a:t>(Pafel &amp; Reich 2016: 98-109)</a:t>
            </a:r>
          </a:p>
        </p:txBody>
      </p:sp>
      <p:sp>
        <p:nvSpPr>
          <p:cNvPr id="4" name="Slide Number Placeholder 3">
            <a:extLst>
              <a:ext uri="{FF2B5EF4-FFF2-40B4-BE49-F238E27FC236}">
                <a16:creationId xmlns:a16="http://schemas.microsoft.com/office/drawing/2014/main" id="{AD600227-681C-3547-AD9A-8A50BCFE6F97}"/>
              </a:ext>
            </a:extLst>
          </p:cNvPr>
          <p:cNvSpPr>
            <a:spLocks noGrp="1"/>
          </p:cNvSpPr>
          <p:nvPr>
            <p:ph type="sldNum" sz="quarter" idx="12"/>
          </p:nvPr>
        </p:nvSpPr>
        <p:spPr/>
        <p:txBody>
          <a:bodyPr/>
          <a:lstStyle/>
          <a:p>
            <a:fld id="{9D195BCC-3514-4B1B-9C18-24F3D67EC549}" type="slidenum">
              <a:rPr lang="de-DE" smtClean="0"/>
              <a:t>57</a:t>
            </a:fld>
            <a:endParaRPr lang="de-DE"/>
          </a:p>
        </p:txBody>
      </p:sp>
      <p:sp>
        <p:nvSpPr>
          <p:cNvPr id="5" name="Text Placeholder 4">
            <a:extLst>
              <a:ext uri="{FF2B5EF4-FFF2-40B4-BE49-F238E27FC236}">
                <a16:creationId xmlns:a16="http://schemas.microsoft.com/office/drawing/2014/main" id="{52CC4335-BD8B-3E42-9C96-D36788B73D8C}"/>
              </a:ext>
            </a:extLst>
          </p:cNvPr>
          <p:cNvSpPr>
            <a:spLocks noGrp="1"/>
          </p:cNvSpPr>
          <p:nvPr>
            <p:ph type="body" sz="quarter" idx="14"/>
          </p:nvPr>
        </p:nvSpPr>
        <p:spPr/>
        <p:txBody>
          <a:bodyPr/>
          <a:lstStyle/>
          <a:p>
            <a:r>
              <a:rPr lang="en-DE"/>
              <a:t>zu den Modalverben werden im Deutschen i.d.R. </a:t>
            </a:r>
            <a:r>
              <a:rPr lang="en-DE" i="1"/>
              <a:t>dürfen, können, mögen, müssen, sollen </a:t>
            </a:r>
            <a:r>
              <a:rPr lang="en-DE"/>
              <a:t>gerechnet</a:t>
            </a:r>
          </a:p>
          <a:p>
            <a:r>
              <a:rPr lang="en-DE"/>
              <a:t>manchmal zählt man auch </a:t>
            </a:r>
            <a:r>
              <a:rPr lang="en-DE" i="1"/>
              <a:t>brauchen </a:t>
            </a:r>
            <a:r>
              <a:rPr lang="en-DE"/>
              <a:t>(</a:t>
            </a:r>
            <a:r>
              <a:rPr lang="en-DE" i="1"/>
              <a:t>du brauchst das nicht </a:t>
            </a:r>
            <a:r>
              <a:rPr lang="en-DE"/>
              <a:t>[</a:t>
            </a:r>
            <a:r>
              <a:rPr lang="en-DE" i="1"/>
              <a:t>zu</a:t>
            </a:r>
            <a:r>
              <a:rPr lang="en-DE"/>
              <a:t>] </a:t>
            </a:r>
            <a:r>
              <a:rPr lang="en-DE" i="1"/>
              <a:t>tun</a:t>
            </a:r>
            <a:r>
              <a:rPr lang="en-DE"/>
              <a:t>) und </a:t>
            </a:r>
            <a:r>
              <a:rPr lang="en-DE" i="1"/>
              <a:t>werden </a:t>
            </a:r>
            <a:r>
              <a:rPr lang="en-DE"/>
              <a:t>zu den Modalverben</a:t>
            </a:r>
          </a:p>
          <a:p>
            <a:r>
              <a:rPr lang="en-DE"/>
              <a:t>Modalverben fordern wie transitive Vollverben immer ein (formales) Subjekt und eine weitere Ergäzung</a:t>
            </a:r>
          </a:p>
          <a:p>
            <a:r>
              <a:rPr lang="en-DE"/>
              <a:t>diese weitere Ergänzung ist i.d.R. eine Verbalgruppe, deren Kopf im einfachen Infinitiv steht: </a:t>
            </a:r>
            <a:r>
              <a:rPr lang="en-DE" i="1"/>
              <a:t>Xaver muss niesen / Erna besuchen</a:t>
            </a:r>
            <a:endParaRPr lang="en-DE"/>
          </a:p>
        </p:txBody>
      </p:sp>
      <p:sp>
        <p:nvSpPr>
          <p:cNvPr id="6" name="Text Placeholder 5">
            <a:extLst>
              <a:ext uri="{FF2B5EF4-FFF2-40B4-BE49-F238E27FC236}">
                <a16:creationId xmlns:a16="http://schemas.microsoft.com/office/drawing/2014/main" id="{DE09568B-488D-D944-865A-46D81CAC0E6D}"/>
              </a:ext>
            </a:extLst>
          </p:cNvPr>
          <p:cNvSpPr>
            <a:spLocks noGrp="1"/>
          </p:cNvSpPr>
          <p:nvPr>
            <p:ph type="body" sz="quarter" idx="15"/>
          </p:nvPr>
        </p:nvSpPr>
        <p:spPr/>
        <p:txBody>
          <a:bodyPr/>
          <a:lstStyle/>
          <a:p>
            <a:r>
              <a:rPr lang="en-DE"/>
              <a:t>Modalverben</a:t>
            </a:r>
          </a:p>
        </p:txBody>
      </p:sp>
    </p:spTree>
    <p:extLst>
      <p:ext uri="{BB962C8B-B14F-4D97-AF65-F5344CB8AC3E}">
        <p14:creationId xmlns:p14="http://schemas.microsoft.com/office/powerpoint/2010/main" val="24212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12551-A9EB-5449-B259-4E2B96AA8998}"/>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92E4A780-3146-814A-BBD1-8C8F1FA6C4FD}"/>
              </a:ext>
            </a:extLst>
          </p:cNvPr>
          <p:cNvSpPr>
            <a:spLocks noGrp="1"/>
          </p:cNvSpPr>
          <p:nvPr>
            <p:ph type="ftr" sz="quarter" idx="11"/>
          </p:nvPr>
        </p:nvSpPr>
        <p:spPr/>
        <p:txBody>
          <a:bodyPr/>
          <a:lstStyle/>
          <a:p>
            <a:r>
              <a:rPr lang="de-DE"/>
              <a:t>(Pafel &amp; Reich 2016: 101)</a:t>
            </a:r>
          </a:p>
        </p:txBody>
      </p:sp>
      <p:sp>
        <p:nvSpPr>
          <p:cNvPr id="4" name="Slide Number Placeholder 3">
            <a:extLst>
              <a:ext uri="{FF2B5EF4-FFF2-40B4-BE49-F238E27FC236}">
                <a16:creationId xmlns:a16="http://schemas.microsoft.com/office/drawing/2014/main" id="{D0CDFAF3-D9D5-DC43-95A2-558CAC68D068}"/>
              </a:ext>
            </a:extLst>
          </p:cNvPr>
          <p:cNvSpPr>
            <a:spLocks noGrp="1"/>
          </p:cNvSpPr>
          <p:nvPr>
            <p:ph type="sldNum" sz="quarter" idx="12"/>
          </p:nvPr>
        </p:nvSpPr>
        <p:spPr/>
        <p:txBody>
          <a:bodyPr/>
          <a:lstStyle/>
          <a:p>
            <a:fld id="{9D195BCC-3514-4B1B-9C18-24F3D67EC549}" type="slidenum">
              <a:rPr lang="de-DE" smtClean="0"/>
              <a:t>58</a:t>
            </a:fld>
            <a:endParaRPr lang="de-DE"/>
          </a:p>
        </p:txBody>
      </p:sp>
      <p:sp>
        <p:nvSpPr>
          <p:cNvPr id="5" name="Text Placeholder 4">
            <a:extLst>
              <a:ext uri="{FF2B5EF4-FFF2-40B4-BE49-F238E27FC236}">
                <a16:creationId xmlns:a16="http://schemas.microsoft.com/office/drawing/2014/main" id="{B0239C73-C707-E44D-A14F-BD33F63E8386}"/>
              </a:ext>
            </a:extLst>
          </p:cNvPr>
          <p:cNvSpPr>
            <a:spLocks noGrp="1"/>
          </p:cNvSpPr>
          <p:nvPr>
            <p:ph type="body" sz="quarter" idx="14"/>
          </p:nvPr>
        </p:nvSpPr>
        <p:spPr/>
        <p:txBody>
          <a:bodyPr/>
          <a:lstStyle/>
          <a:p>
            <a:r>
              <a:rPr lang="en-DE"/>
              <a:t>Bei Modalverben können grundsätzlich zwei Lesarten unterschieden werden:</a:t>
            </a:r>
          </a:p>
          <a:p>
            <a:pPr lvl="1"/>
            <a:r>
              <a:rPr lang="en-DE">
                <a:solidFill>
                  <a:srgbClr val="0070C0"/>
                </a:solidFill>
              </a:rPr>
              <a:t>zirkumstanzielle Lesart:</a:t>
            </a:r>
            <a:r>
              <a:rPr lang="en-DE"/>
              <a:t> Die Notwendigkeit oder Möglichkeit des in der Kernproposition beschriebenen Sachverhalts ergibt sich aus den äußeren Bedingungen oder Umständen</a:t>
            </a:r>
          </a:p>
          <a:p>
            <a:pPr lvl="1"/>
            <a:r>
              <a:rPr lang="en-DE">
                <a:solidFill>
                  <a:srgbClr val="00B050"/>
                </a:solidFill>
              </a:rPr>
              <a:t>epistemische Lesart:</a:t>
            </a:r>
            <a:r>
              <a:rPr lang="en-DE"/>
              <a:t> die Notwendigkeit oder Möglichkeit eines Sachverhalts ergibt sich aus allem, was wir wissen, aus unseren Evidenzen</a:t>
            </a:r>
          </a:p>
          <a:p>
            <a:pPr lvl="1"/>
            <a:endParaRPr lang="en-DE"/>
          </a:p>
          <a:p>
            <a:pPr marL="0" indent="0">
              <a:buNone/>
            </a:pPr>
            <a:r>
              <a:rPr lang="en-DE" i="1">
                <a:solidFill>
                  <a:srgbClr val="0070C0"/>
                </a:solidFill>
              </a:rPr>
              <a:t>Sie muss zu Hause sein, denn sie hat Hausarrest bekommen.</a:t>
            </a:r>
          </a:p>
          <a:p>
            <a:pPr marL="0" indent="0">
              <a:buNone/>
            </a:pPr>
            <a:r>
              <a:rPr lang="en-DE" i="1">
                <a:solidFill>
                  <a:srgbClr val="00B050"/>
                </a:solidFill>
              </a:rPr>
              <a:t>Sie muss zu Hause sein, denn das Licht in der Wohnung ist an.</a:t>
            </a:r>
          </a:p>
        </p:txBody>
      </p:sp>
      <p:sp>
        <p:nvSpPr>
          <p:cNvPr id="6" name="Text Placeholder 5">
            <a:extLst>
              <a:ext uri="{FF2B5EF4-FFF2-40B4-BE49-F238E27FC236}">
                <a16:creationId xmlns:a16="http://schemas.microsoft.com/office/drawing/2014/main" id="{607689C7-B6BE-6A47-9D8F-AD823564C426}"/>
              </a:ext>
            </a:extLst>
          </p:cNvPr>
          <p:cNvSpPr>
            <a:spLocks noGrp="1"/>
          </p:cNvSpPr>
          <p:nvPr>
            <p:ph type="body" sz="quarter" idx="15"/>
          </p:nvPr>
        </p:nvSpPr>
        <p:spPr/>
        <p:txBody>
          <a:bodyPr/>
          <a:lstStyle/>
          <a:p>
            <a:r>
              <a:rPr lang="en-DE"/>
              <a:t>Modalverben</a:t>
            </a:r>
          </a:p>
        </p:txBody>
      </p:sp>
    </p:spTree>
    <p:extLst>
      <p:ext uri="{BB962C8B-B14F-4D97-AF65-F5344CB8AC3E}">
        <p14:creationId xmlns:p14="http://schemas.microsoft.com/office/powerpoint/2010/main" val="6711640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21B4-B756-F442-82CE-1C4CDD433FE0}"/>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36CD5ADD-FB86-F34A-A91D-DF5215A97C41}"/>
              </a:ext>
            </a:extLst>
          </p:cNvPr>
          <p:cNvSpPr>
            <a:spLocks noGrp="1"/>
          </p:cNvSpPr>
          <p:nvPr>
            <p:ph type="ftr" sz="quarter" idx="11"/>
          </p:nvPr>
        </p:nvSpPr>
        <p:spPr/>
        <p:txBody>
          <a:bodyPr/>
          <a:lstStyle/>
          <a:p>
            <a:r>
              <a:rPr lang="de-DE"/>
              <a:t>(Pafel &amp; Reich 2016: 101f.)</a:t>
            </a:r>
          </a:p>
        </p:txBody>
      </p:sp>
      <p:sp>
        <p:nvSpPr>
          <p:cNvPr id="4" name="Slide Number Placeholder 3">
            <a:extLst>
              <a:ext uri="{FF2B5EF4-FFF2-40B4-BE49-F238E27FC236}">
                <a16:creationId xmlns:a16="http://schemas.microsoft.com/office/drawing/2014/main" id="{649DF957-1223-7C41-BA84-F6D225439781}"/>
              </a:ext>
            </a:extLst>
          </p:cNvPr>
          <p:cNvSpPr>
            <a:spLocks noGrp="1"/>
          </p:cNvSpPr>
          <p:nvPr>
            <p:ph type="sldNum" sz="quarter" idx="12"/>
          </p:nvPr>
        </p:nvSpPr>
        <p:spPr/>
        <p:txBody>
          <a:bodyPr/>
          <a:lstStyle/>
          <a:p>
            <a:fld id="{9D195BCC-3514-4B1B-9C18-24F3D67EC549}" type="slidenum">
              <a:rPr lang="de-DE" smtClean="0"/>
              <a:t>59</a:t>
            </a:fld>
            <a:endParaRPr lang="de-DE"/>
          </a:p>
        </p:txBody>
      </p:sp>
      <p:sp>
        <p:nvSpPr>
          <p:cNvPr id="5" name="Text Placeholder 4">
            <a:extLst>
              <a:ext uri="{FF2B5EF4-FFF2-40B4-BE49-F238E27FC236}">
                <a16:creationId xmlns:a16="http://schemas.microsoft.com/office/drawing/2014/main" id="{EADFDA00-BA68-A546-85E6-0D7D43A53A63}"/>
              </a:ext>
            </a:extLst>
          </p:cNvPr>
          <p:cNvSpPr>
            <a:spLocks noGrp="1"/>
          </p:cNvSpPr>
          <p:nvPr>
            <p:ph type="body" sz="quarter" idx="14"/>
          </p:nvPr>
        </p:nvSpPr>
        <p:spPr>
          <a:xfrm>
            <a:off x="521494" y="1472524"/>
            <a:ext cx="8101012" cy="3311525"/>
          </a:xfrm>
        </p:spPr>
        <p:txBody>
          <a:bodyPr/>
          <a:lstStyle/>
          <a:p>
            <a:r>
              <a:rPr lang="en-DE" sz="1800">
                <a:solidFill>
                  <a:srgbClr val="0070C0"/>
                </a:solidFill>
              </a:rPr>
              <a:t>stereotypisch</a:t>
            </a:r>
            <a:r>
              <a:rPr lang="en-DE" sz="1800"/>
              <a:t>: typische Abläufe von Ereignissen, z.B. </a:t>
            </a:r>
            <a:r>
              <a:rPr lang="en-DE" sz="1800" i="1"/>
              <a:t>du musst erst das Browserfenster öffnen</a:t>
            </a:r>
            <a:endParaRPr lang="en-DE" sz="1800"/>
          </a:p>
          <a:p>
            <a:r>
              <a:rPr lang="en-DE" sz="1800">
                <a:solidFill>
                  <a:srgbClr val="0070C0"/>
                </a:solidFill>
              </a:rPr>
              <a:t>doxastisch</a:t>
            </a:r>
            <a:r>
              <a:rPr lang="en-DE" sz="1800"/>
              <a:t>: Glaubensinhalte; legt i.d.R. eine distanzierte Position der Sprecherin nahe: </a:t>
            </a:r>
            <a:r>
              <a:rPr lang="en-DE" sz="1800" i="1"/>
              <a:t>das mag alles genau so passiert sein</a:t>
            </a:r>
            <a:endParaRPr lang="en-DE" sz="1800"/>
          </a:p>
          <a:p>
            <a:r>
              <a:rPr lang="en-DE" sz="1800">
                <a:solidFill>
                  <a:srgbClr val="0070C0"/>
                </a:solidFill>
              </a:rPr>
              <a:t>deontisch</a:t>
            </a:r>
            <a:r>
              <a:rPr lang="en-DE" sz="1800"/>
              <a:t>: bezieht sich auf Forderungen Dritter, z.B. </a:t>
            </a:r>
            <a:r>
              <a:rPr lang="en-DE" sz="1800" i="1"/>
              <a:t>er soll heute sein Kinderzimmer aufräumen</a:t>
            </a:r>
          </a:p>
          <a:p>
            <a:r>
              <a:rPr lang="en-DE" sz="1800">
                <a:solidFill>
                  <a:srgbClr val="0070C0"/>
                </a:solidFill>
              </a:rPr>
              <a:t>buletisch</a:t>
            </a:r>
            <a:r>
              <a:rPr lang="en-DE" sz="1800"/>
              <a:t>: bezieht sich auf Wunsch des Subjekts, z.B. </a:t>
            </a:r>
            <a:r>
              <a:rPr lang="en-DE" sz="1800" i="1"/>
              <a:t>er will das nicht</a:t>
            </a:r>
            <a:endParaRPr lang="en-DE" sz="1800"/>
          </a:p>
          <a:p>
            <a:r>
              <a:rPr lang="en-DE" sz="1800">
                <a:solidFill>
                  <a:srgbClr val="0070C0"/>
                </a:solidFill>
              </a:rPr>
              <a:t>teleologisch</a:t>
            </a:r>
            <a:r>
              <a:rPr lang="en-DE" sz="1800"/>
              <a:t>: Möglichkeit oder Notwendigkeit ergibt sich aus den Zielen, die das Subjekt verfolgt: </a:t>
            </a:r>
            <a:r>
              <a:rPr lang="en-DE" sz="1800" i="1"/>
              <a:t>Wenn du bestehen willst, musst du lernen</a:t>
            </a:r>
          </a:p>
          <a:p>
            <a:r>
              <a:rPr lang="en-DE" sz="1800">
                <a:solidFill>
                  <a:srgbClr val="0070C0"/>
                </a:solidFill>
              </a:rPr>
              <a:t>ontologisch</a:t>
            </a:r>
            <a:r>
              <a:rPr lang="en-DE" sz="1800"/>
              <a:t>/</a:t>
            </a:r>
            <a:r>
              <a:rPr lang="en-DE" sz="1800">
                <a:solidFill>
                  <a:srgbClr val="0070C0"/>
                </a:solidFill>
              </a:rPr>
              <a:t>alethisch</a:t>
            </a:r>
            <a:r>
              <a:rPr lang="en-DE" sz="1800"/>
              <a:t>: bezieht sich auf die Art, wie sich die Dinge (auch) hätten entwickeln können, z.B. </a:t>
            </a:r>
            <a:r>
              <a:rPr lang="en-DE" sz="1800" i="1"/>
              <a:t>diese Vorlesung könnte auch "Lange Liste von Fachbegriffen XXL" heißen</a:t>
            </a:r>
          </a:p>
          <a:p>
            <a:endParaRPr lang="en-DE" sz="1800" i="1"/>
          </a:p>
        </p:txBody>
      </p:sp>
      <p:sp>
        <p:nvSpPr>
          <p:cNvPr id="6" name="Text Placeholder 5">
            <a:extLst>
              <a:ext uri="{FF2B5EF4-FFF2-40B4-BE49-F238E27FC236}">
                <a16:creationId xmlns:a16="http://schemas.microsoft.com/office/drawing/2014/main" id="{49639D3D-F754-0942-970E-519B1AE8F7F6}"/>
              </a:ext>
            </a:extLst>
          </p:cNvPr>
          <p:cNvSpPr>
            <a:spLocks noGrp="1"/>
          </p:cNvSpPr>
          <p:nvPr>
            <p:ph type="body" sz="quarter" idx="15"/>
          </p:nvPr>
        </p:nvSpPr>
        <p:spPr/>
        <p:txBody>
          <a:bodyPr/>
          <a:lstStyle/>
          <a:p>
            <a:r>
              <a:rPr lang="en-DE"/>
              <a:t>Weitere Lesarten von Modalverben</a:t>
            </a:r>
          </a:p>
        </p:txBody>
      </p:sp>
    </p:spTree>
    <p:extLst>
      <p:ext uri="{BB962C8B-B14F-4D97-AF65-F5344CB8AC3E}">
        <p14:creationId xmlns:p14="http://schemas.microsoft.com/office/powerpoint/2010/main" val="81464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E76E9-D3B2-8745-A6D4-4A36703B002D}"/>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E15621B7-6788-6849-98B3-6C4EA41FD1D7}"/>
              </a:ext>
            </a:extLst>
          </p:cNvPr>
          <p:cNvSpPr>
            <a:spLocks noGrp="1"/>
          </p:cNvSpPr>
          <p:nvPr>
            <p:ph type="ftr" sz="quarter" idx="11"/>
          </p:nvPr>
        </p:nvSpPr>
        <p:spPr/>
        <p:txBody>
          <a:bodyPr/>
          <a:lstStyle/>
          <a:p>
            <a:r>
              <a:rPr lang="de-DE"/>
              <a:t>Busse 2009: 36f.; Pafel &amp; Reich 2016: 236; Gutzmann 2019: 6)</a:t>
            </a:r>
          </a:p>
        </p:txBody>
      </p:sp>
      <p:sp>
        <p:nvSpPr>
          <p:cNvPr id="4" name="Slide Number Placeholder 3">
            <a:extLst>
              <a:ext uri="{FF2B5EF4-FFF2-40B4-BE49-F238E27FC236}">
                <a16:creationId xmlns:a16="http://schemas.microsoft.com/office/drawing/2014/main" id="{BDC4799A-CCB5-1348-8C19-400B89903515}"/>
              </a:ext>
            </a:extLst>
          </p:cNvPr>
          <p:cNvSpPr>
            <a:spLocks noGrp="1"/>
          </p:cNvSpPr>
          <p:nvPr>
            <p:ph type="sldNum" sz="quarter" idx="12"/>
          </p:nvPr>
        </p:nvSpPr>
        <p:spPr/>
        <p:txBody>
          <a:bodyPr/>
          <a:lstStyle/>
          <a:p>
            <a:fld id="{9D195BCC-3514-4B1B-9C18-24F3D67EC549}" type="slidenum">
              <a:rPr lang="de-DE" smtClean="0"/>
              <a:t>6</a:t>
            </a:fld>
            <a:endParaRPr lang="de-DE"/>
          </a:p>
        </p:txBody>
      </p:sp>
      <p:sp>
        <p:nvSpPr>
          <p:cNvPr id="5" name="Text Placeholder 4">
            <a:extLst>
              <a:ext uri="{FF2B5EF4-FFF2-40B4-BE49-F238E27FC236}">
                <a16:creationId xmlns:a16="http://schemas.microsoft.com/office/drawing/2014/main" id="{C66C84F9-F9C9-1E4C-BAB3-F2E284E70D9E}"/>
              </a:ext>
            </a:extLst>
          </p:cNvPr>
          <p:cNvSpPr>
            <a:spLocks noGrp="1"/>
          </p:cNvSpPr>
          <p:nvPr>
            <p:ph type="body" sz="quarter" idx="14"/>
          </p:nvPr>
        </p:nvSpPr>
        <p:spPr/>
        <p:txBody>
          <a:bodyPr/>
          <a:lstStyle/>
          <a:p>
            <a:r>
              <a:rPr lang="en-DE"/>
              <a:t>geht zurück auf Carnap, ähnliche Unterscheidung wie Sinn und Bedeutung, aber nicht deckungsgleich</a:t>
            </a:r>
          </a:p>
          <a:p>
            <a:r>
              <a:rPr lang="en-DE" b="1">
                <a:solidFill>
                  <a:srgbClr val="0070C0"/>
                </a:solidFill>
              </a:rPr>
              <a:t>Intension</a:t>
            </a:r>
            <a:r>
              <a:rPr lang="en-DE"/>
              <a:t>: "Inhalt" oder "Konzept", der bzw. das durch den Ausdruck ausgedrückt wird; macht den Informationsgehalt eines Ausdrucks aus</a:t>
            </a:r>
          </a:p>
          <a:p>
            <a:r>
              <a:rPr lang="en-DE" b="1">
                <a:solidFill>
                  <a:srgbClr val="00B050"/>
                </a:solidFill>
              </a:rPr>
              <a:t>Extension</a:t>
            </a:r>
            <a:r>
              <a:rPr lang="en-DE"/>
              <a:t>: Klasse aller Entitäten, auf die ein Ausdruck aufgrund seiner Intension angewandt werden kann.</a:t>
            </a:r>
          </a:p>
        </p:txBody>
      </p:sp>
      <p:sp>
        <p:nvSpPr>
          <p:cNvPr id="6" name="Text Placeholder 5">
            <a:extLst>
              <a:ext uri="{FF2B5EF4-FFF2-40B4-BE49-F238E27FC236}">
                <a16:creationId xmlns:a16="http://schemas.microsoft.com/office/drawing/2014/main" id="{967E4F03-D367-B54E-84CB-D3A5487880F3}"/>
              </a:ext>
            </a:extLst>
          </p:cNvPr>
          <p:cNvSpPr>
            <a:spLocks noGrp="1"/>
          </p:cNvSpPr>
          <p:nvPr>
            <p:ph type="body" sz="quarter" idx="15"/>
          </p:nvPr>
        </p:nvSpPr>
        <p:spPr/>
        <p:txBody>
          <a:bodyPr/>
          <a:lstStyle/>
          <a:p>
            <a:r>
              <a:rPr lang="en-DE"/>
              <a:t>Intension und Extension</a:t>
            </a:r>
          </a:p>
        </p:txBody>
      </p:sp>
      <p:pic>
        <p:nvPicPr>
          <p:cNvPr id="7" name="Picture 2">
            <a:extLst>
              <a:ext uri="{FF2B5EF4-FFF2-40B4-BE49-F238E27FC236}">
                <a16:creationId xmlns:a16="http://schemas.microsoft.com/office/drawing/2014/main" id="{0AD6C5AB-BB99-AC45-B3CB-BB05AFD79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030" y="3655045"/>
            <a:ext cx="916336" cy="9746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8B0203E-F5B6-C349-BEAC-BD6E39CDEDA7}"/>
              </a:ext>
            </a:extLst>
          </p:cNvPr>
          <p:cNvSpPr txBox="1"/>
          <p:nvPr/>
        </p:nvSpPr>
        <p:spPr>
          <a:xfrm>
            <a:off x="827584" y="3655045"/>
            <a:ext cx="1156086" cy="300210"/>
          </a:xfrm>
          <a:prstGeom prst="rect">
            <a:avLst/>
          </a:prstGeom>
          <a:noFill/>
        </p:spPr>
        <p:txBody>
          <a:bodyPr wrap="none" rtlCol="0">
            <a:spAutoFit/>
          </a:bodyPr>
          <a:lstStyle/>
          <a:p>
            <a:pPr algn="r"/>
            <a:r>
              <a:rPr lang="en-DE" i="1" dirty="0" err="1"/>
              <a:t>Morgenstern</a:t>
            </a:r>
          </a:p>
        </p:txBody>
      </p:sp>
      <p:sp>
        <p:nvSpPr>
          <p:cNvPr id="9" name="TextBox 8">
            <a:extLst>
              <a:ext uri="{FF2B5EF4-FFF2-40B4-BE49-F238E27FC236}">
                <a16:creationId xmlns:a16="http://schemas.microsoft.com/office/drawing/2014/main" id="{BA099736-D7AB-0D46-8B76-59C10A95368C}"/>
              </a:ext>
            </a:extLst>
          </p:cNvPr>
          <p:cNvSpPr txBox="1"/>
          <p:nvPr/>
        </p:nvSpPr>
        <p:spPr>
          <a:xfrm>
            <a:off x="914146" y="4329456"/>
            <a:ext cx="1069524" cy="300210"/>
          </a:xfrm>
          <a:prstGeom prst="rect">
            <a:avLst/>
          </a:prstGeom>
          <a:noFill/>
        </p:spPr>
        <p:txBody>
          <a:bodyPr wrap="none" rtlCol="0">
            <a:spAutoFit/>
          </a:bodyPr>
          <a:lstStyle/>
          <a:p>
            <a:pPr algn="r"/>
            <a:r>
              <a:rPr lang="en-DE" i="1" dirty="0" err="1"/>
              <a:t>Abendstern</a:t>
            </a:r>
          </a:p>
        </p:txBody>
      </p:sp>
      <p:cxnSp>
        <p:nvCxnSpPr>
          <p:cNvPr id="11" name="Straight Arrow Connector 10">
            <a:extLst>
              <a:ext uri="{FF2B5EF4-FFF2-40B4-BE49-F238E27FC236}">
                <a16:creationId xmlns:a16="http://schemas.microsoft.com/office/drawing/2014/main" id="{64D0ED1D-48EA-9B47-BA1A-8CAE24977911}"/>
              </a:ext>
            </a:extLst>
          </p:cNvPr>
          <p:cNvCxnSpPr>
            <a:stCxn id="9" idx="3"/>
            <a:endCxn id="7" idx="1"/>
          </p:cNvCxnSpPr>
          <p:nvPr/>
        </p:nvCxnSpPr>
        <p:spPr>
          <a:xfrm flipV="1">
            <a:off x="1983670" y="4142356"/>
            <a:ext cx="4453360" cy="337205"/>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B241275-B846-FB46-8B0D-1C5746E42528}"/>
              </a:ext>
            </a:extLst>
          </p:cNvPr>
          <p:cNvCxnSpPr>
            <a:cxnSpLocks/>
            <a:stCxn id="8" idx="3"/>
          </p:cNvCxnSpPr>
          <p:nvPr/>
        </p:nvCxnSpPr>
        <p:spPr>
          <a:xfrm>
            <a:off x="1983670" y="3805150"/>
            <a:ext cx="4453360" cy="337207"/>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9ACA410-A620-D341-AB90-3810B524E1B9}"/>
              </a:ext>
            </a:extLst>
          </p:cNvPr>
          <p:cNvSpPr txBox="1"/>
          <p:nvPr/>
        </p:nvSpPr>
        <p:spPr>
          <a:xfrm>
            <a:off x="842138" y="3910831"/>
            <a:ext cx="1641630" cy="300210"/>
          </a:xfrm>
          <a:prstGeom prst="rect">
            <a:avLst/>
          </a:prstGeom>
          <a:noFill/>
        </p:spPr>
        <p:txBody>
          <a:bodyPr wrap="square" rtlCol="0">
            <a:spAutoFit/>
          </a:bodyPr>
          <a:lstStyle/>
          <a:p>
            <a:pPr algn="l"/>
            <a:r>
              <a:rPr lang="en-DE" dirty="0" err="1"/>
              <a:t>= Intension 1</a:t>
            </a:r>
          </a:p>
        </p:txBody>
      </p:sp>
      <p:sp>
        <p:nvSpPr>
          <p:cNvPr id="15" name="TextBox 14">
            <a:extLst>
              <a:ext uri="{FF2B5EF4-FFF2-40B4-BE49-F238E27FC236}">
                <a16:creationId xmlns:a16="http://schemas.microsoft.com/office/drawing/2014/main" id="{B8585011-8C0A-814B-B000-EB516793A836}"/>
              </a:ext>
            </a:extLst>
          </p:cNvPr>
          <p:cNvSpPr txBox="1"/>
          <p:nvPr/>
        </p:nvSpPr>
        <p:spPr>
          <a:xfrm>
            <a:off x="842138" y="4589431"/>
            <a:ext cx="1641630" cy="300210"/>
          </a:xfrm>
          <a:prstGeom prst="rect">
            <a:avLst/>
          </a:prstGeom>
          <a:noFill/>
        </p:spPr>
        <p:txBody>
          <a:bodyPr wrap="square" rtlCol="0">
            <a:spAutoFit/>
          </a:bodyPr>
          <a:lstStyle/>
          <a:p>
            <a:pPr algn="l"/>
            <a:r>
              <a:rPr lang="en-DE" dirty="0" err="1"/>
              <a:t>= Intension 2</a:t>
            </a:r>
          </a:p>
        </p:txBody>
      </p:sp>
      <p:sp>
        <p:nvSpPr>
          <p:cNvPr id="16" name="TextBox 15">
            <a:extLst>
              <a:ext uri="{FF2B5EF4-FFF2-40B4-BE49-F238E27FC236}">
                <a16:creationId xmlns:a16="http://schemas.microsoft.com/office/drawing/2014/main" id="{9E48CE0B-D848-ED49-B13F-50E467BE4333}"/>
              </a:ext>
            </a:extLst>
          </p:cNvPr>
          <p:cNvSpPr txBox="1"/>
          <p:nvPr/>
        </p:nvSpPr>
        <p:spPr>
          <a:xfrm>
            <a:off x="7230981" y="3888311"/>
            <a:ext cx="1641630" cy="508088"/>
          </a:xfrm>
          <a:prstGeom prst="rect">
            <a:avLst/>
          </a:prstGeom>
          <a:noFill/>
        </p:spPr>
        <p:txBody>
          <a:bodyPr wrap="square" rtlCol="0">
            <a:spAutoFit/>
          </a:bodyPr>
          <a:lstStyle/>
          <a:p>
            <a:pPr algn="ctr"/>
            <a:r>
              <a:rPr lang="en-DE" dirty="0" err="1"/>
              <a:t>Extension: </a:t>
            </a:r>
          </a:p>
          <a:p>
            <a:pPr algn="ctr"/>
            <a:r>
              <a:rPr lang="en-DE" dirty="0" err="1"/>
              <a:t>Planet Venus</a:t>
            </a:r>
          </a:p>
        </p:txBody>
      </p:sp>
    </p:spTree>
    <p:extLst>
      <p:ext uri="{BB962C8B-B14F-4D97-AF65-F5344CB8AC3E}">
        <p14:creationId xmlns:p14="http://schemas.microsoft.com/office/powerpoint/2010/main" val="7305318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21B4-B756-F442-82CE-1C4CDD433FE0}"/>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36CD5ADD-FB86-F34A-A91D-DF5215A97C41}"/>
              </a:ext>
            </a:extLst>
          </p:cNvPr>
          <p:cNvSpPr>
            <a:spLocks noGrp="1"/>
          </p:cNvSpPr>
          <p:nvPr>
            <p:ph type="ftr" sz="quarter" idx="11"/>
          </p:nvPr>
        </p:nvSpPr>
        <p:spPr/>
        <p:txBody>
          <a:bodyPr/>
          <a:lstStyle/>
          <a:p>
            <a:r>
              <a:rPr lang="de-DE"/>
              <a:t>(Pafel &amp; Reich 2016: 106f.)</a:t>
            </a:r>
          </a:p>
        </p:txBody>
      </p:sp>
      <p:sp>
        <p:nvSpPr>
          <p:cNvPr id="4" name="Slide Number Placeholder 3">
            <a:extLst>
              <a:ext uri="{FF2B5EF4-FFF2-40B4-BE49-F238E27FC236}">
                <a16:creationId xmlns:a16="http://schemas.microsoft.com/office/drawing/2014/main" id="{649DF957-1223-7C41-BA84-F6D225439781}"/>
              </a:ext>
            </a:extLst>
          </p:cNvPr>
          <p:cNvSpPr>
            <a:spLocks noGrp="1"/>
          </p:cNvSpPr>
          <p:nvPr>
            <p:ph type="sldNum" sz="quarter" idx="12"/>
          </p:nvPr>
        </p:nvSpPr>
        <p:spPr/>
        <p:txBody>
          <a:bodyPr/>
          <a:lstStyle/>
          <a:p>
            <a:fld id="{9D195BCC-3514-4B1B-9C18-24F3D67EC549}" type="slidenum">
              <a:rPr lang="de-DE" smtClean="0"/>
              <a:t>60</a:t>
            </a:fld>
            <a:endParaRPr lang="de-DE"/>
          </a:p>
        </p:txBody>
      </p:sp>
      <p:sp>
        <p:nvSpPr>
          <p:cNvPr id="5" name="Text Placeholder 4">
            <a:extLst>
              <a:ext uri="{FF2B5EF4-FFF2-40B4-BE49-F238E27FC236}">
                <a16:creationId xmlns:a16="http://schemas.microsoft.com/office/drawing/2014/main" id="{EADFDA00-BA68-A546-85E6-0D7D43A53A63}"/>
              </a:ext>
            </a:extLst>
          </p:cNvPr>
          <p:cNvSpPr>
            <a:spLocks noGrp="1"/>
          </p:cNvSpPr>
          <p:nvPr>
            <p:ph type="body" sz="quarter" idx="14"/>
          </p:nvPr>
        </p:nvSpPr>
        <p:spPr>
          <a:xfrm>
            <a:off x="521494" y="1472524"/>
            <a:ext cx="8101012" cy="3311525"/>
          </a:xfrm>
        </p:spPr>
        <p:txBody>
          <a:bodyPr/>
          <a:lstStyle/>
          <a:p>
            <a:r>
              <a:rPr lang="en-DE"/>
              <a:t>In der Kognitiven Linguistik wurden Modalverben v.a. von Leonard Talmy in seinem "Force-Dynamics"-Modell analysiert</a:t>
            </a:r>
          </a:p>
          <a:p>
            <a:r>
              <a:rPr lang="en-DE"/>
              <a:t>Dieses Modell versucht zu erfassen, wie in der Sprache Kausalitätsbeziehungen dargestellt werden</a:t>
            </a:r>
          </a:p>
          <a:p>
            <a:r>
              <a:rPr lang="en-DE"/>
              <a:t>Sweetser (1990) geht davon aus, dass sich z.B. die epistemische Lesart von Modalverben durch die metaphorische Übertragung der Kräftedynamik im Bereich der sozialen Pflichten auf den Bereich des Urteilens und Schließens erklären lässt:</a:t>
            </a:r>
          </a:p>
          <a:p>
            <a:pPr marL="0" indent="0" algn="ctr">
              <a:buNone/>
            </a:pPr>
            <a:endParaRPr lang="en-DE" sz="1050"/>
          </a:p>
          <a:p>
            <a:pPr marL="0" indent="0" algn="ctr">
              <a:buNone/>
            </a:pPr>
            <a:r>
              <a:rPr lang="en-DE" i="1"/>
              <a:t>sie muss den ganzen Tag arbeiten. </a:t>
            </a:r>
            <a:r>
              <a:rPr lang="en-DE">
                <a:sym typeface="Wingdings" pitchFamily="2" charset="2"/>
              </a:rPr>
              <a:t> </a:t>
            </a:r>
            <a:r>
              <a:rPr lang="en-DE">
                <a:solidFill>
                  <a:srgbClr val="0070C0"/>
                </a:solidFill>
                <a:sym typeface="Wingdings" pitchFamily="2" charset="2"/>
              </a:rPr>
              <a:t>soziale Welt</a:t>
            </a:r>
          </a:p>
          <a:p>
            <a:pPr marL="0" indent="0" algn="ctr">
              <a:buNone/>
            </a:pPr>
            <a:r>
              <a:rPr lang="en-DE" i="1">
                <a:sym typeface="Wingdings" pitchFamily="2" charset="2"/>
              </a:rPr>
              <a:t>sie muss wohl zu Hause sein </a:t>
            </a:r>
            <a:r>
              <a:rPr lang="en-DE">
                <a:sym typeface="Wingdings" pitchFamily="2" charset="2"/>
              </a:rPr>
              <a:t> </a:t>
            </a:r>
            <a:r>
              <a:rPr lang="en-DE">
                <a:solidFill>
                  <a:srgbClr val="00B050"/>
                </a:solidFill>
                <a:sym typeface="Wingdings" pitchFamily="2" charset="2"/>
              </a:rPr>
              <a:t>epistemische Welt</a:t>
            </a:r>
            <a:endParaRPr lang="en-DE" i="1">
              <a:solidFill>
                <a:srgbClr val="00B050"/>
              </a:solidFill>
            </a:endParaRPr>
          </a:p>
        </p:txBody>
      </p:sp>
      <p:sp>
        <p:nvSpPr>
          <p:cNvPr id="6" name="Text Placeholder 5">
            <a:extLst>
              <a:ext uri="{FF2B5EF4-FFF2-40B4-BE49-F238E27FC236}">
                <a16:creationId xmlns:a16="http://schemas.microsoft.com/office/drawing/2014/main" id="{49639D3D-F754-0942-970E-519B1AE8F7F6}"/>
              </a:ext>
            </a:extLst>
          </p:cNvPr>
          <p:cNvSpPr>
            <a:spLocks noGrp="1"/>
          </p:cNvSpPr>
          <p:nvPr>
            <p:ph type="body" sz="quarter" idx="15"/>
          </p:nvPr>
        </p:nvSpPr>
        <p:spPr/>
        <p:txBody>
          <a:bodyPr/>
          <a:lstStyle/>
          <a:p>
            <a:r>
              <a:rPr lang="en-DE"/>
              <a:t>Modalverben in der Kognitiven Semantik</a:t>
            </a:r>
          </a:p>
        </p:txBody>
      </p:sp>
    </p:spTree>
    <p:extLst>
      <p:ext uri="{BB962C8B-B14F-4D97-AF65-F5344CB8AC3E}">
        <p14:creationId xmlns:p14="http://schemas.microsoft.com/office/powerpoint/2010/main" val="2003615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19C92-9983-9443-8AD5-BD22CE96479E}"/>
              </a:ext>
            </a:extLst>
          </p:cNvPr>
          <p:cNvSpPr>
            <a:spLocks noGrp="1"/>
          </p:cNvSpPr>
          <p:nvPr>
            <p:ph type="title"/>
          </p:nvPr>
        </p:nvSpPr>
        <p:spPr/>
        <p:txBody>
          <a:bodyPr/>
          <a:lstStyle/>
          <a:p>
            <a:r>
              <a:rPr lang="en-DE"/>
              <a:t>Verben</a:t>
            </a:r>
          </a:p>
        </p:txBody>
      </p:sp>
      <p:sp>
        <p:nvSpPr>
          <p:cNvPr id="3" name="Footer Placeholder 2">
            <a:extLst>
              <a:ext uri="{FF2B5EF4-FFF2-40B4-BE49-F238E27FC236}">
                <a16:creationId xmlns:a16="http://schemas.microsoft.com/office/drawing/2014/main" id="{FC04ADA9-B5BA-A143-A946-978ACBD1164B}"/>
              </a:ext>
            </a:extLst>
          </p:cNvPr>
          <p:cNvSpPr>
            <a:spLocks noGrp="1"/>
          </p:cNvSpPr>
          <p:nvPr>
            <p:ph type="ftr" sz="quarter" idx="11"/>
          </p:nvPr>
        </p:nvSpPr>
        <p:spPr/>
        <p:txBody>
          <a:bodyPr/>
          <a:lstStyle/>
          <a:p>
            <a:r>
              <a:rPr lang="de-DE"/>
              <a:t>(Pafel &amp; Reich 2016: 107f.; https://grammis.ids-mannheim.de/systematische-grammatik/1125)</a:t>
            </a:r>
          </a:p>
        </p:txBody>
      </p:sp>
      <p:sp>
        <p:nvSpPr>
          <p:cNvPr id="4" name="Slide Number Placeholder 3">
            <a:extLst>
              <a:ext uri="{FF2B5EF4-FFF2-40B4-BE49-F238E27FC236}">
                <a16:creationId xmlns:a16="http://schemas.microsoft.com/office/drawing/2014/main" id="{94937476-03C8-7D49-9386-D32E9FD865CE}"/>
              </a:ext>
            </a:extLst>
          </p:cNvPr>
          <p:cNvSpPr>
            <a:spLocks noGrp="1"/>
          </p:cNvSpPr>
          <p:nvPr>
            <p:ph type="sldNum" sz="quarter" idx="12"/>
          </p:nvPr>
        </p:nvSpPr>
        <p:spPr/>
        <p:txBody>
          <a:bodyPr/>
          <a:lstStyle/>
          <a:p>
            <a:fld id="{9D195BCC-3514-4B1B-9C18-24F3D67EC549}" type="slidenum">
              <a:rPr lang="de-DE" smtClean="0"/>
              <a:t>61</a:t>
            </a:fld>
            <a:endParaRPr lang="de-DE"/>
          </a:p>
        </p:txBody>
      </p:sp>
      <p:sp>
        <p:nvSpPr>
          <p:cNvPr id="5" name="Text Placeholder 4">
            <a:extLst>
              <a:ext uri="{FF2B5EF4-FFF2-40B4-BE49-F238E27FC236}">
                <a16:creationId xmlns:a16="http://schemas.microsoft.com/office/drawing/2014/main" id="{83BF0B36-1712-474C-914B-000D063D18B5}"/>
              </a:ext>
            </a:extLst>
          </p:cNvPr>
          <p:cNvSpPr>
            <a:spLocks noGrp="1"/>
          </p:cNvSpPr>
          <p:nvPr>
            <p:ph type="body" sz="quarter" idx="14"/>
          </p:nvPr>
        </p:nvSpPr>
        <p:spPr/>
        <p:txBody>
          <a:bodyPr/>
          <a:lstStyle/>
          <a:p>
            <a:r>
              <a:rPr lang="en-DE"/>
              <a:t>Als </a:t>
            </a:r>
            <a:r>
              <a:rPr lang="en-DE" b="1">
                <a:solidFill>
                  <a:srgbClr val="0070C0"/>
                </a:solidFill>
              </a:rPr>
              <a:t>Hilfsverben</a:t>
            </a:r>
            <a:r>
              <a:rPr lang="en-DE"/>
              <a:t> (Auxiliare) werden alle Verben bezeichnet, die sich mit </a:t>
            </a:r>
            <a:r>
              <a:rPr lang="en-DE" u="sng"/>
              <a:t>Vollverben</a:t>
            </a:r>
            <a:r>
              <a:rPr lang="en-DE"/>
              <a:t> zu einer grammatischen Konstruktion verbinden:</a:t>
            </a:r>
          </a:p>
          <a:p>
            <a:endParaRPr lang="en-DE"/>
          </a:p>
          <a:p>
            <a:pPr marL="0" indent="0" algn="ctr">
              <a:buNone/>
            </a:pPr>
            <a:r>
              <a:rPr lang="en-DE" i="1"/>
              <a:t>ich </a:t>
            </a:r>
            <a:r>
              <a:rPr lang="en-DE" b="1" i="1">
                <a:solidFill>
                  <a:srgbClr val="0070C0"/>
                </a:solidFill>
              </a:rPr>
              <a:t>habe</a:t>
            </a:r>
            <a:r>
              <a:rPr lang="en-DE" b="1" i="1"/>
              <a:t> </a:t>
            </a:r>
            <a:r>
              <a:rPr lang="en-DE" i="1"/>
              <a:t>den Text </a:t>
            </a:r>
            <a:r>
              <a:rPr lang="en-DE" i="1" u="sng"/>
              <a:t>gelesen</a:t>
            </a:r>
            <a:endParaRPr lang="en-DE"/>
          </a:p>
          <a:p>
            <a:pPr marL="0" indent="0" algn="ctr">
              <a:buNone/>
            </a:pPr>
            <a:endParaRPr lang="en-DE" i="1"/>
          </a:p>
          <a:p>
            <a:r>
              <a:rPr lang="en-DE"/>
              <a:t>zentrale Hilfsverben im Deutschen sind </a:t>
            </a:r>
            <a:r>
              <a:rPr lang="en-DE" i="1"/>
              <a:t>sein, haben </a:t>
            </a:r>
            <a:r>
              <a:rPr lang="en-DE"/>
              <a:t>und </a:t>
            </a:r>
            <a:r>
              <a:rPr lang="en-DE" i="1"/>
              <a:t>werden</a:t>
            </a:r>
            <a:endParaRPr lang="en-DE"/>
          </a:p>
          <a:p>
            <a:r>
              <a:rPr lang="en-DE" i="1"/>
              <a:t>sein, werden </a:t>
            </a:r>
            <a:r>
              <a:rPr lang="en-DE"/>
              <a:t>und </a:t>
            </a:r>
            <a:r>
              <a:rPr lang="en-DE" i="1"/>
              <a:t>bleiben </a:t>
            </a:r>
            <a:r>
              <a:rPr lang="en-DE"/>
              <a:t>kommen zudem als </a:t>
            </a:r>
            <a:r>
              <a:rPr lang="en-DE" b="1">
                <a:solidFill>
                  <a:srgbClr val="00B050"/>
                </a:solidFill>
              </a:rPr>
              <a:t>Kopulaverben</a:t>
            </a:r>
            <a:r>
              <a:rPr lang="en-DE" b="1"/>
              <a:t> </a:t>
            </a:r>
            <a:r>
              <a:rPr lang="en-DE"/>
              <a:t>vor</a:t>
            </a:r>
          </a:p>
          <a:p>
            <a:r>
              <a:rPr lang="en-DE"/>
              <a:t>Kopulaverben sind Verben, die nur zusammen mit einem </a:t>
            </a:r>
            <a:r>
              <a:rPr lang="en-DE" b="1">
                <a:solidFill>
                  <a:srgbClr val="7030A0"/>
                </a:solidFill>
              </a:rPr>
              <a:t>Prädikativkomplement</a:t>
            </a:r>
            <a:r>
              <a:rPr lang="en-DE"/>
              <a:t> den Prädikatsausdruck bilden: </a:t>
            </a:r>
            <a:r>
              <a:rPr lang="en-DE" i="1"/>
              <a:t>Sie </a:t>
            </a:r>
            <a:r>
              <a:rPr lang="en-DE" i="1">
                <a:solidFill>
                  <a:srgbClr val="00B050"/>
                </a:solidFill>
              </a:rPr>
              <a:t>ist/wird/bleibt</a:t>
            </a:r>
            <a:r>
              <a:rPr lang="en-DE" i="1"/>
              <a:t> </a:t>
            </a:r>
            <a:r>
              <a:rPr lang="en-DE" i="1">
                <a:solidFill>
                  <a:srgbClr val="7030A0"/>
                </a:solidFill>
              </a:rPr>
              <a:t>Ärztin</a:t>
            </a:r>
            <a:r>
              <a:rPr lang="en-DE" i="1"/>
              <a:t>. Das Verfahren </a:t>
            </a:r>
            <a:r>
              <a:rPr lang="en-DE" i="1">
                <a:solidFill>
                  <a:srgbClr val="00B050"/>
                </a:solidFill>
              </a:rPr>
              <a:t>ist</a:t>
            </a:r>
            <a:r>
              <a:rPr lang="en-DE" i="1"/>
              <a:t> </a:t>
            </a:r>
            <a:r>
              <a:rPr lang="en-DE" i="1">
                <a:solidFill>
                  <a:srgbClr val="7030A0"/>
                </a:solidFill>
              </a:rPr>
              <a:t>sehr schwierig</a:t>
            </a:r>
            <a:r>
              <a:rPr lang="en-DE" i="1"/>
              <a:t>.</a:t>
            </a:r>
            <a:endParaRPr lang="en-DE"/>
          </a:p>
        </p:txBody>
      </p:sp>
      <p:sp>
        <p:nvSpPr>
          <p:cNvPr id="6" name="Text Placeholder 5">
            <a:extLst>
              <a:ext uri="{FF2B5EF4-FFF2-40B4-BE49-F238E27FC236}">
                <a16:creationId xmlns:a16="http://schemas.microsoft.com/office/drawing/2014/main" id="{DDDE3E06-7484-7144-95F1-69C14C1A698F}"/>
              </a:ext>
            </a:extLst>
          </p:cNvPr>
          <p:cNvSpPr>
            <a:spLocks noGrp="1"/>
          </p:cNvSpPr>
          <p:nvPr>
            <p:ph type="body" sz="quarter" idx="15"/>
          </p:nvPr>
        </p:nvSpPr>
        <p:spPr/>
        <p:txBody>
          <a:bodyPr/>
          <a:lstStyle/>
          <a:p>
            <a:r>
              <a:rPr lang="en-DE"/>
              <a:t>Hilfs- und Kopulaverben</a:t>
            </a:r>
          </a:p>
        </p:txBody>
      </p:sp>
    </p:spTree>
    <p:extLst>
      <p:ext uri="{BB962C8B-B14F-4D97-AF65-F5344CB8AC3E}">
        <p14:creationId xmlns:p14="http://schemas.microsoft.com/office/powerpoint/2010/main" val="39082423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olzmännchen mit einer Trompete">
            <a:extLst>
              <a:ext uri="{FF2B5EF4-FFF2-40B4-BE49-F238E27FC236}">
                <a16:creationId xmlns:a16="http://schemas.microsoft.com/office/drawing/2014/main" id="{DEA77BF9-AB33-764B-8D8C-B16C0B35E38A}"/>
              </a:ext>
            </a:extLst>
          </p:cNvPr>
          <p:cNvSpPr>
            <a:spLocks noGrp="1"/>
          </p:cNvSpPr>
          <p:nvPr>
            <p:ph type="title"/>
          </p:nvPr>
        </p:nvSpPr>
        <p:spPr/>
        <p:txBody>
          <a:bodyPr/>
          <a:lstStyle/>
          <a:p>
            <a:r>
              <a:rPr lang="en-DE"/>
              <a:t>Nomen und Nominalgruppen</a:t>
            </a:r>
          </a:p>
        </p:txBody>
      </p:sp>
      <p:sp>
        <p:nvSpPr>
          <p:cNvPr id="3" name="Footer Placeholder 2" descr="Holzmännchen mit einer Trompete">
            <a:extLst>
              <a:ext uri="{FF2B5EF4-FFF2-40B4-BE49-F238E27FC236}">
                <a16:creationId xmlns:a16="http://schemas.microsoft.com/office/drawing/2014/main" id="{71F9DBDD-88D2-2546-B85B-72D90D8E3D6E}"/>
              </a:ext>
            </a:extLst>
          </p:cNvPr>
          <p:cNvSpPr>
            <a:spLocks noGrp="1"/>
          </p:cNvSpPr>
          <p:nvPr>
            <p:ph type="ftr" sz="quarter" idx="11"/>
          </p:nvPr>
        </p:nvSpPr>
        <p:spPr/>
        <p:txBody>
          <a:bodyPr/>
          <a:lstStyle/>
          <a:p>
            <a:r>
              <a:rPr lang="de-DE"/>
              <a:t>(Pafel &amp; Reich 2016: 111)</a:t>
            </a:r>
          </a:p>
        </p:txBody>
      </p:sp>
      <p:sp>
        <p:nvSpPr>
          <p:cNvPr id="4" name="Slide Number Placeholder 3" descr="Holzmännchen mit einer Trompete">
            <a:extLst>
              <a:ext uri="{FF2B5EF4-FFF2-40B4-BE49-F238E27FC236}">
                <a16:creationId xmlns:a16="http://schemas.microsoft.com/office/drawing/2014/main" id="{C31342A2-E5CB-A44A-A41F-3DAA0E539F93}"/>
              </a:ext>
            </a:extLst>
          </p:cNvPr>
          <p:cNvSpPr>
            <a:spLocks noGrp="1"/>
          </p:cNvSpPr>
          <p:nvPr>
            <p:ph type="sldNum" sz="quarter" idx="12"/>
          </p:nvPr>
        </p:nvSpPr>
        <p:spPr/>
        <p:txBody>
          <a:bodyPr/>
          <a:lstStyle/>
          <a:p>
            <a:fld id="{9D195BCC-3514-4B1B-9C18-24F3D67EC549}" type="slidenum">
              <a:rPr lang="de-DE" smtClean="0"/>
              <a:t>62</a:t>
            </a:fld>
            <a:endParaRPr lang="de-DE"/>
          </a:p>
        </p:txBody>
      </p:sp>
      <p:sp>
        <p:nvSpPr>
          <p:cNvPr id="5" name="Text Placeholder 4" descr="Holzmännchen mit einer Trompete">
            <a:extLst>
              <a:ext uri="{FF2B5EF4-FFF2-40B4-BE49-F238E27FC236}">
                <a16:creationId xmlns:a16="http://schemas.microsoft.com/office/drawing/2014/main" id="{E4AA5AA7-EDB1-7240-B3EC-D4A252B4012C}"/>
              </a:ext>
            </a:extLst>
          </p:cNvPr>
          <p:cNvSpPr>
            <a:spLocks noGrp="1"/>
          </p:cNvSpPr>
          <p:nvPr>
            <p:ph type="body" sz="quarter" idx="14"/>
          </p:nvPr>
        </p:nvSpPr>
        <p:spPr>
          <a:xfrm>
            <a:off x="521550" y="1545752"/>
            <a:ext cx="6831816" cy="3311525"/>
          </a:xfrm>
        </p:spPr>
        <p:txBody>
          <a:bodyPr/>
          <a:lstStyle/>
          <a:p>
            <a:r>
              <a:rPr lang="en-DE"/>
              <a:t>Ihrer semantischen Kategorie nach sind Substantive Prädikate</a:t>
            </a:r>
          </a:p>
          <a:p>
            <a:r>
              <a:rPr lang="en-DE"/>
              <a:t>beziehen sich auf Begriffe, genauer: auf Kategorien (Arten, Typen) von Entitäten</a:t>
            </a:r>
          </a:p>
          <a:p>
            <a:r>
              <a:rPr lang="en-DE"/>
              <a:t>Substantiv ist jedoch </a:t>
            </a:r>
            <a:r>
              <a:rPr lang="en-DE" i="1"/>
              <a:t>kein </a:t>
            </a:r>
            <a:r>
              <a:rPr lang="en-DE"/>
              <a:t>Term, mit dem man auf eine bestimmte Entität referieren kann – diese Funktion übernimmt stattdessen die Nominalgruppe, vgl.</a:t>
            </a:r>
          </a:p>
          <a:p>
            <a:endParaRPr lang="en-DE"/>
          </a:p>
          <a:p>
            <a:pPr marL="0" indent="0" algn="ctr">
              <a:buNone/>
            </a:pPr>
            <a:r>
              <a:rPr lang="en-DE" sz="1800" i="1"/>
              <a:t>Musiker: </a:t>
            </a:r>
            <a:r>
              <a:rPr lang="en-DE" sz="1800"/>
              <a:t>Prädikat, das auf alle Personen zutrifft, die Musiker sind;</a:t>
            </a:r>
          </a:p>
          <a:p>
            <a:pPr marL="0" indent="0" algn="ctr">
              <a:buNone/>
            </a:pPr>
            <a:r>
              <a:rPr lang="en-DE" sz="1800" i="1"/>
              <a:t>dieser Musiker: </a:t>
            </a:r>
            <a:r>
              <a:rPr lang="en-DE" sz="1800"/>
              <a:t>Term, der auf einen bestimmten Musiker refereirt</a:t>
            </a:r>
            <a:endParaRPr lang="en-DE" sz="1800" i="1"/>
          </a:p>
        </p:txBody>
      </p:sp>
      <p:sp>
        <p:nvSpPr>
          <p:cNvPr id="6" name="Text Placeholder 5" descr="Holzmännchen mit einer Trompete">
            <a:extLst>
              <a:ext uri="{FF2B5EF4-FFF2-40B4-BE49-F238E27FC236}">
                <a16:creationId xmlns:a16="http://schemas.microsoft.com/office/drawing/2014/main" id="{461367FA-91A3-B14B-9BDA-50ACA94C9E40}"/>
              </a:ext>
            </a:extLst>
          </p:cNvPr>
          <p:cNvSpPr>
            <a:spLocks noGrp="1"/>
          </p:cNvSpPr>
          <p:nvPr>
            <p:ph type="body" sz="quarter" idx="15"/>
          </p:nvPr>
        </p:nvSpPr>
        <p:spPr/>
        <p:txBody>
          <a:bodyPr/>
          <a:lstStyle/>
          <a:p>
            <a:r>
              <a:rPr lang="en-DE"/>
              <a:t>Substantive als Prädikate</a:t>
            </a:r>
          </a:p>
        </p:txBody>
      </p:sp>
      <p:pic>
        <p:nvPicPr>
          <p:cNvPr id="1026" name="Picture 2" descr="Holzmännchen mit einer Trompete">
            <a:extLst>
              <a:ext uri="{FF2B5EF4-FFF2-40B4-BE49-F238E27FC236}">
                <a16:creationId xmlns:a16="http://schemas.microsoft.com/office/drawing/2014/main" id="{2BB44EFE-C98B-8649-8F6C-9B083B6EF9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939" t="10849" r="42647"/>
          <a:stretch/>
        </p:blipFill>
        <p:spPr bwMode="auto">
          <a:xfrm>
            <a:off x="7481559" y="1412634"/>
            <a:ext cx="1620566" cy="3562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6089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A70D-BB1C-5E45-9C73-B5DE17552C19}"/>
              </a:ext>
            </a:extLst>
          </p:cNvPr>
          <p:cNvSpPr>
            <a:spLocks noGrp="1"/>
          </p:cNvSpPr>
          <p:nvPr>
            <p:ph type="title"/>
          </p:nvPr>
        </p:nvSpPr>
        <p:spPr/>
        <p:txBody>
          <a:bodyPr/>
          <a:lstStyle/>
          <a:p>
            <a:r>
              <a:rPr lang="en-DE"/>
              <a:t>Nomen und Nominalgruppen</a:t>
            </a:r>
          </a:p>
        </p:txBody>
      </p:sp>
      <p:sp>
        <p:nvSpPr>
          <p:cNvPr id="3" name="Footer Placeholder 2">
            <a:extLst>
              <a:ext uri="{FF2B5EF4-FFF2-40B4-BE49-F238E27FC236}">
                <a16:creationId xmlns:a16="http://schemas.microsoft.com/office/drawing/2014/main" id="{87FA92CF-FEB6-964A-BE76-FCAE37601314}"/>
              </a:ext>
            </a:extLst>
          </p:cNvPr>
          <p:cNvSpPr>
            <a:spLocks noGrp="1"/>
          </p:cNvSpPr>
          <p:nvPr>
            <p:ph type="ftr" sz="quarter" idx="11"/>
          </p:nvPr>
        </p:nvSpPr>
        <p:spPr/>
        <p:txBody>
          <a:bodyPr/>
          <a:lstStyle/>
          <a:p>
            <a:r>
              <a:rPr lang="de-DE"/>
              <a:t>(Löbner 2015: 89)</a:t>
            </a:r>
          </a:p>
        </p:txBody>
      </p:sp>
      <p:sp>
        <p:nvSpPr>
          <p:cNvPr id="4" name="Slide Number Placeholder 3">
            <a:extLst>
              <a:ext uri="{FF2B5EF4-FFF2-40B4-BE49-F238E27FC236}">
                <a16:creationId xmlns:a16="http://schemas.microsoft.com/office/drawing/2014/main" id="{7CD03EFD-69D0-7843-960E-E4047FB342A9}"/>
              </a:ext>
            </a:extLst>
          </p:cNvPr>
          <p:cNvSpPr>
            <a:spLocks noGrp="1"/>
          </p:cNvSpPr>
          <p:nvPr>
            <p:ph type="sldNum" sz="quarter" idx="12"/>
          </p:nvPr>
        </p:nvSpPr>
        <p:spPr/>
        <p:txBody>
          <a:bodyPr/>
          <a:lstStyle/>
          <a:p>
            <a:fld id="{9D195BCC-3514-4B1B-9C18-24F3D67EC549}" type="slidenum">
              <a:rPr lang="de-DE" smtClean="0"/>
              <a:t>63</a:t>
            </a:fld>
            <a:endParaRPr lang="de-DE"/>
          </a:p>
        </p:txBody>
      </p:sp>
      <p:sp>
        <p:nvSpPr>
          <p:cNvPr id="5" name="Text Placeholder 4">
            <a:extLst>
              <a:ext uri="{FF2B5EF4-FFF2-40B4-BE49-F238E27FC236}">
                <a16:creationId xmlns:a16="http://schemas.microsoft.com/office/drawing/2014/main" id="{CE4298A6-0C54-7B47-81AD-BF413D225A39}"/>
              </a:ext>
            </a:extLst>
          </p:cNvPr>
          <p:cNvSpPr>
            <a:spLocks noGrp="1"/>
          </p:cNvSpPr>
          <p:nvPr>
            <p:ph type="body" sz="quarter" idx="14"/>
          </p:nvPr>
        </p:nvSpPr>
        <p:spPr/>
        <p:txBody>
          <a:bodyPr/>
          <a:lstStyle/>
          <a:p>
            <a:r>
              <a:rPr lang="en-DE"/>
              <a:t>Nomen lassen sich abhängig davon, ob sie semantisch eindeutig sind und ob sie relational sind, in 4 Typen untergliedern</a:t>
            </a:r>
          </a:p>
          <a:p>
            <a:r>
              <a:rPr lang="en-DE"/>
              <a:t>eine NP ist semantisch eindeutig, wenn die Beschreibung des Referenten unabhängig vom gegebenen Äußerungskontext eindeutig ist</a:t>
            </a:r>
          </a:p>
        </p:txBody>
      </p:sp>
      <p:sp>
        <p:nvSpPr>
          <p:cNvPr id="6" name="Text Placeholder 5">
            <a:extLst>
              <a:ext uri="{FF2B5EF4-FFF2-40B4-BE49-F238E27FC236}">
                <a16:creationId xmlns:a16="http://schemas.microsoft.com/office/drawing/2014/main" id="{94918A1F-53AD-6844-89BB-BA1517B31FE9}"/>
              </a:ext>
            </a:extLst>
          </p:cNvPr>
          <p:cNvSpPr>
            <a:spLocks noGrp="1"/>
          </p:cNvSpPr>
          <p:nvPr>
            <p:ph type="body" sz="quarter" idx="15"/>
          </p:nvPr>
        </p:nvSpPr>
        <p:spPr/>
        <p:txBody>
          <a:bodyPr/>
          <a:lstStyle/>
          <a:p>
            <a:r>
              <a:rPr lang="en-DE"/>
              <a:t>Relationalität und Eindeutigkeit</a:t>
            </a:r>
          </a:p>
        </p:txBody>
      </p:sp>
      <p:graphicFrame>
        <p:nvGraphicFramePr>
          <p:cNvPr id="7" name="Table 7">
            <a:extLst>
              <a:ext uri="{FF2B5EF4-FFF2-40B4-BE49-F238E27FC236}">
                <a16:creationId xmlns:a16="http://schemas.microsoft.com/office/drawing/2014/main" id="{5E2F6A2A-ECE3-AC40-B927-DF5256A4064E}"/>
              </a:ext>
            </a:extLst>
          </p:cNvPr>
          <p:cNvGraphicFramePr>
            <a:graphicFrameLocks noGrp="1"/>
          </p:cNvGraphicFramePr>
          <p:nvPr>
            <p:extLst>
              <p:ext uri="{D42A27DB-BD31-4B8C-83A1-F6EECF244321}">
                <p14:modId xmlns:p14="http://schemas.microsoft.com/office/powerpoint/2010/main" val="70111546"/>
              </p:ext>
            </p:extLst>
          </p:nvPr>
        </p:nvGraphicFramePr>
        <p:xfrm>
          <a:off x="312211" y="3166707"/>
          <a:ext cx="8519577" cy="1651000"/>
        </p:xfrm>
        <a:graphic>
          <a:graphicData uri="http://schemas.openxmlformats.org/drawingml/2006/table">
            <a:tbl>
              <a:tblPr firstRow="1" firstCol="1" bandRow="1">
                <a:tableStyleId>{5C22544A-7EE6-4342-B048-85BDC9FD1C3A}</a:tableStyleId>
              </a:tblPr>
              <a:tblGrid>
                <a:gridCol w="2839859">
                  <a:extLst>
                    <a:ext uri="{9D8B030D-6E8A-4147-A177-3AD203B41FA5}">
                      <a16:colId xmlns:a16="http://schemas.microsoft.com/office/drawing/2014/main" val="2510895482"/>
                    </a:ext>
                  </a:extLst>
                </a:gridCol>
                <a:gridCol w="2839859">
                  <a:extLst>
                    <a:ext uri="{9D8B030D-6E8A-4147-A177-3AD203B41FA5}">
                      <a16:colId xmlns:a16="http://schemas.microsoft.com/office/drawing/2014/main" val="3387416815"/>
                    </a:ext>
                  </a:extLst>
                </a:gridCol>
                <a:gridCol w="2839859">
                  <a:extLst>
                    <a:ext uri="{9D8B030D-6E8A-4147-A177-3AD203B41FA5}">
                      <a16:colId xmlns:a16="http://schemas.microsoft.com/office/drawing/2014/main" val="2289223481"/>
                    </a:ext>
                  </a:extLst>
                </a:gridCol>
              </a:tblGrid>
              <a:tr h="370840">
                <a:tc>
                  <a:txBody>
                    <a:bodyPr/>
                    <a:lstStyle/>
                    <a:p>
                      <a:endParaRPr lang="en-DE"/>
                    </a:p>
                  </a:txBody>
                  <a:tcPr/>
                </a:tc>
                <a:tc>
                  <a:txBody>
                    <a:bodyPr/>
                    <a:lstStyle/>
                    <a:p>
                      <a:r>
                        <a:rPr lang="en-DE"/>
                        <a:t>nicht inhärent eindeutig</a:t>
                      </a:r>
                    </a:p>
                  </a:txBody>
                  <a:tcPr/>
                </a:tc>
                <a:tc>
                  <a:txBody>
                    <a:bodyPr/>
                    <a:lstStyle/>
                    <a:p>
                      <a:r>
                        <a:rPr lang="en-DE"/>
                        <a:t>inhärent eindeutig</a:t>
                      </a:r>
                    </a:p>
                  </a:txBody>
                  <a:tcPr/>
                </a:tc>
                <a:extLst>
                  <a:ext uri="{0D108BD9-81ED-4DB2-BD59-A6C34878D82A}">
                    <a16:rowId xmlns:a16="http://schemas.microsoft.com/office/drawing/2014/main" val="4178993140"/>
                  </a:ext>
                </a:extLst>
              </a:tr>
              <a:tr h="370840">
                <a:tc>
                  <a:txBody>
                    <a:bodyPr/>
                    <a:lstStyle/>
                    <a:p>
                      <a:r>
                        <a:rPr lang="en-DE"/>
                        <a:t>nicht relational</a:t>
                      </a:r>
                    </a:p>
                  </a:txBody>
                  <a:tcPr/>
                </a:tc>
                <a:tc>
                  <a:txBody>
                    <a:bodyPr/>
                    <a:lstStyle/>
                    <a:p>
                      <a:r>
                        <a:rPr lang="en-DE" b="1"/>
                        <a:t>sortale Nomen</a:t>
                      </a:r>
                    </a:p>
                    <a:p>
                      <a:r>
                        <a:rPr lang="en-DE" b="0" i="1"/>
                        <a:t>Junge, Hund, Rock, Stein</a:t>
                      </a:r>
                    </a:p>
                  </a:txBody>
                  <a:tcPr/>
                </a:tc>
                <a:tc>
                  <a:txBody>
                    <a:bodyPr/>
                    <a:lstStyle/>
                    <a:p>
                      <a:r>
                        <a:rPr lang="en-DE" b="1"/>
                        <a:t>Individualnomen</a:t>
                      </a:r>
                    </a:p>
                    <a:p>
                      <a:r>
                        <a:rPr lang="en-DE" b="0" i="1"/>
                        <a:t>Papst, Sonne, Datum</a:t>
                      </a:r>
                    </a:p>
                  </a:txBody>
                  <a:tcPr/>
                </a:tc>
                <a:extLst>
                  <a:ext uri="{0D108BD9-81ED-4DB2-BD59-A6C34878D82A}">
                    <a16:rowId xmlns:a16="http://schemas.microsoft.com/office/drawing/2014/main" val="742227808"/>
                  </a:ext>
                </a:extLst>
              </a:tr>
              <a:tr h="370840">
                <a:tc>
                  <a:txBody>
                    <a:bodyPr/>
                    <a:lstStyle/>
                    <a:p>
                      <a:r>
                        <a:rPr lang="en-DE"/>
                        <a:t>relational</a:t>
                      </a:r>
                    </a:p>
                  </a:txBody>
                  <a:tcPr/>
                </a:tc>
                <a:tc>
                  <a:txBody>
                    <a:bodyPr/>
                    <a:lstStyle/>
                    <a:p>
                      <a:r>
                        <a:rPr lang="en-DE" b="1"/>
                        <a:t>relationale Nomen</a:t>
                      </a:r>
                    </a:p>
                    <a:p>
                      <a:r>
                        <a:rPr lang="en-DE" b="0" i="1"/>
                        <a:t>Sohn, Bein, Eigenschaft</a:t>
                      </a:r>
                    </a:p>
                  </a:txBody>
                  <a:tcPr/>
                </a:tc>
                <a:tc>
                  <a:txBody>
                    <a:bodyPr/>
                    <a:lstStyle/>
                    <a:p>
                      <a:r>
                        <a:rPr lang="en-DE" b="1"/>
                        <a:t>Funktionalnomen</a:t>
                      </a:r>
                    </a:p>
                    <a:p>
                      <a:r>
                        <a:rPr lang="en-DE" b="0" i="1"/>
                        <a:t>Vater, Kopf, Größe</a:t>
                      </a:r>
                    </a:p>
                  </a:txBody>
                  <a:tcPr/>
                </a:tc>
                <a:extLst>
                  <a:ext uri="{0D108BD9-81ED-4DB2-BD59-A6C34878D82A}">
                    <a16:rowId xmlns:a16="http://schemas.microsoft.com/office/drawing/2014/main" val="706653857"/>
                  </a:ext>
                </a:extLst>
              </a:tr>
            </a:tbl>
          </a:graphicData>
        </a:graphic>
      </p:graphicFrame>
    </p:spTree>
    <p:extLst>
      <p:ext uri="{BB962C8B-B14F-4D97-AF65-F5344CB8AC3E}">
        <p14:creationId xmlns:p14="http://schemas.microsoft.com/office/powerpoint/2010/main" val="38999052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C71-BE75-7E47-AEEE-757F94BE7188}"/>
              </a:ext>
            </a:extLst>
          </p:cNvPr>
          <p:cNvSpPr>
            <a:spLocks noGrp="1"/>
          </p:cNvSpPr>
          <p:nvPr>
            <p:ph type="title"/>
          </p:nvPr>
        </p:nvSpPr>
        <p:spPr/>
        <p:txBody>
          <a:bodyPr/>
          <a:lstStyle/>
          <a:p>
            <a:r>
              <a:rPr lang="en-DE"/>
              <a:t>Nomen und Nominalgruppen</a:t>
            </a:r>
          </a:p>
        </p:txBody>
      </p:sp>
      <p:sp>
        <p:nvSpPr>
          <p:cNvPr id="3" name="Footer Placeholder 2">
            <a:extLst>
              <a:ext uri="{FF2B5EF4-FFF2-40B4-BE49-F238E27FC236}">
                <a16:creationId xmlns:a16="http://schemas.microsoft.com/office/drawing/2014/main" id="{0F6177BD-741A-2443-B4CB-95537A25BE7D}"/>
              </a:ext>
            </a:extLst>
          </p:cNvPr>
          <p:cNvSpPr>
            <a:spLocks noGrp="1"/>
          </p:cNvSpPr>
          <p:nvPr>
            <p:ph type="ftr" sz="quarter" idx="11"/>
          </p:nvPr>
        </p:nvSpPr>
        <p:spPr/>
        <p:txBody>
          <a:bodyPr/>
          <a:lstStyle/>
          <a:p>
            <a:r>
              <a:rPr lang="de-DE"/>
              <a:t>(Löbner 2015: 129)</a:t>
            </a:r>
          </a:p>
        </p:txBody>
      </p:sp>
      <p:sp>
        <p:nvSpPr>
          <p:cNvPr id="4" name="Slide Number Placeholder 3">
            <a:extLst>
              <a:ext uri="{FF2B5EF4-FFF2-40B4-BE49-F238E27FC236}">
                <a16:creationId xmlns:a16="http://schemas.microsoft.com/office/drawing/2014/main" id="{F6D173D3-B61D-664F-9962-0CD9B4BDC845}"/>
              </a:ext>
            </a:extLst>
          </p:cNvPr>
          <p:cNvSpPr>
            <a:spLocks noGrp="1"/>
          </p:cNvSpPr>
          <p:nvPr>
            <p:ph type="sldNum" sz="quarter" idx="12"/>
          </p:nvPr>
        </p:nvSpPr>
        <p:spPr/>
        <p:txBody>
          <a:bodyPr/>
          <a:lstStyle/>
          <a:p>
            <a:fld id="{9D195BCC-3514-4B1B-9C18-24F3D67EC549}" type="slidenum">
              <a:rPr lang="de-DE" smtClean="0"/>
              <a:t>64</a:t>
            </a:fld>
            <a:endParaRPr lang="de-DE"/>
          </a:p>
        </p:txBody>
      </p:sp>
      <p:sp>
        <p:nvSpPr>
          <p:cNvPr id="5" name="Text Placeholder 4">
            <a:extLst>
              <a:ext uri="{FF2B5EF4-FFF2-40B4-BE49-F238E27FC236}">
                <a16:creationId xmlns:a16="http://schemas.microsoft.com/office/drawing/2014/main" id="{2DE69439-EAEB-BB4B-ABB4-88927634C16C}"/>
              </a:ext>
            </a:extLst>
          </p:cNvPr>
          <p:cNvSpPr>
            <a:spLocks noGrp="1"/>
          </p:cNvSpPr>
          <p:nvPr>
            <p:ph type="body" sz="quarter" idx="14"/>
          </p:nvPr>
        </p:nvSpPr>
        <p:spPr/>
        <p:txBody>
          <a:bodyPr/>
          <a:lstStyle/>
          <a:p>
            <a:r>
              <a:rPr lang="en-DE"/>
              <a:t>die meisten Nomen sind einstellige Prädikatsausdrücke</a:t>
            </a:r>
          </a:p>
          <a:p>
            <a:r>
              <a:rPr lang="en-DE"/>
              <a:t>sie werden v.a. als Kopf </a:t>
            </a:r>
            <a:r>
              <a:rPr lang="en-DE" b="1"/>
              <a:t>referierender</a:t>
            </a:r>
            <a:r>
              <a:rPr lang="en-DE"/>
              <a:t> NPs benutzt, die z.B. als Verbkomplement dienen.</a:t>
            </a:r>
          </a:p>
          <a:p>
            <a:endParaRPr lang="en-DE"/>
          </a:p>
          <a:p>
            <a:pPr marL="0" indent="0" algn="ctr">
              <a:buNone/>
            </a:pPr>
            <a:r>
              <a:rPr lang="en-DE" i="1"/>
              <a:t>Der </a:t>
            </a:r>
            <a:r>
              <a:rPr lang="en-DE" b="1" i="1"/>
              <a:t>Hund</a:t>
            </a:r>
            <a:r>
              <a:rPr lang="en-DE" i="1"/>
              <a:t> hat die </a:t>
            </a:r>
            <a:r>
              <a:rPr lang="en-DE" b="1" i="1"/>
              <a:t>Tür</a:t>
            </a:r>
            <a:r>
              <a:rPr lang="en-DE" i="1"/>
              <a:t> zerkratzt.</a:t>
            </a:r>
          </a:p>
          <a:p>
            <a:pPr marL="0" indent="0" algn="ctr">
              <a:buNone/>
            </a:pPr>
            <a:endParaRPr lang="en-DE" i="1"/>
          </a:p>
          <a:p>
            <a:r>
              <a:rPr lang="en-DE"/>
              <a:t>Daneben ist ein </a:t>
            </a:r>
            <a:r>
              <a:rPr lang="en-DE" b="1"/>
              <a:t>prädikativer</a:t>
            </a:r>
            <a:r>
              <a:rPr lang="en-DE"/>
              <a:t> Gebrauch möglich. Prädikative NPs referieren nicht:</a:t>
            </a:r>
          </a:p>
          <a:p>
            <a:endParaRPr lang="en-DE"/>
          </a:p>
          <a:p>
            <a:pPr marL="0" indent="0" algn="ctr">
              <a:buNone/>
            </a:pPr>
            <a:r>
              <a:rPr lang="en-DE" i="1"/>
              <a:t>Klaus ist </a:t>
            </a:r>
            <a:r>
              <a:rPr lang="en-DE" b="1" i="1"/>
              <a:t>Schlagzeuger</a:t>
            </a:r>
            <a:r>
              <a:rPr lang="en-DE" i="1"/>
              <a:t>.</a:t>
            </a:r>
          </a:p>
        </p:txBody>
      </p:sp>
      <p:sp>
        <p:nvSpPr>
          <p:cNvPr id="6" name="Text Placeholder 5">
            <a:extLst>
              <a:ext uri="{FF2B5EF4-FFF2-40B4-BE49-F238E27FC236}">
                <a16:creationId xmlns:a16="http://schemas.microsoft.com/office/drawing/2014/main" id="{403D601D-0FB0-4D46-992D-0B5780754694}"/>
              </a:ext>
            </a:extLst>
          </p:cNvPr>
          <p:cNvSpPr>
            <a:spLocks noGrp="1"/>
          </p:cNvSpPr>
          <p:nvPr>
            <p:ph type="body" sz="quarter" idx="15"/>
          </p:nvPr>
        </p:nvSpPr>
        <p:spPr/>
        <p:txBody>
          <a:bodyPr/>
          <a:lstStyle/>
          <a:p>
            <a:r>
              <a:rPr lang="en-DE"/>
              <a:t>Nomen</a:t>
            </a:r>
          </a:p>
        </p:txBody>
      </p:sp>
    </p:spTree>
    <p:extLst>
      <p:ext uri="{BB962C8B-B14F-4D97-AF65-F5344CB8AC3E}">
        <p14:creationId xmlns:p14="http://schemas.microsoft.com/office/powerpoint/2010/main" val="17364227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2D1F-5B5A-0A4F-AC72-B38198A94179}"/>
              </a:ext>
            </a:extLst>
          </p:cNvPr>
          <p:cNvSpPr>
            <a:spLocks noGrp="1"/>
          </p:cNvSpPr>
          <p:nvPr>
            <p:ph type="title"/>
          </p:nvPr>
        </p:nvSpPr>
        <p:spPr/>
        <p:txBody>
          <a:bodyPr/>
          <a:lstStyle/>
          <a:p>
            <a:r>
              <a:rPr lang="en-DE"/>
              <a:t>Nomen und Nominalgruppen</a:t>
            </a:r>
          </a:p>
        </p:txBody>
      </p:sp>
      <p:sp>
        <p:nvSpPr>
          <p:cNvPr id="3" name="Footer Placeholder 2">
            <a:extLst>
              <a:ext uri="{FF2B5EF4-FFF2-40B4-BE49-F238E27FC236}">
                <a16:creationId xmlns:a16="http://schemas.microsoft.com/office/drawing/2014/main" id="{7755AAA4-6356-444F-A3E0-23F5F8DF2F6D}"/>
              </a:ext>
            </a:extLst>
          </p:cNvPr>
          <p:cNvSpPr>
            <a:spLocks noGrp="1"/>
          </p:cNvSpPr>
          <p:nvPr>
            <p:ph type="ftr" sz="quarter" idx="11"/>
          </p:nvPr>
        </p:nvSpPr>
        <p:spPr/>
        <p:txBody>
          <a:bodyPr/>
          <a:lstStyle/>
          <a:p>
            <a:r>
              <a:rPr lang="de-DE"/>
              <a:t>(Löbner 2016: 130)</a:t>
            </a:r>
          </a:p>
        </p:txBody>
      </p:sp>
      <p:sp>
        <p:nvSpPr>
          <p:cNvPr id="4" name="Slide Number Placeholder 3">
            <a:extLst>
              <a:ext uri="{FF2B5EF4-FFF2-40B4-BE49-F238E27FC236}">
                <a16:creationId xmlns:a16="http://schemas.microsoft.com/office/drawing/2014/main" id="{91B7708F-1B8D-DA42-AE1A-7C889E6B2BE8}"/>
              </a:ext>
            </a:extLst>
          </p:cNvPr>
          <p:cNvSpPr>
            <a:spLocks noGrp="1"/>
          </p:cNvSpPr>
          <p:nvPr>
            <p:ph type="sldNum" sz="quarter" idx="12"/>
          </p:nvPr>
        </p:nvSpPr>
        <p:spPr/>
        <p:txBody>
          <a:bodyPr/>
          <a:lstStyle/>
          <a:p>
            <a:fld id="{9D195BCC-3514-4B1B-9C18-24F3D67EC549}" type="slidenum">
              <a:rPr lang="de-DE" smtClean="0"/>
              <a:t>65</a:t>
            </a:fld>
            <a:endParaRPr lang="de-DE"/>
          </a:p>
        </p:txBody>
      </p:sp>
      <p:sp>
        <p:nvSpPr>
          <p:cNvPr id="5" name="Text Placeholder 4">
            <a:extLst>
              <a:ext uri="{FF2B5EF4-FFF2-40B4-BE49-F238E27FC236}">
                <a16:creationId xmlns:a16="http://schemas.microsoft.com/office/drawing/2014/main" id="{AD85E092-C46E-E841-9E31-BAFE84BD8C7D}"/>
              </a:ext>
            </a:extLst>
          </p:cNvPr>
          <p:cNvSpPr>
            <a:spLocks noGrp="1"/>
          </p:cNvSpPr>
          <p:nvPr>
            <p:ph type="body" sz="quarter" idx="14"/>
          </p:nvPr>
        </p:nvSpPr>
        <p:spPr/>
        <p:txBody>
          <a:bodyPr/>
          <a:lstStyle/>
          <a:p>
            <a:r>
              <a:rPr lang="en-DE"/>
              <a:t>Neben einstelligen gibt es auch mehrstellige, sog. </a:t>
            </a:r>
            <a:r>
              <a:rPr lang="en-DE" b="1"/>
              <a:t>relationale Nomen </a:t>
            </a:r>
            <a:endParaRPr lang="en-DE"/>
          </a:p>
          <a:p>
            <a:r>
              <a:rPr lang="en-DE"/>
              <a:t>z.B. Verwandtschaftsbezeichnungen: </a:t>
            </a:r>
          </a:p>
          <a:p>
            <a:pPr lvl="1"/>
            <a:r>
              <a:rPr lang="en-DE"/>
              <a:t>haben ein </a:t>
            </a:r>
            <a:r>
              <a:rPr lang="en-DE" b="1"/>
              <a:t>relationales Argument </a:t>
            </a:r>
            <a:r>
              <a:rPr lang="en-DE"/>
              <a:t>zu der Person, zu der die Verwandtschaftsbeziehung besteht, z.B. </a:t>
            </a:r>
            <a:r>
              <a:rPr lang="en-DE" i="1"/>
              <a:t>Bruder, Schwester, Onkel, Tante...</a:t>
            </a:r>
            <a:endParaRPr lang="en-DE"/>
          </a:p>
          <a:p>
            <a:pPr lvl="1"/>
            <a:r>
              <a:rPr lang="en-DE"/>
              <a:t>In der Terminologie der Verwandtschaftsbegriffe nennt man dieses relationale Argument auch </a:t>
            </a:r>
            <a:r>
              <a:rPr lang="en-DE" b="1"/>
              <a:t>Propositus.</a:t>
            </a:r>
            <a:endParaRPr lang="en-DE"/>
          </a:p>
        </p:txBody>
      </p:sp>
      <p:sp>
        <p:nvSpPr>
          <p:cNvPr id="6" name="Text Placeholder 5">
            <a:extLst>
              <a:ext uri="{FF2B5EF4-FFF2-40B4-BE49-F238E27FC236}">
                <a16:creationId xmlns:a16="http://schemas.microsoft.com/office/drawing/2014/main" id="{CEB8016B-6C4A-424A-AABE-91E2E4259261}"/>
              </a:ext>
            </a:extLst>
          </p:cNvPr>
          <p:cNvSpPr>
            <a:spLocks noGrp="1"/>
          </p:cNvSpPr>
          <p:nvPr>
            <p:ph type="body" sz="quarter" idx="15"/>
          </p:nvPr>
        </p:nvSpPr>
        <p:spPr/>
        <p:txBody>
          <a:bodyPr/>
          <a:lstStyle/>
          <a:p>
            <a:r>
              <a:rPr lang="en-DE"/>
              <a:t>Relationale Nomen</a:t>
            </a:r>
          </a:p>
        </p:txBody>
      </p:sp>
    </p:spTree>
    <p:extLst>
      <p:ext uri="{BB962C8B-B14F-4D97-AF65-F5344CB8AC3E}">
        <p14:creationId xmlns:p14="http://schemas.microsoft.com/office/powerpoint/2010/main" val="3438532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43A6-339E-E84E-A2B9-910B13D823EF}"/>
              </a:ext>
            </a:extLst>
          </p:cNvPr>
          <p:cNvSpPr>
            <a:spLocks noGrp="1"/>
          </p:cNvSpPr>
          <p:nvPr>
            <p:ph type="title"/>
          </p:nvPr>
        </p:nvSpPr>
        <p:spPr/>
        <p:txBody>
          <a:bodyPr/>
          <a:lstStyle/>
          <a:p>
            <a:r>
              <a:rPr lang="en-DE"/>
              <a:t>Nomen und Nominalgruppen</a:t>
            </a:r>
          </a:p>
        </p:txBody>
      </p:sp>
      <p:sp>
        <p:nvSpPr>
          <p:cNvPr id="3" name="Footer Placeholder 2">
            <a:extLst>
              <a:ext uri="{FF2B5EF4-FFF2-40B4-BE49-F238E27FC236}">
                <a16:creationId xmlns:a16="http://schemas.microsoft.com/office/drawing/2014/main" id="{A189D3E8-6783-9048-896F-96706729B06C}"/>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8FA3D49C-5F16-0446-B59C-07F6143306D9}"/>
              </a:ext>
            </a:extLst>
          </p:cNvPr>
          <p:cNvSpPr>
            <a:spLocks noGrp="1"/>
          </p:cNvSpPr>
          <p:nvPr>
            <p:ph type="sldNum" sz="quarter" idx="12"/>
          </p:nvPr>
        </p:nvSpPr>
        <p:spPr/>
        <p:txBody>
          <a:bodyPr/>
          <a:lstStyle/>
          <a:p>
            <a:fld id="{9D195BCC-3514-4B1B-9C18-24F3D67EC549}" type="slidenum">
              <a:rPr lang="de-DE" smtClean="0"/>
              <a:t>66</a:t>
            </a:fld>
            <a:endParaRPr lang="de-DE"/>
          </a:p>
        </p:txBody>
      </p:sp>
      <p:sp>
        <p:nvSpPr>
          <p:cNvPr id="10" name="Oval 9">
            <a:extLst>
              <a:ext uri="{FF2B5EF4-FFF2-40B4-BE49-F238E27FC236}">
                <a16:creationId xmlns:a16="http://schemas.microsoft.com/office/drawing/2014/main" id="{F3CD0545-B6B6-AE47-B459-99CB6233B9FF}"/>
              </a:ext>
            </a:extLst>
          </p:cNvPr>
          <p:cNvSpPr/>
          <p:nvPr/>
        </p:nvSpPr>
        <p:spPr>
          <a:xfrm>
            <a:off x="9828584" y="3367013"/>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026" name="Picture 2" descr="Happy, Stickman, Stick Figure, Matchstick Man, Dancing">
            <a:extLst>
              <a:ext uri="{FF2B5EF4-FFF2-40B4-BE49-F238E27FC236}">
                <a16:creationId xmlns:a16="http://schemas.microsoft.com/office/drawing/2014/main" id="{1400B6DF-6EF3-4F40-898E-AE7034779D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4960" y="2071019"/>
            <a:ext cx="627240" cy="1254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gry, Stickman, Stick Figure, Matchstick Man">
            <a:extLst>
              <a:ext uri="{FF2B5EF4-FFF2-40B4-BE49-F238E27FC236}">
                <a16:creationId xmlns:a16="http://schemas.microsoft.com/office/drawing/2014/main" id="{0AE3A5EE-C4D1-4F4E-9B5F-64526AE2E5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3771880"/>
            <a:ext cx="553651" cy="11073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ld, Elderly, Grandfather, Grandpa, Stickman">
            <a:extLst>
              <a:ext uri="{FF2B5EF4-FFF2-40B4-BE49-F238E27FC236}">
                <a16:creationId xmlns:a16="http://schemas.microsoft.com/office/drawing/2014/main" id="{B31475B8-9EE4-D94B-A95E-4A10FBB4A39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461" y="811997"/>
            <a:ext cx="706547" cy="11229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rink, Toast, Cheers, Glass, Man, Stick-Man">
            <a:extLst>
              <a:ext uri="{FF2B5EF4-FFF2-40B4-BE49-F238E27FC236}">
                <a16:creationId xmlns:a16="http://schemas.microsoft.com/office/drawing/2014/main" id="{16A4E1EE-21F4-FA4D-8795-5BEBB71101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2179" y="2071019"/>
            <a:ext cx="627240" cy="1254480"/>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a:extLst>
              <a:ext uri="{FF2B5EF4-FFF2-40B4-BE49-F238E27FC236}">
                <a16:creationId xmlns:a16="http://schemas.microsoft.com/office/drawing/2014/main" id="{5166D8FD-C5A4-994E-9F54-A6233626D6AF}"/>
              </a:ext>
            </a:extLst>
          </p:cNvPr>
          <p:cNvCxnSpPr/>
          <p:nvPr/>
        </p:nvCxnSpPr>
        <p:spPr>
          <a:xfrm flipH="1">
            <a:off x="2879419" y="1422797"/>
            <a:ext cx="978737" cy="648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62699DA4-EBB0-F549-8687-84689C92095A}"/>
              </a:ext>
            </a:extLst>
          </p:cNvPr>
          <p:cNvCxnSpPr>
            <a:cxnSpLocks/>
          </p:cNvCxnSpPr>
          <p:nvPr/>
        </p:nvCxnSpPr>
        <p:spPr>
          <a:xfrm>
            <a:off x="4664064" y="1378760"/>
            <a:ext cx="978737" cy="6482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2FEDC986-4A0C-CA41-BECA-A127DB0309C8}"/>
              </a:ext>
            </a:extLst>
          </p:cNvPr>
          <p:cNvCxnSpPr>
            <a:cxnSpLocks/>
          </p:cNvCxnSpPr>
          <p:nvPr/>
        </p:nvCxnSpPr>
        <p:spPr>
          <a:xfrm flipH="1">
            <a:off x="6132169" y="3368425"/>
            <a:ext cx="1" cy="3086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C66FA894-02C7-9F4E-A066-F59F48E0024A}"/>
              </a:ext>
            </a:extLst>
          </p:cNvPr>
          <p:cNvCxnSpPr>
            <a:cxnSpLocks/>
            <a:stCxn id="1028" idx="1"/>
          </p:cNvCxnSpPr>
          <p:nvPr/>
        </p:nvCxnSpPr>
        <p:spPr>
          <a:xfrm flipH="1" flipV="1">
            <a:off x="2701210" y="2779137"/>
            <a:ext cx="3166934" cy="1546394"/>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9" name="Oval 18">
            <a:extLst>
              <a:ext uri="{FF2B5EF4-FFF2-40B4-BE49-F238E27FC236}">
                <a16:creationId xmlns:a16="http://schemas.microsoft.com/office/drawing/2014/main" id="{76C5EE62-0E27-844F-90E5-8C8BE465B77C}"/>
              </a:ext>
            </a:extLst>
          </p:cNvPr>
          <p:cNvSpPr/>
          <p:nvPr/>
        </p:nvSpPr>
        <p:spPr>
          <a:xfrm>
            <a:off x="5724128" y="3655045"/>
            <a:ext cx="843264" cy="1298517"/>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1" name="TextBox 20">
            <a:extLst>
              <a:ext uri="{FF2B5EF4-FFF2-40B4-BE49-F238E27FC236}">
                <a16:creationId xmlns:a16="http://schemas.microsoft.com/office/drawing/2014/main" id="{528EB40E-EF3F-DD49-922A-6D472FCD03A5}"/>
              </a:ext>
            </a:extLst>
          </p:cNvPr>
          <p:cNvSpPr txBox="1"/>
          <p:nvPr/>
        </p:nvSpPr>
        <p:spPr>
          <a:xfrm>
            <a:off x="6583998" y="4019803"/>
            <a:ext cx="2536272" cy="800219"/>
          </a:xfrm>
          <a:prstGeom prst="rect">
            <a:avLst/>
          </a:prstGeom>
          <a:noFill/>
        </p:spPr>
        <p:txBody>
          <a:bodyPr wrap="none" rtlCol="0">
            <a:spAutoFit/>
          </a:bodyPr>
          <a:lstStyle/>
          <a:p>
            <a:pPr algn="l"/>
            <a:r>
              <a:rPr lang="en-DE" sz="2800" dirty="0" err="1">
                <a:solidFill>
                  <a:srgbClr val="0070C0"/>
                </a:solidFill>
                <a:latin typeface="Ink Free" panose="03080402000500000000" pitchFamily="66" charset="0"/>
              </a:rPr>
              <a:t>Propositus</a:t>
            </a:r>
          </a:p>
          <a:p>
            <a:pPr algn="l"/>
            <a:r>
              <a:rPr lang="en-DE" sz="1800" dirty="0" err="1">
                <a:solidFill>
                  <a:srgbClr val="0070C0"/>
                </a:solidFill>
                <a:latin typeface="Ink Free" panose="03080402000500000000" pitchFamily="66" charset="0"/>
              </a:rPr>
              <a:t>(relationales Argument)</a:t>
            </a:r>
          </a:p>
        </p:txBody>
      </p:sp>
      <p:sp>
        <p:nvSpPr>
          <p:cNvPr id="30" name="Oval 29">
            <a:extLst>
              <a:ext uri="{FF2B5EF4-FFF2-40B4-BE49-F238E27FC236}">
                <a16:creationId xmlns:a16="http://schemas.microsoft.com/office/drawing/2014/main" id="{0B4C919E-9A98-AC40-8134-3E148CCFCC08}"/>
              </a:ext>
            </a:extLst>
          </p:cNvPr>
          <p:cNvSpPr/>
          <p:nvPr/>
        </p:nvSpPr>
        <p:spPr>
          <a:xfrm>
            <a:off x="2051720" y="2016423"/>
            <a:ext cx="843264" cy="129851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1" name="TextBox 30">
            <a:extLst>
              <a:ext uri="{FF2B5EF4-FFF2-40B4-BE49-F238E27FC236}">
                <a16:creationId xmlns:a16="http://schemas.microsoft.com/office/drawing/2014/main" id="{E93B97D0-8BE8-BC49-864A-7D936B196CEA}"/>
              </a:ext>
            </a:extLst>
          </p:cNvPr>
          <p:cNvSpPr txBox="1"/>
          <p:nvPr/>
        </p:nvSpPr>
        <p:spPr>
          <a:xfrm>
            <a:off x="460994" y="2313315"/>
            <a:ext cx="1552028" cy="523220"/>
          </a:xfrm>
          <a:prstGeom prst="rect">
            <a:avLst/>
          </a:prstGeom>
          <a:noFill/>
        </p:spPr>
        <p:txBody>
          <a:bodyPr wrap="none" rtlCol="0">
            <a:spAutoFit/>
          </a:bodyPr>
          <a:lstStyle/>
          <a:p>
            <a:pPr algn="l"/>
            <a:r>
              <a:rPr lang="en-DE" sz="2800" dirty="0" err="1">
                <a:solidFill>
                  <a:srgbClr val="00B050"/>
                </a:solidFill>
                <a:latin typeface="Ink Free" panose="03080402000500000000" pitchFamily="66" charset="0"/>
              </a:rPr>
              <a:t>Referent</a:t>
            </a:r>
            <a:endParaRPr lang="en-DE" sz="1800" dirty="0" err="1">
              <a:solidFill>
                <a:srgbClr val="00B050"/>
              </a:solidFill>
              <a:latin typeface="Ink Free" panose="03080402000500000000" pitchFamily="66" charset="0"/>
            </a:endParaRPr>
          </a:p>
        </p:txBody>
      </p:sp>
      <p:sp>
        <p:nvSpPr>
          <p:cNvPr id="22" name="TextBox 21">
            <a:extLst>
              <a:ext uri="{FF2B5EF4-FFF2-40B4-BE49-F238E27FC236}">
                <a16:creationId xmlns:a16="http://schemas.microsoft.com/office/drawing/2014/main" id="{0357B6A8-82E0-C841-A0D4-16F03880F3DB}"/>
              </a:ext>
            </a:extLst>
          </p:cNvPr>
          <p:cNvSpPr txBox="1"/>
          <p:nvPr/>
        </p:nvSpPr>
        <p:spPr>
          <a:xfrm>
            <a:off x="1897288" y="3411954"/>
            <a:ext cx="1152128" cy="301470"/>
          </a:xfrm>
          <a:prstGeom prst="rect">
            <a:avLst/>
          </a:prstGeom>
          <a:noFill/>
        </p:spPr>
        <p:txBody>
          <a:bodyPr wrap="square" rtlCol="0">
            <a:spAutoFit/>
          </a:bodyPr>
          <a:lstStyle/>
          <a:p>
            <a:pPr algn="ctr"/>
            <a:r>
              <a:rPr lang="en-DE" dirty="0" err="1"/>
              <a:t>Onkel/Tante</a:t>
            </a:r>
          </a:p>
        </p:txBody>
      </p:sp>
    </p:spTree>
    <p:extLst>
      <p:ext uri="{BB962C8B-B14F-4D97-AF65-F5344CB8AC3E}">
        <p14:creationId xmlns:p14="http://schemas.microsoft.com/office/powerpoint/2010/main" val="424771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30" grpId="0" animBg="1"/>
      <p:bldP spid="3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11F0-E843-DD48-A70C-31C38A735F01}"/>
              </a:ext>
            </a:extLst>
          </p:cNvPr>
          <p:cNvSpPr>
            <a:spLocks noGrp="1"/>
          </p:cNvSpPr>
          <p:nvPr>
            <p:ph type="title"/>
          </p:nvPr>
        </p:nvSpPr>
        <p:spPr/>
        <p:txBody>
          <a:bodyPr/>
          <a:lstStyle/>
          <a:p>
            <a:r>
              <a:rPr lang="en-DE"/>
              <a:t>Nomen und Nominalgruppen</a:t>
            </a:r>
          </a:p>
        </p:txBody>
      </p:sp>
      <p:sp>
        <p:nvSpPr>
          <p:cNvPr id="3" name="Footer Placeholder 2">
            <a:extLst>
              <a:ext uri="{FF2B5EF4-FFF2-40B4-BE49-F238E27FC236}">
                <a16:creationId xmlns:a16="http://schemas.microsoft.com/office/drawing/2014/main" id="{F32AB5CF-EB13-D944-A981-A6191846F552}"/>
              </a:ext>
            </a:extLst>
          </p:cNvPr>
          <p:cNvSpPr>
            <a:spLocks noGrp="1"/>
          </p:cNvSpPr>
          <p:nvPr>
            <p:ph type="ftr" sz="quarter" idx="11"/>
          </p:nvPr>
        </p:nvSpPr>
        <p:spPr/>
        <p:txBody>
          <a:bodyPr/>
          <a:lstStyle/>
          <a:p>
            <a:r>
              <a:rPr lang="de-DE"/>
              <a:t>(Pafel &amp; Reich 2016: 113f.)</a:t>
            </a:r>
          </a:p>
        </p:txBody>
      </p:sp>
      <p:sp>
        <p:nvSpPr>
          <p:cNvPr id="4" name="Slide Number Placeholder 3">
            <a:extLst>
              <a:ext uri="{FF2B5EF4-FFF2-40B4-BE49-F238E27FC236}">
                <a16:creationId xmlns:a16="http://schemas.microsoft.com/office/drawing/2014/main" id="{052A6AC6-3050-754D-901A-E0A29C056603}"/>
              </a:ext>
            </a:extLst>
          </p:cNvPr>
          <p:cNvSpPr>
            <a:spLocks noGrp="1"/>
          </p:cNvSpPr>
          <p:nvPr>
            <p:ph type="sldNum" sz="quarter" idx="12"/>
          </p:nvPr>
        </p:nvSpPr>
        <p:spPr/>
        <p:txBody>
          <a:bodyPr/>
          <a:lstStyle/>
          <a:p>
            <a:fld id="{9D195BCC-3514-4B1B-9C18-24F3D67EC549}" type="slidenum">
              <a:rPr lang="de-DE" smtClean="0"/>
              <a:t>67</a:t>
            </a:fld>
            <a:endParaRPr lang="de-DE"/>
          </a:p>
        </p:txBody>
      </p:sp>
      <p:sp>
        <p:nvSpPr>
          <p:cNvPr id="5" name="Text Placeholder 4">
            <a:extLst>
              <a:ext uri="{FF2B5EF4-FFF2-40B4-BE49-F238E27FC236}">
                <a16:creationId xmlns:a16="http://schemas.microsoft.com/office/drawing/2014/main" id="{2DFD9AC1-0C41-054D-8B1B-9F9F2E4CC4CA}"/>
              </a:ext>
            </a:extLst>
          </p:cNvPr>
          <p:cNvSpPr>
            <a:spLocks noGrp="1"/>
          </p:cNvSpPr>
          <p:nvPr>
            <p:ph type="body" sz="quarter" idx="14"/>
          </p:nvPr>
        </p:nvSpPr>
        <p:spPr/>
        <p:txBody>
          <a:bodyPr/>
          <a:lstStyle/>
          <a:p>
            <a:r>
              <a:rPr lang="en-DE" sz="2400"/>
              <a:t>zwei Großgruppen von Substantiven, die ein deutlich unterschiedliches Verhalten zeigen:</a:t>
            </a:r>
          </a:p>
          <a:p>
            <a:pPr lvl="1"/>
            <a:r>
              <a:rPr lang="en-DE" sz="2000">
                <a:solidFill>
                  <a:srgbClr val="0070C0"/>
                </a:solidFill>
              </a:rPr>
              <a:t>Individuativa</a:t>
            </a:r>
            <a:r>
              <a:rPr lang="en-DE" sz="2000"/>
              <a:t>: Substantive, die Entitäten denotieren, die man im Prinzip zählen könnte, z.B. </a:t>
            </a:r>
            <a:r>
              <a:rPr lang="en-DE" sz="2000" i="1"/>
              <a:t>Klaviersonate, Flügel, Partitur, Ehe, Jahr, ...</a:t>
            </a:r>
          </a:p>
          <a:p>
            <a:pPr lvl="1"/>
            <a:r>
              <a:rPr lang="en-DE" sz="2000">
                <a:solidFill>
                  <a:srgbClr val="00B050"/>
                </a:solidFill>
              </a:rPr>
              <a:t>Kontinuativa</a:t>
            </a:r>
            <a:r>
              <a:rPr lang="en-DE" sz="2000"/>
              <a:t>: Substantive, die nicht-zählbare Substanzen, Stoffe, Massen etc. denotieren, z.B. </a:t>
            </a:r>
            <a:r>
              <a:rPr lang="en-DE" sz="2000" i="1"/>
              <a:t>Wasser, Gold, Staub, Erde, Musik</a:t>
            </a:r>
          </a:p>
          <a:p>
            <a:r>
              <a:rPr lang="en-DE" sz="2400"/>
              <a:t>auch "zählbare Nomen" und "unzählbare Nomen" (engl. </a:t>
            </a:r>
            <a:r>
              <a:rPr lang="en-DE" sz="2400" i="1"/>
              <a:t>count nouns / mass nouns</a:t>
            </a:r>
            <a:r>
              <a:rPr lang="en-DE" sz="2400"/>
              <a:t>)</a:t>
            </a:r>
            <a:r>
              <a:rPr lang="en-DE" sz="2400" i="1"/>
              <a:t> </a:t>
            </a:r>
            <a:r>
              <a:rPr lang="en-DE" sz="2400"/>
              <a:t>genannt</a:t>
            </a:r>
          </a:p>
        </p:txBody>
      </p:sp>
      <p:sp>
        <p:nvSpPr>
          <p:cNvPr id="6" name="Text Placeholder 5">
            <a:extLst>
              <a:ext uri="{FF2B5EF4-FFF2-40B4-BE49-F238E27FC236}">
                <a16:creationId xmlns:a16="http://schemas.microsoft.com/office/drawing/2014/main" id="{41FE3C83-8319-3844-B2ED-1A3E209658F2}"/>
              </a:ext>
            </a:extLst>
          </p:cNvPr>
          <p:cNvSpPr>
            <a:spLocks noGrp="1"/>
          </p:cNvSpPr>
          <p:nvPr>
            <p:ph type="body" sz="quarter" idx="15"/>
          </p:nvPr>
        </p:nvSpPr>
        <p:spPr/>
        <p:txBody>
          <a:bodyPr/>
          <a:lstStyle/>
          <a:p>
            <a:r>
              <a:rPr lang="en-DE"/>
              <a:t>Individuativa und Kontinuativa</a:t>
            </a:r>
          </a:p>
        </p:txBody>
      </p:sp>
    </p:spTree>
    <p:extLst>
      <p:ext uri="{BB962C8B-B14F-4D97-AF65-F5344CB8AC3E}">
        <p14:creationId xmlns:p14="http://schemas.microsoft.com/office/powerpoint/2010/main" val="25035049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11F0-E843-DD48-A70C-31C38A735F01}"/>
              </a:ext>
            </a:extLst>
          </p:cNvPr>
          <p:cNvSpPr>
            <a:spLocks noGrp="1"/>
          </p:cNvSpPr>
          <p:nvPr>
            <p:ph type="title"/>
          </p:nvPr>
        </p:nvSpPr>
        <p:spPr/>
        <p:txBody>
          <a:bodyPr/>
          <a:lstStyle/>
          <a:p>
            <a:r>
              <a:rPr lang="en-DE"/>
              <a:t>Nomen und Nominalgruppen</a:t>
            </a:r>
          </a:p>
        </p:txBody>
      </p:sp>
      <p:sp>
        <p:nvSpPr>
          <p:cNvPr id="3" name="Footer Placeholder 2">
            <a:extLst>
              <a:ext uri="{FF2B5EF4-FFF2-40B4-BE49-F238E27FC236}">
                <a16:creationId xmlns:a16="http://schemas.microsoft.com/office/drawing/2014/main" id="{F32AB5CF-EB13-D944-A981-A6191846F552}"/>
              </a:ext>
            </a:extLst>
          </p:cNvPr>
          <p:cNvSpPr>
            <a:spLocks noGrp="1"/>
          </p:cNvSpPr>
          <p:nvPr>
            <p:ph type="ftr" sz="quarter" idx="11"/>
          </p:nvPr>
        </p:nvSpPr>
        <p:spPr/>
        <p:txBody>
          <a:bodyPr/>
          <a:lstStyle/>
          <a:p>
            <a:r>
              <a:rPr lang="de-DE"/>
              <a:t>(Pafel &amp; Reich 2016: 113f.)</a:t>
            </a:r>
          </a:p>
        </p:txBody>
      </p:sp>
      <p:sp>
        <p:nvSpPr>
          <p:cNvPr id="4" name="Slide Number Placeholder 3">
            <a:extLst>
              <a:ext uri="{FF2B5EF4-FFF2-40B4-BE49-F238E27FC236}">
                <a16:creationId xmlns:a16="http://schemas.microsoft.com/office/drawing/2014/main" id="{052A6AC6-3050-754D-901A-E0A29C056603}"/>
              </a:ext>
            </a:extLst>
          </p:cNvPr>
          <p:cNvSpPr>
            <a:spLocks noGrp="1"/>
          </p:cNvSpPr>
          <p:nvPr>
            <p:ph type="sldNum" sz="quarter" idx="12"/>
          </p:nvPr>
        </p:nvSpPr>
        <p:spPr/>
        <p:txBody>
          <a:bodyPr/>
          <a:lstStyle/>
          <a:p>
            <a:fld id="{9D195BCC-3514-4B1B-9C18-24F3D67EC549}" type="slidenum">
              <a:rPr lang="de-DE" smtClean="0"/>
              <a:t>68</a:t>
            </a:fld>
            <a:endParaRPr lang="de-DE"/>
          </a:p>
        </p:txBody>
      </p:sp>
      <p:sp>
        <p:nvSpPr>
          <p:cNvPr id="5" name="Text Placeholder 4">
            <a:extLst>
              <a:ext uri="{FF2B5EF4-FFF2-40B4-BE49-F238E27FC236}">
                <a16:creationId xmlns:a16="http://schemas.microsoft.com/office/drawing/2014/main" id="{2DFD9AC1-0C41-054D-8B1B-9F9F2E4CC4CA}"/>
              </a:ext>
            </a:extLst>
          </p:cNvPr>
          <p:cNvSpPr>
            <a:spLocks noGrp="1"/>
          </p:cNvSpPr>
          <p:nvPr>
            <p:ph type="body" sz="quarter" idx="14"/>
          </p:nvPr>
        </p:nvSpPr>
        <p:spPr/>
        <p:txBody>
          <a:bodyPr/>
          <a:lstStyle/>
          <a:p>
            <a:r>
              <a:rPr lang="en-DE" sz="2400"/>
              <a:t>viele Nomen haben individuative und kontinuative Lesarten:</a:t>
            </a:r>
          </a:p>
          <a:p>
            <a:pPr lvl="1"/>
            <a:r>
              <a:rPr lang="en-DE" sz="2000" b="1"/>
              <a:t>Portionenlesart</a:t>
            </a:r>
            <a:r>
              <a:rPr lang="en-DE" sz="2000"/>
              <a:t>: Ich nehme </a:t>
            </a:r>
            <a:r>
              <a:rPr lang="en-DE" sz="2000" i="1"/>
              <a:t>ein Glas </a:t>
            </a:r>
            <a:r>
              <a:rPr lang="en-DE" sz="2000" i="1">
                <a:solidFill>
                  <a:srgbClr val="0070C0"/>
                </a:solidFill>
              </a:rPr>
              <a:t>Wasser</a:t>
            </a:r>
            <a:endParaRPr lang="en-DE" sz="2000">
              <a:solidFill>
                <a:srgbClr val="0070C0"/>
              </a:solidFill>
            </a:endParaRPr>
          </a:p>
          <a:p>
            <a:pPr lvl="1"/>
            <a:r>
              <a:rPr lang="en-DE" sz="2000" b="1"/>
              <a:t>Sortenlesart</a:t>
            </a:r>
            <a:r>
              <a:rPr lang="en-DE" sz="2000"/>
              <a:t>: </a:t>
            </a:r>
            <a:r>
              <a:rPr lang="en-DE" sz="2000" i="1"/>
              <a:t>Dieses </a:t>
            </a:r>
            <a:r>
              <a:rPr lang="en-DE" sz="2000" i="1">
                <a:solidFill>
                  <a:srgbClr val="0070C0"/>
                </a:solidFill>
              </a:rPr>
              <a:t>Öl</a:t>
            </a:r>
            <a:r>
              <a:rPr lang="en-DE" sz="2000" i="1"/>
              <a:t> ist ein ganz besonderes.</a:t>
            </a:r>
            <a:endParaRPr lang="en-DE" sz="2000"/>
          </a:p>
          <a:p>
            <a:pPr lvl="1"/>
            <a:r>
              <a:rPr lang="en-DE" sz="2000" b="1"/>
              <a:t>Substanzlesart</a:t>
            </a:r>
            <a:r>
              <a:rPr lang="en-DE" sz="2000"/>
              <a:t>: </a:t>
            </a:r>
            <a:r>
              <a:rPr lang="en-DE" sz="2000" i="1"/>
              <a:t>Das Hack besteht zur Hälfte aus </a:t>
            </a:r>
            <a:r>
              <a:rPr lang="en-DE" sz="2000" i="1">
                <a:solidFill>
                  <a:srgbClr val="00B050"/>
                </a:solidFill>
              </a:rPr>
              <a:t>Rind</a:t>
            </a:r>
            <a:r>
              <a:rPr lang="en-DE" sz="2000" i="1"/>
              <a:t>, zur Hälfte aus </a:t>
            </a:r>
            <a:r>
              <a:rPr lang="en-DE" sz="2000" i="1">
                <a:solidFill>
                  <a:srgbClr val="00B050"/>
                </a:solidFill>
              </a:rPr>
              <a:t>Schwein</a:t>
            </a:r>
            <a:r>
              <a:rPr lang="en-DE" sz="2000" i="1"/>
              <a:t>.</a:t>
            </a:r>
            <a:endParaRPr lang="en-DE" sz="2000"/>
          </a:p>
        </p:txBody>
      </p:sp>
      <p:sp>
        <p:nvSpPr>
          <p:cNvPr id="6" name="Text Placeholder 5">
            <a:extLst>
              <a:ext uri="{FF2B5EF4-FFF2-40B4-BE49-F238E27FC236}">
                <a16:creationId xmlns:a16="http://schemas.microsoft.com/office/drawing/2014/main" id="{41FE3C83-8319-3844-B2ED-1A3E209658F2}"/>
              </a:ext>
            </a:extLst>
          </p:cNvPr>
          <p:cNvSpPr>
            <a:spLocks noGrp="1"/>
          </p:cNvSpPr>
          <p:nvPr>
            <p:ph type="body" sz="quarter" idx="15"/>
          </p:nvPr>
        </p:nvSpPr>
        <p:spPr/>
        <p:txBody>
          <a:bodyPr/>
          <a:lstStyle/>
          <a:p>
            <a:r>
              <a:rPr lang="en-DE"/>
              <a:t>Individuativa und Kontinuativa</a:t>
            </a:r>
          </a:p>
        </p:txBody>
      </p:sp>
    </p:spTree>
    <p:extLst>
      <p:ext uri="{BB962C8B-B14F-4D97-AF65-F5344CB8AC3E}">
        <p14:creationId xmlns:p14="http://schemas.microsoft.com/office/powerpoint/2010/main" val="457030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emiotisches Dreieck von Ogden/Richards. Die drei Ecken sind: THOUGHT OR REFERENCE, SYMBOL sowie REFERENT. Sie sind wie folgt verbunden: SYMBOL symbolises THOUGHT OR REFERENCE; THOUGHT OR REFERENCE refers to REFERENT; SYMBOL stands for REFERENT.">
            <a:extLst>
              <a:ext uri="{FF2B5EF4-FFF2-40B4-BE49-F238E27FC236}">
                <a16:creationId xmlns:a16="http://schemas.microsoft.com/office/drawing/2014/main" id="{F67964ED-E602-0645-BD28-4362677FA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1811" y="1422797"/>
            <a:ext cx="4074991" cy="3183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8E131B-5229-C24E-98C5-41F2AD6D99E8}"/>
              </a:ext>
            </a:extLst>
          </p:cNvPr>
          <p:cNvSpPr>
            <a:spLocks noGrp="1"/>
          </p:cNvSpPr>
          <p:nvPr>
            <p:ph type="title"/>
          </p:nvPr>
        </p:nvSpPr>
        <p:spPr/>
        <p:txBody>
          <a:bodyPr/>
          <a:lstStyle/>
          <a:p>
            <a:r>
              <a:rPr lang="en-DE"/>
              <a:t>Nomen und Nominalgruppen</a:t>
            </a:r>
          </a:p>
        </p:txBody>
      </p:sp>
      <p:sp>
        <p:nvSpPr>
          <p:cNvPr id="3" name="Footer Placeholder 2">
            <a:extLst>
              <a:ext uri="{FF2B5EF4-FFF2-40B4-BE49-F238E27FC236}">
                <a16:creationId xmlns:a16="http://schemas.microsoft.com/office/drawing/2014/main" id="{8C1A653F-4E36-FD45-9D0E-27278943F070}"/>
              </a:ext>
            </a:extLst>
          </p:cNvPr>
          <p:cNvSpPr>
            <a:spLocks noGrp="1"/>
          </p:cNvSpPr>
          <p:nvPr>
            <p:ph type="ftr" sz="quarter" idx="11"/>
          </p:nvPr>
        </p:nvSpPr>
        <p:spPr/>
        <p:txBody>
          <a:bodyPr/>
          <a:lstStyle/>
          <a:p>
            <a:r>
              <a:rPr lang="de-DE"/>
              <a:t>(Nübling et al. 2015; Ogden &amp; Richards 1972)</a:t>
            </a:r>
          </a:p>
        </p:txBody>
      </p:sp>
      <p:sp>
        <p:nvSpPr>
          <p:cNvPr id="4" name="Slide Number Placeholder 3">
            <a:extLst>
              <a:ext uri="{FF2B5EF4-FFF2-40B4-BE49-F238E27FC236}">
                <a16:creationId xmlns:a16="http://schemas.microsoft.com/office/drawing/2014/main" id="{01FBC69C-8963-F548-A366-94EAE962C878}"/>
              </a:ext>
            </a:extLst>
          </p:cNvPr>
          <p:cNvSpPr>
            <a:spLocks noGrp="1"/>
          </p:cNvSpPr>
          <p:nvPr>
            <p:ph type="sldNum" sz="quarter" idx="12"/>
          </p:nvPr>
        </p:nvSpPr>
        <p:spPr/>
        <p:txBody>
          <a:bodyPr/>
          <a:lstStyle/>
          <a:p>
            <a:fld id="{9D195BCC-3514-4B1B-9C18-24F3D67EC549}" type="slidenum">
              <a:rPr lang="de-DE" smtClean="0"/>
              <a:t>69</a:t>
            </a:fld>
            <a:endParaRPr lang="de-DE"/>
          </a:p>
        </p:txBody>
      </p:sp>
      <p:sp>
        <p:nvSpPr>
          <p:cNvPr id="5" name="Text Placeholder 4">
            <a:extLst>
              <a:ext uri="{FF2B5EF4-FFF2-40B4-BE49-F238E27FC236}">
                <a16:creationId xmlns:a16="http://schemas.microsoft.com/office/drawing/2014/main" id="{568C71A3-376D-4248-988E-DDA296F23FE1}"/>
              </a:ext>
            </a:extLst>
          </p:cNvPr>
          <p:cNvSpPr>
            <a:spLocks noGrp="1"/>
          </p:cNvSpPr>
          <p:nvPr>
            <p:ph type="body" sz="quarter" idx="14"/>
          </p:nvPr>
        </p:nvSpPr>
        <p:spPr>
          <a:xfrm>
            <a:off x="521550" y="1545752"/>
            <a:ext cx="5418602" cy="3311525"/>
          </a:xfrm>
        </p:spPr>
        <p:txBody>
          <a:bodyPr/>
          <a:lstStyle/>
          <a:p>
            <a:r>
              <a:rPr lang="en-DE"/>
              <a:t>spezielle Nomengruppe, die sich z.B. hinsichtlich Syntax und Orthographie von anderen Substantiven unterscheidet</a:t>
            </a:r>
          </a:p>
          <a:p>
            <a:r>
              <a:rPr lang="en-DE"/>
              <a:t>EN zeichnen sich aus durch </a:t>
            </a:r>
            <a:r>
              <a:rPr lang="en-DE" b="1"/>
              <a:t>Monoreferenz </a:t>
            </a:r>
            <a:r>
              <a:rPr lang="en-DE"/>
              <a:t>und </a:t>
            </a:r>
            <a:r>
              <a:rPr lang="en-DE" b="1"/>
              <a:t>Direktreferenz</a:t>
            </a:r>
            <a:endParaRPr lang="en-DE"/>
          </a:p>
        </p:txBody>
      </p:sp>
      <p:sp>
        <p:nvSpPr>
          <p:cNvPr id="6" name="Text Placeholder 5">
            <a:extLst>
              <a:ext uri="{FF2B5EF4-FFF2-40B4-BE49-F238E27FC236}">
                <a16:creationId xmlns:a16="http://schemas.microsoft.com/office/drawing/2014/main" id="{91135C6E-AB69-9441-88D7-AE827E20986D}"/>
              </a:ext>
            </a:extLst>
          </p:cNvPr>
          <p:cNvSpPr>
            <a:spLocks noGrp="1"/>
          </p:cNvSpPr>
          <p:nvPr>
            <p:ph type="body" sz="quarter" idx="15"/>
          </p:nvPr>
        </p:nvSpPr>
        <p:spPr/>
        <p:txBody>
          <a:bodyPr/>
          <a:lstStyle/>
          <a:p>
            <a:r>
              <a:rPr lang="en-DE"/>
              <a:t>Eigennamen</a:t>
            </a:r>
          </a:p>
        </p:txBody>
      </p:sp>
      <p:pic>
        <p:nvPicPr>
          <p:cNvPr id="2050" name="Picture 2" descr="Cat, Halloween, Silhouette, Puss, Black Cat, Black">
            <a:extLst>
              <a:ext uri="{FF2B5EF4-FFF2-40B4-BE49-F238E27FC236}">
                <a16:creationId xmlns:a16="http://schemas.microsoft.com/office/drawing/2014/main" id="{2EB8DD4F-F587-6742-A62D-039934132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246" y="1088384"/>
            <a:ext cx="985432" cy="12067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at, Kitten, Pet, Kitty, Young Cat, Animal">
            <a:extLst>
              <a:ext uri="{FF2B5EF4-FFF2-40B4-BE49-F238E27FC236}">
                <a16:creationId xmlns:a16="http://schemas.microsoft.com/office/drawing/2014/main" id="{85992B7E-7606-CE4F-B01A-F8087DF213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400" y="4231109"/>
            <a:ext cx="782762" cy="8180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F1D19E4-9DC8-1541-8B57-2BB09A9AB0A9}"/>
              </a:ext>
            </a:extLst>
          </p:cNvPr>
          <p:cNvSpPr txBox="1"/>
          <p:nvPr/>
        </p:nvSpPr>
        <p:spPr>
          <a:xfrm>
            <a:off x="4572000" y="4345508"/>
            <a:ext cx="1638182" cy="461665"/>
          </a:xfrm>
          <a:prstGeom prst="rect">
            <a:avLst/>
          </a:prstGeom>
          <a:noFill/>
        </p:spPr>
        <p:txBody>
          <a:bodyPr wrap="square" rtlCol="0">
            <a:spAutoFit/>
          </a:bodyPr>
          <a:lstStyle/>
          <a:p>
            <a:pPr algn="ctr"/>
            <a:r>
              <a:rPr lang="en-DE" sz="2400" b="1" dirty="0" err="1">
                <a:solidFill>
                  <a:srgbClr val="0070C0"/>
                </a:solidFill>
              </a:rPr>
              <a:t>[</a:t>
            </a:r>
            <a:r>
              <a:rPr lang="en-GB" sz="2400" b="1" dirty="0" err="1">
                <a:solidFill>
                  <a:srgbClr val="0070C0"/>
                </a:solidFill>
              </a:rPr>
              <a:t>ˈkat͡sə</a:t>
            </a:r>
            <a:r>
              <a:rPr lang="en-DE" sz="2400" b="1" dirty="0" err="1">
                <a:solidFill>
                  <a:srgbClr val="0070C0"/>
                </a:solidFill>
              </a:rPr>
              <a:t>]</a:t>
            </a:r>
          </a:p>
        </p:txBody>
      </p:sp>
    </p:spTree>
    <p:extLst>
      <p:ext uri="{BB962C8B-B14F-4D97-AF65-F5344CB8AC3E}">
        <p14:creationId xmlns:p14="http://schemas.microsoft.com/office/powerpoint/2010/main" val="492480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88287-4398-8141-AB75-DB8251F1AE75}"/>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63EF2250-AE47-F947-AA50-D65595735243}"/>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5515D87A-C920-5444-B704-769E3FD5E6E5}"/>
              </a:ext>
            </a:extLst>
          </p:cNvPr>
          <p:cNvSpPr>
            <a:spLocks noGrp="1"/>
          </p:cNvSpPr>
          <p:nvPr>
            <p:ph type="sldNum" sz="quarter" idx="12"/>
          </p:nvPr>
        </p:nvSpPr>
        <p:spPr/>
        <p:txBody>
          <a:bodyPr/>
          <a:lstStyle/>
          <a:p>
            <a:fld id="{9D195BCC-3514-4B1B-9C18-24F3D67EC549}" type="slidenum">
              <a:rPr lang="de-DE" smtClean="0"/>
              <a:t>7</a:t>
            </a:fld>
            <a:endParaRPr lang="de-DE"/>
          </a:p>
        </p:txBody>
      </p:sp>
      <p:sp>
        <p:nvSpPr>
          <p:cNvPr id="5" name="Text Placeholder 4">
            <a:extLst>
              <a:ext uri="{FF2B5EF4-FFF2-40B4-BE49-F238E27FC236}">
                <a16:creationId xmlns:a16="http://schemas.microsoft.com/office/drawing/2014/main" id="{3B999ED9-26BE-0148-BD9B-99B4E4DF53EA}"/>
              </a:ext>
            </a:extLst>
          </p:cNvPr>
          <p:cNvSpPr>
            <a:spLocks noGrp="1"/>
          </p:cNvSpPr>
          <p:nvPr>
            <p:ph type="body" sz="quarter" idx="14"/>
          </p:nvPr>
        </p:nvSpPr>
        <p:spPr/>
        <p:txBody>
          <a:bodyPr/>
          <a:lstStyle/>
          <a:p>
            <a:r>
              <a:rPr lang="en-DE"/>
              <a:t>Was ist die </a:t>
            </a:r>
            <a:r>
              <a:rPr lang="en-DE" b="1"/>
              <a:t>Intension </a:t>
            </a:r>
            <a:r>
              <a:rPr lang="en-DE"/>
              <a:t>des Ausdrucks </a:t>
            </a:r>
            <a:r>
              <a:rPr lang="en-DE" i="1"/>
              <a:t>der Präsident der USA?</a:t>
            </a:r>
            <a:endParaRPr lang="en-DE"/>
          </a:p>
          <a:p>
            <a:endParaRPr lang="en-DE"/>
          </a:p>
          <a:p>
            <a:pPr lvl="1"/>
            <a:r>
              <a:rPr lang="en-DE"/>
              <a:t>Staatsoberhaupt der USA</a:t>
            </a:r>
          </a:p>
          <a:p>
            <a:pPr lvl="1"/>
            <a:endParaRPr lang="en-DE"/>
          </a:p>
          <a:p>
            <a:pPr lvl="1"/>
            <a:r>
              <a:rPr lang="en-DE"/>
              <a:t>Oberbefehlshaber der US-Armee</a:t>
            </a:r>
          </a:p>
          <a:p>
            <a:pPr lvl="1"/>
            <a:endParaRPr lang="en-DE"/>
          </a:p>
          <a:p>
            <a:pPr lvl="1"/>
            <a:r>
              <a:rPr lang="en-DE"/>
              <a:t>etc.</a:t>
            </a:r>
          </a:p>
        </p:txBody>
      </p:sp>
      <p:sp>
        <p:nvSpPr>
          <p:cNvPr id="6" name="Text Placeholder 5">
            <a:extLst>
              <a:ext uri="{FF2B5EF4-FFF2-40B4-BE49-F238E27FC236}">
                <a16:creationId xmlns:a16="http://schemas.microsoft.com/office/drawing/2014/main" id="{9E591288-C483-0446-9A63-35FF841AAD68}"/>
              </a:ext>
            </a:extLst>
          </p:cNvPr>
          <p:cNvSpPr>
            <a:spLocks noGrp="1"/>
          </p:cNvSpPr>
          <p:nvPr>
            <p:ph type="body" sz="quarter" idx="15"/>
          </p:nvPr>
        </p:nvSpPr>
        <p:spPr/>
        <p:txBody>
          <a:bodyPr/>
          <a:lstStyle/>
          <a:p>
            <a:r>
              <a:rPr lang="en-DE"/>
              <a:t>Intension und Extension</a:t>
            </a:r>
          </a:p>
        </p:txBody>
      </p:sp>
    </p:spTree>
    <p:extLst>
      <p:ext uri="{BB962C8B-B14F-4D97-AF65-F5344CB8AC3E}">
        <p14:creationId xmlns:p14="http://schemas.microsoft.com/office/powerpoint/2010/main" val="255609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emiotisches Dreieck von Ogden/Richards. Die drei Ecken sind: THOUGHT OR REFERENCE, SYMBOL sowie REFERENT. Sie sind wie folgt verbunden: SYMBOL symbolises THOUGHT OR REFERENCE; THOUGHT OR REFERENCE refers to REFERENT; SYMBOL stands for REFERENT.">
            <a:extLst>
              <a:ext uri="{FF2B5EF4-FFF2-40B4-BE49-F238E27FC236}">
                <a16:creationId xmlns:a16="http://schemas.microsoft.com/office/drawing/2014/main" id="{F67964ED-E602-0645-BD28-4362677FA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1811" y="1422797"/>
            <a:ext cx="4074991" cy="3183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8E131B-5229-C24E-98C5-41F2AD6D99E8}"/>
              </a:ext>
            </a:extLst>
          </p:cNvPr>
          <p:cNvSpPr>
            <a:spLocks noGrp="1"/>
          </p:cNvSpPr>
          <p:nvPr>
            <p:ph type="title"/>
          </p:nvPr>
        </p:nvSpPr>
        <p:spPr/>
        <p:txBody>
          <a:bodyPr/>
          <a:lstStyle/>
          <a:p>
            <a:r>
              <a:rPr lang="en-DE"/>
              <a:t>Nomen und Nominalgruppen</a:t>
            </a:r>
          </a:p>
        </p:txBody>
      </p:sp>
      <p:sp>
        <p:nvSpPr>
          <p:cNvPr id="3" name="Footer Placeholder 2">
            <a:extLst>
              <a:ext uri="{FF2B5EF4-FFF2-40B4-BE49-F238E27FC236}">
                <a16:creationId xmlns:a16="http://schemas.microsoft.com/office/drawing/2014/main" id="{8C1A653F-4E36-FD45-9D0E-27278943F070}"/>
              </a:ext>
            </a:extLst>
          </p:cNvPr>
          <p:cNvSpPr>
            <a:spLocks noGrp="1"/>
          </p:cNvSpPr>
          <p:nvPr>
            <p:ph type="ftr" sz="quarter" idx="11"/>
          </p:nvPr>
        </p:nvSpPr>
        <p:spPr/>
        <p:txBody>
          <a:bodyPr/>
          <a:lstStyle/>
          <a:p>
            <a:r>
              <a:rPr lang="de-DE" sz="600"/>
              <a:t>(Nübling et al. 2015; Ogden &amp; Richards 1972; Von © Raimond Spekking / CC BY-SA 4.0 (via Wikimedia Commons), CC BY-SA 4.0, https://commons.wikimedia.org/w/index.php?curid=96378820)</a:t>
            </a:r>
          </a:p>
        </p:txBody>
      </p:sp>
      <p:sp>
        <p:nvSpPr>
          <p:cNvPr id="4" name="Slide Number Placeholder 3">
            <a:extLst>
              <a:ext uri="{FF2B5EF4-FFF2-40B4-BE49-F238E27FC236}">
                <a16:creationId xmlns:a16="http://schemas.microsoft.com/office/drawing/2014/main" id="{01FBC69C-8963-F548-A366-94EAE962C878}"/>
              </a:ext>
            </a:extLst>
          </p:cNvPr>
          <p:cNvSpPr>
            <a:spLocks noGrp="1"/>
          </p:cNvSpPr>
          <p:nvPr>
            <p:ph type="sldNum" sz="quarter" idx="12"/>
          </p:nvPr>
        </p:nvSpPr>
        <p:spPr/>
        <p:txBody>
          <a:bodyPr/>
          <a:lstStyle/>
          <a:p>
            <a:fld id="{9D195BCC-3514-4B1B-9C18-24F3D67EC549}" type="slidenum">
              <a:rPr lang="de-DE" smtClean="0"/>
              <a:t>70</a:t>
            </a:fld>
            <a:endParaRPr lang="de-DE"/>
          </a:p>
        </p:txBody>
      </p:sp>
      <p:sp>
        <p:nvSpPr>
          <p:cNvPr id="5" name="Text Placeholder 4">
            <a:extLst>
              <a:ext uri="{FF2B5EF4-FFF2-40B4-BE49-F238E27FC236}">
                <a16:creationId xmlns:a16="http://schemas.microsoft.com/office/drawing/2014/main" id="{568C71A3-376D-4248-988E-DDA296F23FE1}"/>
              </a:ext>
            </a:extLst>
          </p:cNvPr>
          <p:cNvSpPr>
            <a:spLocks noGrp="1"/>
          </p:cNvSpPr>
          <p:nvPr>
            <p:ph type="body" sz="quarter" idx="14"/>
          </p:nvPr>
        </p:nvSpPr>
        <p:spPr>
          <a:xfrm>
            <a:off x="521550" y="1545752"/>
            <a:ext cx="5418602" cy="3311525"/>
          </a:xfrm>
        </p:spPr>
        <p:txBody>
          <a:bodyPr/>
          <a:lstStyle/>
          <a:p>
            <a:r>
              <a:rPr lang="en-DE"/>
              <a:t>spezielle Nomengruppe, die sich z.B. hinsichtlich Syntax und Orthographie von anderen Substantiven unterscheidet</a:t>
            </a:r>
          </a:p>
          <a:p>
            <a:r>
              <a:rPr lang="en-DE"/>
              <a:t>EN zeichnen sich aus durch </a:t>
            </a:r>
            <a:r>
              <a:rPr lang="en-DE" b="1"/>
              <a:t>Monoreferenz </a:t>
            </a:r>
            <a:r>
              <a:rPr lang="en-DE"/>
              <a:t>und </a:t>
            </a:r>
            <a:r>
              <a:rPr lang="en-DE" b="1"/>
              <a:t>Direktreferenz</a:t>
            </a:r>
            <a:endParaRPr lang="en-DE"/>
          </a:p>
        </p:txBody>
      </p:sp>
      <p:sp>
        <p:nvSpPr>
          <p:cNvPr id="6" name="Text Placeholder 5">
            <a:extLst>
              <a:ext uri="{FF2B5EF4-FFF2-40B4-BE49-F238E27FC236}">
                <a16:creationId xmlns:a16="http://schemas.microsoft.com/office/drawing/2014/main" id="{91135C6E-AB69-9441-88D7-AE827E20986D}"/>
              </a:ext>
            </a:extLst>
          </p:cNvPr>
          <p:cNvSpPr>
            <a:spLocks noGrp="1"/>
          </p:cNvSpPr>
          <p:nvPr>
            <p:ph type="body" sz="quarter" idx="15"/>
          </p:nvPr>
        </p:nvSpPr>
        <p:spPr/>
        <p:txBody>
          <a:bodyPr/>
          <a:lstStyle/>
          <a:p>
            <a:r>
              <a:rPr lang="en-DE"/>
              <a:t>Eigennamen</a:t>
            </a:r>
          </a:p>
        </p:txBody>
      </p:sp>
      <p:sp>
        <p:nvSpPr>
          <p:cNvPr id="7" name="TextBox 6">
            <a:extLst>
              <a:ext uri="{FF2B5EF4-FFF2-40B4-BE49-F238E27FC236}">
                <a16:creationId xmlns:a16="http://schemas.microsoft.com/office/drawing/2014/main" id="{2F1D19E4-9DC8-1541-8B57-2BB09A9AB0A9}"/>
              </a:ext>
            </a:extLst>
          </p:cNvPr>
          <p:cNvSpPr txBox="1"/>
          <p:nvPr/>
        </p:nvSpPr>
        <p:spPr>
          <a:xfrm>
            <a:off x="3804365" y="4329439"/>
            <a:ext cx="3006334" cy="461665"/>
          </a:xfrm>
          <a:prstGeom prst="rect">
            <a:avLst/>
          </a:prstGeom>
          <a:noFill/>
        </p:spPr>
        <p:txBody>
          <a:bodyPr wrap="square" rtlCol="0">
            <a:spAutoFit/>
          </a:bodyPr>
          <a:lstStyle/>
          <a:p>
            <a:pPr algn="ctr"/>
            <a:r>
              <a:rPr lang="en-DE" sz="2400" b="1" dirty="0" err="1">
                <a:solidFill>
                  <a:srgbClr val="0070C0"/>
                </a:solidFill>
              </a:rPr>
              <a:t>[</a:t>
            </a:r>
            <a:r>
              <a:rPr lang="en-GB" sz="2400" b="1" dirty="0" err="1">
                <a:solidFill>
                  <a:srgbClr val="0070C0"/>
                </a:solidFill>
              </a:rPr>
              <a:t>ˈaŋɡela ˈmɛʁkl̩</a:t>
            </a:r>
            <a:r>
              <a:rPr lang="en-DE" sz="2400" b="1" dirty="0" err="1">
                <a:solidFill>
                  <a:srgbClr val="0070C0"/>
                </a:solidFill>
              </a:rPr>
              <a:t>]</a:t>
            </a:r>
          </a:p>
        </p:txBody>
      </p:sp>
      <p:pic>
        <p:nvPicPr>
          <p:cNvPr id="4098" name="Picture 2">
            <a:extLst>
              <a:ext uri="{FF2B5EF4-FFF2-40B4-BE49-F238E27FC236}">
                <a16:creationId xmlns:a16="http://schemas.microsoft.com/office/drawing/2014/main" id="{77E7422F-9609-9942-A0F2-9E78D6A61B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2582" y="3258498"/>
            <a:ext cx="1221418" cy="171082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23DF9A9F-FE80-7049-89F2-AC2622DB6EC3}"/>
              </a:ext>
            </a:extLst>
          </p:cNvPr>
          <p:cNvCxnSpPr/>
          <p:nvPr/>
        </p:nvCxnSpPr>
        <p:spPr>
          <a:xfrm>
            <a:off x="5528343" y="4015085"/>
            <a:ext cx="242803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37377BD-D47F-0F43-B12D-3644D7358A4D}"/>
              </a:ext>
            </a:extLst>
          </p:cNvPr>
          <p:cNvCxnSpPr>
            <a:cxnSpLocks/>
          </p:cNvCxnSpPr>
          <p:nvPr/>
        </p:nvCxnSpPr>
        <p:spPr>
          <a:xfrm flipH="1">
            <a:off x="6670351" y="1322517"/>
            <a:ext cx="781969" cy="67634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4A7BDB-E439-6542-9E33-1815A0DCCA8B}"/>
              </a:ext>
            </a:extLst>
          </p:cNvPr>
          <p:cNvCxnSpPr>
            <a:cxnSpLocks/>
          </p:cNvCxnSpPr>
          <p:nvPr/>
        </p:nvCxnSpPr>
        <p:spPr>
          <a:xfrm>
            <a:off x="6670351" y="1322517"/>
            <a:ext cx="781969" cy="676344"/>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6936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ntr" presetSubtype="1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6DCFA-B0EB-FB46-B4BA-5C79424D364D}"/>
              </a:ext>
            </a:extLst>
          </p:cNvPr>
          <p:cNvSpPr>
            <a:spLocks noGrp="1"/>
          </p:cNvSpPr>
          <p:nvPr>
            <p:ph type="title"/>
          </p:nvPr>
        </p:nvSpPr>
        <p:spPr/>
        <p:txBody>
          <a:bodyPr/>
          <a:lstStyle/>
          <a:p>
            <a:r>
              <a:rPr lang="en-DE"/>
              <a:t>Nomen und Nominalgruppen</a:t>
            </a:r>
          </a:p>
        </p:txBody>
      </p:sp>
      <p:sp>
        <p:nvSpPr>
          <p:cNvPr id="3" name="Footer Placeholder 2">
            <a:extLst>
              <a:ext uri="{FF2B5EF4-FFF2-40B4-BE49-F238E27FC236}">
                <a16:creationId xmlns:a16="http://schemas.microsoft.com/office/drawing/2014/main" id="{5107854B-CB59-BD48-B21B-59173004058D}"/>
              </a:ext>
            </a:extLst>
          </p:cNvPr>
          <p:cNvSpPr>
            <a:spLocks noGrp="1"/>
          </p:cNvSpPr>
          <p:nvPr>
            <p:ph type="ftr" sz="quarter" idx="11"/>
          </p:nvPr>
        </p:nvSpPr>
        <p:spPr/>
        <p:txBody>
          <a:bodyPr/>
          <a:lstStyle/>
          <a:p>
            <a:r>
              <a:rPr lang="de-DE"/>
              <a:t>(Nübling et al. 2015)</a:t>
            </a:r>
          </a:p>
        </p:txBody>
      </p:sp>
      <p:sp>
        <p:nvSpPr>
          <p:cNvPr id="4" name="Slide Number Placeholder 3">
            <a:extLst>
              <a:ext uri="{FF2B5EF4-FFF2-40B4-BE49-F238E27FC236}">
                <a16:creationId xmlns:a16="http://schemas.microsoft.com/office/drawing/2014/main" id="{0FE2F0C6-1DD5-5447-971C-02B2B97D051F}"/>
              </a:ext>
            </a:extLst>
          </p:cNvPr>
          <p:cNvSpPr>
            <a:spLocks noGrp="1"/>
          </p:cNvSpPr>
          <p:nvPr>
            <p:ph type="sldNum" sz="quarter" idx="12"/>
          </p:nvPr>
        </p:nvSpPr>
        <p:spPr/>
        <p:txBody>
          <a:bodyPr/>
          <a:lstStyle/>
          <a:p>
            <a:fld id="{9D195BCC-3514-4B1B-9C18-24F3D67EC549}" type="slidenum">
              <a:rPr lang="de-DE" smtClean="0"/>
              <a:t>71</a:t>
            </a:fld>
            <a:endParaRPr lang="de-DE"/>
          </a:p>
        </p:txBody>
      </p:sp>
      <p:sp>
        <p:nvSpPr>
          <p:cNvPr id="5" name="Text Placeholder 4">
            <a:extLst>
              <a:ext uri="{FF2B5EF4-FFF2-40B4-BE49-F238E27FC236}">
                <a16:creationId xmlns:a16="http://schemas.microsoft.com/office/drawing/2014/main" id="{EF6DD551-728F-F842-9481-39526B69266E}"/>
              </a:ext>
            </a:extLst>
          </p:cNvPr>
          <p:cNvSpPr>
            <a:spLocks noGrp="1"/>
          </p:cNvSpPr>
          <p:nvPr>
            <p:ph type="body" sz="quarter" idx="14"/>
          </p:nvPr>
        </p:nvSpPr>
        <p:spPr/>
        <p:txBody>
          <a:bodyPr/>
          <a:lstStyle/>
          <a:p>
            <a:r>
              <a:rPr lang="en-DE" sz="2200">
                <a:solidFill>
                  <a:srgbClr val="0070C0"/>
                </a:solidFill>
              </a:rPr>
              <a:t>Personennamen</a:t>
            </a:r>
            <a:r>
              <a:rPr lang="en-DE" sz="2200"/>
              <a:t> (Anthroponyme), z.B. </a:t>
            </a:r>
            <a:r>
              <a:rPr lang="en-DE" sz="2200" i="1"/>
              <a:t>Angela Merkel</a:t>
            </a:r>
            <a:endParaRPr lang="en-DE" sz="2200"/>
          </a:p>
          <a:p>
            <a:r>
              <a:rPr lang="en-DE" sz="2200">
                <a:solidFill>
                  <a:srgbClr val="0070C0"/>
                </a:solidFill>
              </a:rPr>
              <a:t>Tiernamen</a:t>
            </a:r>
            <a:r>
              <a:rPr lang="en-DE" sz="2200"/>
              <a:t> (Zoonyme), z.B. </a:t>
            </a:r>
            <a:r>
              <a:rPr lang="en-DE" sz="2200" i="1"/>
              <a:t>Bello </a:t>
            </a:r>
            <a:r>
              <a:rPr lang="en-DE" sz="2200"/>
              <a:t>(aber </a:t>
            </a:r>
            <a:r>
              <a:rPr lang="en-DE" sz="2200" b="1" u="sng"/>
              <a:t>nicht</a:t>
            </a:r>
            <a:r>
              <a:rPr lang="en-DE" sz="2200"/>
              <a:t> </a:t>
            </a:r>
            <a:r>
              <a:rPr lang="en-DE" sz="2200" i="1"/>
              <a:t>Hund, Katze...</a:t>
            </a:r>
            <a:r>
              <a:rPr lang="en-DE" sz="2200"/>
              <a:t>)</a:t>
            </a:r>
          </a:p>
          <a:p>
            <a:r>
              <a:rPr lang="en-DE" sz="2200">
                <a:solidFill>
                  <a:srgbClr val="0070C0"/>
                </a:solidFill>
              </a:rPr>
              <a:t>Ortsnamen</a:t>
            </a:r>
            <a:r>
              <a:rPr lang="en-DE" sz="2200"/>
              <a:t> (Topoynme), z.B. </a:t>
            </a:r>
            <a:r>
              <a:rPr lang="en-DE" sz="2200" i="1"/>
              <a:t>Düsseldorf, New York</a:t>
            </a:r>
            <a:endParaRPr lang="en-DE" sz="2200"/>
          </a:p>
          <a:p>
            <a:r>
              <a:rPr lang="en-DE" sz="2200">
                <a:solidFill>
                  <a:srgbClr val="0070C0"/>
                </a:solidFill>
              </a:rPr>
              <a:t>Objektnamen</a:t>
            </a:r>
            <a:r>
              <a:rPr lang="en-DE" sz="2200"/>
              <a:t> (Ergonyme), z.B. </a:t>
            </a:r>
            <a:r>
              <a:rPr lang="en-DE" sz="2200" i="1"/>
              <a:t>iPhone</a:t>
            </a:r>
            <a:endParaRPr lang="en-DE" sz="2200"/>
          </a:p>
          <a:p>
            <a:r>
              <a:rPr lang="en-DE" sz="2200">
                <a:solidFill>
                  <a:srgbClr val="0070C0"/>
                </a:solidFill>
              </a:rPr>
              <a:t>Ereignisnamen</a:t>
            </a:r>
            <a:r>
              <a:rPr lang="en-DE" sz="2200"/>
              <a:t> (Praxonyme), z.B. </a:t>
            </a:r>
            <a:r>
              <a:rPr lang="en-DE" sz="2200" i="1"/>
              <a:t>Zweiter Weltkrieg, 11. September</a:t>
            </a:r>
            <a:endParaRPr lang="en-DE" sz="2200"/>
          </a:p>
          <a:p>
            <a:r>
              <a:rPr lang="en-DE" sz="2200">
                <a:solidFill>
                  <a:srgbClr val="0070C0"/>
                </a:solidFill>
              </a:rPr>
              <a:t>Phänomennamen</a:t>
            </a:r>
            <a:r>
              <a:rPr lang="en-DE" sz="2200"/>
              <a:t> (Phänonyme), z.B. Namen von Hoch- und Tiefdruckgebieten</a:t>
            </a:r>
          </a:p>
        </p:txBody>
      </p:sp>
      <p:sp>
        <p:nvSpPr>
          <p:cNvPr id="6" name="Text Placeholder 5">
            <a:extLst>
              <a:ext uri="{FF2B5EF4-FFF2-40B4-BE49-F238E27FC236}">
                <a16:creationId xmlns:a16="http://schemas.microsoft.com/office/drawing/2014/main" id="{81F2D6A8-C0CF-E64E-A3C8-530750C99AFC}"/>
              </a:ext>
            </a:extLst>
          </p:cNvPr>
          <p:cNvSpPr>
            <a:spLocks noGrp="1"/>
          </p:cNvSpPr>
          <p:nvPr>
            <p:ph type="body" sz="quarter" idx="15"/>
          </p:nvPr>
        </p:nvSpPr>
        <p:spPr/>
        <p:txBody>
          <a:bodyPr/>
          <a:lstStyle/>
          <a:p>
            <a:r>
              <a:rPr lang="en-DE"/>
              <a:t>Eigennamenklassen</a:t>
            </a:r>
          </a:p>
        </p:txBody>
      </p:sp>
    </p:spTree>
    <p:extLst>
      <p:ext uri="{BB962C8B-B14F-4D97-AF65-F5344CB8AC3E}">
        <p14:creationId xmlns:p14="http://schemas.microsoft.com/office/powerpoint/2010/main" val="39235816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A4336-16EB-0F46-B3BB-6FA7FECAA938}"/>
              </a:ext>
            </a:extLst>
          </p:cNvPr>
          <p:cNvSpPr>
            <a:spLocks noGrp="1"/>
          </p:cNvSpPr>
          <p:nvPr>
            <p:ph type="title"/>
          </p:nvPr>
        </p:nvSpPr>
        <p:spPr/>
        <p:txBody>
          <a:bodyPr/>
          <a:lstStyle/>
          <a:p>
            <a:r>
              <a:rPr lang="en-DE"/>
              <a:t>Nomen und Nominalgruppen</a:t>
            </a:r>
          </a:p>
        </p:txBody>
      </p:sp>
      <p:sp>
        <p:nvSpPr>
          <p:cNvPr id="3" name="Footer Placeholder 2">
            <a:extLst>
              <a:ext uri="{FF2B5EF4-FFF2-40B4-BE49-F238E27FC236}">
                <a16:creationId xmlns:a16="http://schemas.microsoft.com/office/drawing/2014/main" id="{34047600-E8DC-CD45-9F1A-8A506AC60391}"/>
              </a:ext>
            </a:extLst>
          </p:cNvPr>
          <p:cNvSpPr>
            <a:spLocks noGrp="1"/>
          </p:cNvSpPr>
          <p:nvPr>
            <p:ph type="ftr" sz="quarter" idx="11"/>
          </p:nvPr>
        </p:nvSpPr>
        <p:spPr/>
        <p:txBody>
          <a:bodyPr/>
          <a:lstStyle/>
          <a:p>
            <a:r>
              <a:rPr lang="de-DE"/>
              <a:t>(Pafel &amp; Reich 2016: 114)</a:t>
            </a:r>
          </a:p>
        </p:txBody>
      </p:sp>
      <p:sp>
        <p:nvSpPr>
          <p:cNvPr id="4" name="Slide Number Placeholder 3">
            <a:extLst>
              <a:ext uri="{FF2B5EF4-FFF2-40B4-BE49-F238E27FC236}">
                <a16:creationId xmlns:a16="http://schemas.microsoft.com/office/drawing/2014/main" id="{D9FC2644-54E4-CE49-84C6-27B98369E564}"/>
              </a:ext>
            </a:extLst>
          </p:cNvPr>
          <p:cNvSpPr>
            <a:spLocks noGrp="1"/>
          </p:cNvSpPr>
          <p:nvPr>
            <p:ph type="sldNum" sz="quarter" idx="12"/>
          </p:nvPr>
        </p:nvSpPr>
        <p:spPr/>
        <p:txBody>
          <a:bodyPr/>
          <a:lstStyle/>
          <a:p>
            <a:fld id="{9D195BCC-3514-4B1B-9C18-24F3D67EC549}" type="slidenum">
              <a:rPr lang="de-DE" smtClean="0"/>
              <a:t>72</a:t>
            </a:fld>
            <a:endParaRPr lang="de-DE"/>
          </a:p>
        </p:txBody>
      </p:sp>
      <p:sp>
        <p:nvSpPr>
          <p:cNvPr id="5" name="Text Placeholder 4">
            <a:extLst>
              <a:ext uri="{FF2B5EF4-FFF2-40B4-BE49-F238E27FC236}">
                <a16:creationId xmlns:a16="http://schemas.microsoft.com/office/drawing/2014/main" id="{CD77CD33-3C1D-C64D-ACC0-A43E7F992328}"/>
              </a:ext>
            </a:extLst>
          </p:cNvPr>
          <p:cNvSpPr>
            <a:spLocks noGrp="1"/>
          </p:cNvSpPr>
          <p:nvPr>
            <p:ph type="body" sz="quarter" idx="14"/>
          </p:nvPr>
        </p:nvSpPr>
        <p:spPr/>
        <p:txBody>
          <a:bodyPr/>
          <a:lstStyle/>
          <a:p>
            <a:r>
              <a:rPr lang="en-DE"/>
              <a:t>die Flexionskategorien Numerus und Genus sind zunächst morphosyntaktische Phänomene, aber auch semantisch relevant</a:t>
            </a:r>
          </a:p>
          <a:p>
            <a:r>
              <a:rPr lang="en-DE"/>
              <a:t>Plural hat bei Individuativa den Effekt, dass aus einem Ausdruck, der auf Einzeldinge zutrifft, ein Ausdruck wird, der auf Pluralitäten von Einzeldingen dieser Art zutrifft: </a:t>
            </a:r>
            <a:r>
              <a:rPr lang="en-DE" i="1"/>
              <a:t>Auf der Straße spielen Kinder</a:t>
            </a:r>
          </a:p>
          <a:p>
            <a:r>
              <a:rPr lang="en-DE"/>
              <a:t>Genus teilweise durch Sexus bestimmt (</a:t>
            </a:r>
            <a:r>
              <a:rPr lang="en-DE" i="1"/>
              <a:t>der Mann, die Frau</a:t>
            </a:r>
            <a:r>
              <a:rPr lang="en-DE"/>
              <a:t>), aber nicht immer – inwieweit Genus und Sexus entkoppelt sind, ist umstritten (vgl. Diskussion ums sog. generische Maskulinum)</a:t>
            </a:r>
          </a:p>
          <a:p>
            <a:endParaRPr lang="en-DE"/>
          </a:p>
        </p:txBody>
      </p:sp>
      <p:sp>
        <p:nvSpPr>
          <p:cNvPr id="6" name="Text Placeholder 5">
            <a:extLst>
              <a:ext uri="{FF2B5EF4-FFF2-40B4-BE49-F238E27FC236}">
                <a16:creationId xmlns:a16="http://schemas.microsoft.com/office/drawing/2014/main" id="{E72D2FD6-2A9C-5D49-A4A0-C427874E468B}"/>
              </a:ext>
            </a:extLst>
          </p:cNvPr>
          <p:cNvSpPr>
            <a:spLocks noGrp="1"/>
          </p:cNvSpPr>
          <p:nvPr>
            <p:ph type="body" sz="quarter" idx="15"/>
          </p:nvPr>
        </p:nvSpPr>
        <p:spPr/>
        <p:txBody>
          <a:bodyPr/>
          <a:lstStyle/>
          <a:p>
            <a:r>
              <a:rPr lang="en-DE"/>
              <a:t>Numerus und Genus</a:t>
            </a:r>
          </a:p>
        </p:txBody>
      </p:sp>
    </p:spTree>
    <p:extLst>
      <p:ext uri="{BB962C8B-B14F-4D97-AF65-F5344CB8AC3E}">
        <p14:creationId xmlns:p14="http://schemas.microsoft.com/office/powerpoint/2010/main" val="16171969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A475-3FE9-8E4A-91C2-B8077AFE9B6D}"/>
              </a:ext>
            </a:extLst>
          </p:cNvPr>
          <p:cNvSpPr>
            <a:spLocks noGrp="1"/>
          </p:cNvSpPr>
          <p:nvPr>
            <p:ph type="title"/>
          </p:nvPr>
        </p:nvSpPr>
        <p:spPr/>
        <p:txBody>
          <a:bodyPr/>
          <a:lstStyle/>
          <a:p>
            <a:r>
              <a:rPr lang="en-DE"/>
              <a:t>Adjektive und Adjektivgruppen</a:t>
            </a:r>
          </a:p>
        </p:txBody>
      </p:sp>
      <p:sp>
        <p:nvSpPr>
          <p:cNvPr id="3" name="Footer Placeholder 2">
            <a:extLst>
              <a:ext uri="{FF2B5EF4-FFF2-40B4-BE49-F238E27FC236}">
                <a16:creationId xmlns:a16="http://schemas.microsoft.com/office/drawing/2014/main" id="{C224D404-46B5-7643-8B65-698138F21D92}"/>
              </a:ext>
            </a:extLst>
          </p:cNvPr>
          <p:cNvSpPr>
            <a:spLocks noGrp="1"/>
          </p:cNvSpPr>
          <p:nvPr>
            <p:ph type="ftr" sz="quarter" idx="11"/>
          </p:nvPr>
        </p:nvSpPr>
        <p:spPr/>
        <p:txBody>
          <a:bodyPr/>
          <a:lstStyle/>
          <a:p>
            <a:r>
              <a:rPr lang="de-DE"/>
              <a:t>(Pafel &amp; Reich 2016: 143)</a:t>
            </a:r>
          </a:p>
        </p:txBody>
      </p:sp>
      <p:sp>
        <p:nvSpPr>
          <p:cNvPr id="4" name="Slide Number Placeholder 3">
            <a:extLst>
              <a:ext uri="{FF2B5EF4-FFF2-40B4-BE49-F238E27FC236}">
                <a16:creationId xmlns:a16="http://schemas.microsoft.com/office/drawing/2014/main" id="{EB5E71F7-DF38-4A45-BD12-04927945B7AA}"/>
              </a:ext>
            </a:extLst>
          </p:cNvPr>
          <p:cNvSpPr>
            <a:spLocks noGrp="1"/>
          </p:cNvSpPr>
          <p:nvPr>
            <p:ph type="sldNum" sz="quarter" idx="12"/>
          </p:nvPr>
        </p:nvSpPr>
        <p:spPr/>
        <p:txBody>
          <a:bodyPr/>
          <a:lstStyle/>
          <a:p>
            <a:fld id="{9D195BCC-3514-4B1B-9C18-24F3D67EC549}" type="slidenum">
              <a:rPr lang="de-DE" smtClean="0"/>
              <a:t>73</a:t>
            </a:fld>
            <a:endParaRPr lang="de-DE"/>
          </a:p>
        </p:txBody>
      </p:sp>
      <p:sp>
        <p:nvSpPr>
          <p:cNvPr id="5" name="Text Placeholder 4">
            <a:extLst>
              <a:ext uri="{FF2B5EF4-FFF2-40B4-BE49-F238E27FC236}">
                <a16:creationId xmlns:a16="http://schemas.microsoft.com/office/drawing/2014/main" id="{70857889-FF03-7541-B44D-F954B12B1F6E}"/>
              </a:ext>
            </a:extLst>
          </p:cNvPr>
          <p:cNvSpPr>
            <a:spLocks noGrp="1"/>
          </p:cNvSpPr>
          <p:nvPr>
            <p:ph type="body" sz="quarter" idx="14"/>
          </p:nvPr>
        </p:nvSpPr>
        <p:spPr/>
        <p:txBody>
          <a:bodyPr/>
          <a:lstStyle/>
          <a:p>
            <a:r>
              <a:rPr lang="en-DE">
                <a:solidFill>
                  <a:srgbClr val="0070C0"/>
                </a:solidFill>
              </a:rPr>
              <a:t>Zahladjektive</a:t>
            </a:r>
          </a:p>
          <a:p>
            <a:pPr lvl="1"/>
            <a:r>
              <a:rPr lang="en-DE"/>
              <a:t>quantifizierende Adjektive, z.B. </a:t>
            </a:r>
            <a:r>
              <a:rPr lang="en-DE" i="1"/>
              <a:t>viele, wenige</a:t>
            </a:r>
            <a:endParaRPr lang="en-DE"/>
          </a:p>
          <a:p>
            <a:pPr lvl="1"/>
            <a:r>
              <a:rPr lang="en-DE"/>
              <a:t>Kardinalzahlen, z.B. </a:t>
            </a:r>
            <a:r>
              <a:rPr lang="en-DE" i="1"/>
              <a:t>zwei, drei, vier</a:t>
            </a:r>
            <a:endParaRPr lang="en-DE"/>
          </a:p>
          <a:p>
            <a:pPr lvl="1"/>
            <a:r>
              <a:rPr lang="en-DE"/>
              <a:t>Ordinalzahlen, z.B. zweite, dritte, vierte</a:t>
            </a:r>
          </a:p>
          <a:p>
            <a:r>
              <a:rPr lang="en-DE">
                <a:solidFill>
                  <a:srgbClr val="0070C0"/>
                </a:solidFill>
              </a:rPr>
              <a:t>relationale Adjektive</a:t>
            </a:r>
          </a:p>
          <a:p>
            <a:pPr lvl="1"/>
            <a:r>
              <a:rPr lang="en-DE"/>
              <a:t>drücken Beziehung oder Zugehörigkeit aus, z.B. </a:t>
            </a:r>
            <a:r>
              <a:rPr lang="en-DE" i="1"/>
              <a:t>europäisch, inneruniversitär</a:t>
            </a:r>
            <a:endParaRPr lang="en-DE"/>
          </a:p>
          <a:p>
            <a:r>
              <a:rPr lang="en-DE">
                <a:solidFill>
                  <a:srgbClr val="0070C0"/>
                </a:solidFill>
              </a:rPr>
              <a:t>qualifizierende Adjektive</a:t>
            </a:r>
          </a:p>
          <a:p>
            <a:pPr lvl="1"/>
            <a:r>
              <a:rPr lang="en-DE"/>
              <a:t>geben Eigenschaft einer Entität an, z.B. </a:t>
            </a:r>
            <a:r>
              <a:rPr lang="en-DE" i="1"/>
              <a:t>gut, schlecht, schön, hässlich</a:t>
            </a:r>
            <a:endParaRPr lang="en-DE"/>
          </a:p>
        </p:txBody>
      </p:sp>
      <p:sp>
        <p:nvSpPr>
          <p:cNvPr id="6" name="Text Placeholder 5">
            <a:extLst>
              <a:ext uri="{FF2B5EF4-FFF2-40B4-BE49-F238E27FC236}">
                <a16:creationId xmlns:a16="http://schemas.microsoft.com/office/drawing/2014/main" id="{FE96D0C9-DAE5-D342-8E1B-A9B435BA39BC}"/>
              </a:ext>
            </a:extLst>
          </p:cNvPr>
          <p:cNvSpPr>
            <a:spLocks noGrp="1"/>
          </p:cNvSpPr>
          <p:nvPr>
            <p:ph type="body" sz="quarter" idx="15"/>
          </p:nvPr>
        </p:nvSpPr>
        <p:spPr/>
        <p:txBody>
          <a:bodyPr/>
          <a:lstStyle/>
          <a:p>
            <a:r>
              <a:rPr lang="en-DE"/>
              <a:t>Drei Typen von Adjektiven</a:t>
            </a:r>
          </a:p>
        </p:txBody>
      </p:sp>
    </p:spTree>
    <p:extLst>
      <p:ext uri="{BB962C8B-B14F-4D97-AF65-F5344CB8AC3E}">
        <p14:creationId xmlns:p14="http://schemas.microsoft.com/office/powerpoint/2010/main" val="146269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E3B8-11E1-7944-B522-4DB6715CC3A1}"/>
              </a:ext>
            </a:extLst>
          </p:cNvPr>
          <p:cNvSpPr>
            <a:spLocks noGrp="1"/>
          </p:cNvSpPr>
          <p:nvPr>
            <p:ph type="title"/>
          </p:nvPr>
        </p:nvSpPr>
        <p:spPr/>
        <p:txBody>
          <a:bodyPr/>
          <a:lstStyle/>
          <a:p>
            <a:r>
              <a:rPr lang="en-DE"/>
              <a:t>Adjektive und Adjektivgruppen</a:t>
            </a:r>
          </a:p>
        </p:txBody>
      </p:sp>
      <p:sp>
        <p:nvSpPr>
          <p:cNvPr id="3" name="Footer Placeholder 2">
            <a:extLst>
              <a:ext uri="{FF2B5EF4-FFF2-40B4-BE49-F238E27FC236}">
                <a16:creationId xmlns:a16="http://schemas.microsoft.com/office/drawing/2014/main" id="{5B25D06A-691B-0948-B5A4-CB1DB4D38549}"/>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17C99DE6-1EDD-6F42-A10C-58E7263D52F8}"/>
              </a:ext>
            </a:extLst>
          </p:cNvPr>
          <p:cNvSpPr>
            <a:spLocks noGrp="1"/>
          </p:cNvSpPr>
          <p:nvPr>
            <p:ph type="sldNum" sz="quarter" idx="12"/>
          </p:nvPr>
        </p:nvSpPr>
        <p:spPr/>
        <p:txBody>
          <a:bodyPr/>
          <a:lstStyle/>
          <a:p>
            <a:fld id="{9D195BCC-3514-4B1B-9C18-24F3D67EC549}" type="slidenum">
              <a:rPr lang="de-DE" smtClean="0"/>
              <a:t>74</a:t>
            </a:fld>
            <a:endParaRPr lang="de-DE"/>
          </a:p>
        </p:txBody>
      </p:sp>
      <p:sp>
        <p:nvSpPr>
          <p:cNvPr id="5" name="Text Placeholder 4">
            <a:extLst>
              <a:ext uri="{FF2B5EF4-FFF2-40B4-BE49-F238E27FC236}">
                <a16:creationId xmlns:a16="http://schemas.microsoft.com/office/drawing/2014/main" id="{55BB5504-3F47-0744-80B7-17CA7F56F39E}"/>
              </a:ext>
            </a:extLst>
          </p:cNvPr>
          <p:cNvSpPr>
            <a:spLocks noGrp="1"/>
          </p:cNvSpPr>
          <p:nvPr>
            <p:ph type="body" sz="quarter" idx="14"/>
          </p:nvPr>
        </p:nvSpPr>
        <p:spPr/>
        <p:txBody>
          <a:bodyPr/>
          <a:lstStyle/>
          <a:p>
            <a:r>
              <a:rPr lang="en-DE"/>
              <a:t>Adjektive können attributiv und prädikativ gebraucht werden:</a:t>
            </a:r>
          </a:p>
          <a:p>
            <a:endParaRPr lang="en-DE"/>
          </a:p>
          <a:p>
            <a:pPr marL="0" indent="0" algn="ctr">
              <a:buNone/>
            </a:pPr>
            <a:r>
              <a:rPr lang="en-DE" i="1"/>
              <a:t>der gutaussehende Mann</a:t>
            </a:r>
          </a:p>
          <a:p>
            <a:pPr marL="0" indent="0" algn="ctr">
              <a:buNone/>
            </a:pPr>
            <a:r>
              <a:rPr lang="en-DE"/>
              <a:t>(</a:t>
            </a:r>
            <a:r>
              <a:rPr lang="en-DE" i="1"/>
              <a:t>gutaussehend </a:t>
            </a:r>
            <a:r>
              <a:rPr lang="en-DE"/>
              <a:t>als Attribut zu </a:t>
            </a:r>
            <a:r>
              <a:rPr lang="en-DE" i="1"/>
              <a:t>Mann</a:t>
            </a:r>
            <a:r>
              <a:rPr lang="en-DE"/>
              <a:t>)</a:t>
            </a:r>
          </a:p>
          <a:p>
            <a:pPr marL="0" indent="0" algn="ctr">
              <a:buNone/>
            </a:pPr>
            <a:endParaRPr lang="en-DE"/>
          </a:p>
          <a:p>
            <a:pPr marL="0" indent="0" algn="ctr">
              <a:buNone/>
            </a:pPr>
            <a:r>
              <a:rPr lang="en-DE" i="1"/>
              <a:t>der Mann ist gutaussehend</a:t>
            </a:r>
            <a:endParaRPr lang="en-DE"/>
          </a:p>
          <a:p>
            <a:pPr marL="0" indent="0" algn="ctr">
              <a:buNone/>
            </a:pPr>
            <a:r>
              <a:rPr lang="en-DE"/>
              <a:t>(gutaussehend als Subjektsprädikativ)</a:t>
            </a:r>
            <a:endParaRPr lang="en-DE" i="1"/>
          </a:p>
        </p:txBody>
      </p:sp>
      <p:sp>
        <p:nvSpPr>
          <p:cNvPr id="6" name="Text Placeholder 5">
            <a:extLst>
              <a:ext uri="{FF2B5EF4-FFF2-40B4-BE49-F238E27FC236}">
                <a16:creationId xmlns:a16="http://schemas.microsoft.com/office/drawing/2014/main" id="{E5AD3DB3-0FC5-5B4A-A0BB-66414AEB69A5}"/>
              </a:ext>
            </a:extLst>
          </p:cNvPr>
          <p:cNvSpPr>
            <a:spLocks noGrp="1"/>
          </p:cNvSpPr>
          <p:nvPr>
            <p:ph type="body" sz="quarter" idx="15"/>
          </p:nvPr>
        </p:nvSpPr>
        <p:spPr/>
        <p:txBody>
          <a:bodyPr/>
          <a:lstStyle/>
          <a:p>
            <a:r>
              <a:rPr lang="en-DE"/>
              <a:t>Attributiver und prädikativer Gebrauch</a:t>
            </a:r>
          </a:p>
        </p:txBody>
      </p:sp>
    </p:spTree>
    <p:extLst>
      <p:ext uri="{BB962C8B-B14F-4D97-AF65-F5344CB8AC3E}">
        <p14:creationId xmlns:p14="http://schemas.microsoft.com/office/powerpoint/2010/main" val="8587029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695FC-B3C3-FE46-9F8C-3BA645CAE298}"/>
              </a:ext>
            </a:extLst>
          </p:cNvPr>
          <p:cNvSpPr>
            <a:spLocks noGrp="1"/>
          </p:cNvSpPr>
          <p:nvPr>
            <p:ph type="title"/>
          </p:nvPr>
        </p:nvSpPr>
        <p:spPr/>
        <p:txBody>
          <a:bodyPr/>
          <a:lstStyle/>
          <a:p>
            <a:r>
              <a:rPr lang="en-DE"/>
              <a:t>Adjektive und Adjektivgruppen</a:t>
            </a:r>
          </a:p>
        </p:txBody>
      </p:sp>
      <p:sp>
        <p:nvSpPr>
          <p:cNvPr id="3" name="Footer Placeholder 2">
            <a:extLst>
              <a:ext uri="{FF2B5EF4-FFF2-40B4-BE49-F238E27FC236}">
                <a16:creationId xmlns:a16="http://schemas.microsoft.com/office/drawing/2014/main" id="{D9F8AB32-F534-3D4D-9E87-5BE5FB4DB80A}"/>
              </a:ext>
            </a:extLst>
          </p:cNvPr>
          <p:cNvSpPr>
            <a:spLocks noGrp="1"/>
          </p:cNvSpPr>
          <p:nvPr>
            <p:ph type="ftr" sz="quarter" idx="11"/>
          </p:nvPr>
        </p:nvSpPr>
        <p:spPr/>
        <p:txBody>
          <a:bodyPr/>
          <a:lstStyle/>
          <a:p>
            <a:r>
              <a:rPr lang="de-DE"/>
              <a:t>(Pafel &amp; Reich 2016: 145)</a:t>
            </a:r>
          </a:p>
        </p:txBody>
      </p:sp>
      <p:sp>
        <p:nvSpPr>
          <p:cNvPr id="4" name="Slide Number Placeholder 3">
            <a:extLst>
              <a:ext uri="{FF2B5EF4-FFF2-40B4-BE49-F238E27FC236}">
                <a16:creationId xmlns:a16="http://schemas.microsoft.com/office/drawing/2014/main" id="{0B6A55D4-2C47-EC46-AFBB-E7D838FEDD71}"/>
              </a:ext>
            </a:extLst>
          </p:cNvPr>
          <p:cNvSpPr>
            <a:spLocks noGrp="1"/>
          </p:cNvSpPr>
          <p:nvPr>
            <p:ph type="sldNum" sz="quarter" idx="12"/>
          </p:nvPr>
        </p:nvSpPr>
        <p:spPr/>
        <p:txBody>
          <a:bodyPr/>
          <a:lstStyle/>
          <a:p>
            <a:fld id="{9D195BCC-3514-4B1B-9C18-24F3D67EC549}" type="slidenum">
              <a:rPr lang="de-DE" smtClean="0"/>
              <a:t>75</a:t>
            </a:fld>
            <a:endParaRPr lang="de-DE"/>
          </a:p>
        </p:txBody>
      </p:sp>
      <p:sp>
        <p:nvSpPr>
          <p:cNvPr id="5" name="Text Placeholder 4">
            <a:extLst>
              <a:ext uri="{FF2B5EF4-FFF2-40B4-BE49-F238E27FC236}">
                <a16:creationId xmlns:a16="http://schemas.microsoft.com/office/drawing/2014/main" id="{313A1EB7-9A20-4C40-9069-0C87A78EDB70}"/>
              </a:ext>
            </a:extLst>
          </p:cNvPr>
          <p:cNvSpPr>
            <a:spLocks noGrp="1"/>
          </p:cNvSpPr>
          <p:nvPr>
            <p:ph type="body" sz="quarter" idx="14"/>
          </p:nvPr>
        </p:nvSpPr>
        <p:spPr/>
        <p:txBody>
          <a:bodyPr/>
          <a:lstStyle/>
          <a:p>
            <a:r>
              <a:rPr lang="en-DE"/>
              <a:t>(vgl. Sitzung zu Ambiguität – dort: restriktive und nicht-restriktive Relativsätze)</a:t>
            </a:r>
          </a:p>
          <a:p>
            <a:endParaRPr lang="en-DE" sz="900">
              <a:solidFill>
                <a:srgbClr val="0070C0"/>
              </a:solidFill>
            </a:endParaRPr>
          </a:p>
          <a:p>
            <a:r>
              <a:rPr lang="en-DE">
                <a:solidFill>
                  <a:srgbClr val="0070C0"/>
                </a:solidFill>
              </a:rPr>
              <a:t>restriktiver Gebrauch</a:t>
            </a:r>
            <a:r>
              <a:rPr lang="en-DE"/>
              <a:t>: Begriffsumfang von Nomen und attributivem Adjektiv ist kleiner als der des Nomens alleine</a:t>
            </a:r>
          </a:p>
          <a:p>
            <a:pPr lvl="1"/>
            <a:r>
              <a:rPr lang="en-DE" i="1"/>
              <a:t>bitte nur </a:t>
            </a:r>
            <a:r>
              <a:rPr lang="en-DE" b="1" i="1"/>
              <a:t>die grünen Stühle </a:t>
            </a:r>
            <a:r>
              <a:rPr lang="en-DE" i="1"/>
              <a:t>benutzen / bitte nur die Stühle benutzen, </a:t>
            </a:r>
            <a:r>
              <a:rPr lang="en-DE" b="1" i="1"/>
              <a:t>die grün sind</a:t>
            </a:r>
          </a:p>
          <a:p>
            <a:endParaRPr lang="en-DE"/>
          </a:p>
          <a:p>
            <a:r>
              <a:rPr lang="en-DE">
                <a:solidFill>
                  <a:srgbClr val="0070C0"/>
                </a:solidFill>
              </a:rPr>
              <a:t>nicht-restriktiver Gebrauch:</a:t>
            </a:r>
            <a:r>
              <a:rPr lang="en-DE"/>
              <a:t> Referent der Nominalgruppe ist bereits ohne das attributive Adjektiv eindeutig festgelegt</a:t>
            </a:r>
          </a:p>
          <a:p>
            <a:pPr lvl="1"/>
            <a:r>
              <a:rPr lang="en-DE" b="1" i="1"/>
              <a:t>die güldene Sonne</a:t>
            </a:r>
            <a:r>
              <a:rPr lang="en-DE"/>
              <a:t> /</a:t>
            </a:r>
            <a:r>
              <a:rPr lang="en-DE" i="1"/>
              <a:t> die Sonne,</a:t>
            </a:r>
            <a:r>
              <a:rPr lang="en-DE"/>
              <a:t> </a:t>
            </a:r>
            <a:r>
              <a:rPr lang="en-DE" b="1" i="1"/>
              <a:t>die heute scheint</a:t>
            </a:r>
          </a:p>
        </p:txBody>
      </p:sp>
      <p:sp>
        <p:nvSpPr>
          <p:cNvPr id="6" name="Text Placeholder 5">
            <a:extLst>
              <a:ext uri="{FF2B5EF4-FFF2-40B4-BE49-F238E27FC236}">
                <a16:creationId xmlns:a16="http://schemas.microsoft.com/office/drawing/2014/main" id="{0D9E409E-FD20-7341-A11A-18E90C81B25D}"/>
              </a:ext>
            </a:extLst>
          </p:cNvPr>
          <p:cNvSpPr>
            <a:spLocks noGrp="1"/>
          </p:cNvSpPr>
          <p:nvPr>
            <p:ph type="body" sz="quarter" idx="15"/>
          </p:nvPr>
        </p:nvSpPr>
        <p:spPr/>
        <p:txBody>
          <a:bodyPr/>
          <a:lstStyle/>
          <a:p>
            <a:r>
              <a:rPr lang="en-DE"/>
              <a:t>Restriktiver und nicht-restriktiver Gebrauch</a:t>
            </a:r>
          </a:p>
        </p:txBody>
      </p:sp>
    </p:spTree>
    <p:extLst>
      <p:ext uri="{BB962C8B-B14F-4D97-AF65-F5344CB8AC3E}">
        <p14:creationId xmlns:p14="http://schemas.microsoft.com/office/powerpoint/2010/main" val="76758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BCC21-2504-7442-B10E-9EBF410FC672}"/>
              </a:ext>
            </a:extLst>
          </p:cNvPr>
          <p:cNvSpPr>
            <a:spLocks noGrp="1"/>
          </p:cNvSpPr>
          <p:nvPr>
            <p:ph type="title"/>
          </p:nvPr>
        </p:nvSpPr>
        <p:spPr/>
        <p:txBody>
          <a:bodyPr/>
          <a:lstStyle/>
          <a:p>
            <a:r>
              <a:rPr lang="en-DE"/>
              <a:t>Adjektive und Adjektivgruppen</a:t>
            </a:r>
          </a:p>
        </p:txBody>
      </p:sp>
      <p:sp>
        <p:nvSpPr>
          <p:cNvPr id="3" name="Footer Placeholder 2">
            <a:extLst>
              <a:ext uri="{FF2B5EF4-FFF2-40B4-BE49-F238E27FC236}">
                <a16:creationId xmlns:a16="http://schemas.microsoft.com/office/drawing/2014/main" id="{032A09F6-AE2C-E64C-BEF7-147AF87BB97A}"/>
              </a:ext>
            </a:extLst>
          </p:cNvPr>
          <p:cNvSpPr>
            <a:spLocks noGrp="1"/>
          </p:cNvSpPr>
          <p:nvPr>
            <p:ph type="ftr" sz="quarter" idx="11"/>
          </p:nvPr>
        </p:nvSpPr>
        <p:spPr/>
        <p:txBody>
          <a:bodyPr/>
          <a:lstStyle/>
          <a:p>
            <a:r>
              <a:rPr lang="de-DE"/>
              <a:t>(Pafel &amp; Reich 2016: 146ff.)</a:t>
            </a:r>
          </a:p>
        </p:txBody>
      </p:sp>
      <p:sp>
        <p:nvSpPr>
          <p:cNvPr id="4" name="Slide Number Placeholder 3">
            <a:extLst>
              <a:ext uri="{FF2B5EF4-FFF2-40B4-BE49-F238E27FC236}">
                <a16:creationId xmlns:a16="http://schemas.microsoft.com/office/drawing/2014/main" id="{DE1D6373-644B-7E4D-A03F-8249DFE881AC}"/>
              </a:ext>
            </a:extLst>
          </p:cNvPr>
          <p:cNvSpPr>
            <a:spLocks noGrp="1"/>
          </p:cNvSpPr>
          <p:nvPr>
            <p:ph type="sldNum" sz="quarter" idx="12"/>
          </p:nvPr>
        </p:nvSpPr>
        <p:spPr/>
        <p:txBody>
          <a:bodyPr/>
          <a:lstStyle/>
          <a:p>
            <a:fld id="{9D195BCC-3514-4B1B-9C18-24F3D67EC549}" type="slidenum">
              <a:rPr lang="de-DE" smtClean="0"/>
              <a:t>76</a:t>
            </a:fld>
            <a:endParaRPr lang="de-DE"/>
          </a:p>
        </p:txBody>
      </p:sp>
      <p:sp>
        <p:nvSpPr>
          <p:cNvPr id="5" name="Text Placeholder 4">
            <a:extLst>
              <a:ext uri="{FF2B5EF4-FFF2-40B4-BE49-F238E27FC236}">
                <a16:creationId xmlns:a16="http://schemas.microsoft.com/office/drawing/2014/main" id="{9E9269D9-94D3-C14D-B373-A1D6729EE196}"/>
              </a:ext>
            </a:extLst>
          </p:cNvPr>
          <p:cNvSpPr>
            <a:spLocks noGrp="1"/>
          </p:cNvSpPr>
          <p:nvPr>
            <p:ph type="body" sz="quarter" idx="14"/>
          </p:nvPr>
        </p:nvSpPr>
        <p:spPr>
          <a:xfrm>
            <a:off x="521549" y="1545752"/>
            <a:ext cx="8100957" cy="3311525"/>
          </a:xfrm>
        </p:spPr>
        <p:txBody>
          <a:bodyPr/>
          <a:lstStyle/>
          <a:p>
            <a:r>
              <a:rPr lang="en-DE" sz="1800">
                <a:solidFill>
                  <a:srgbClr val="0070C0"/>
                </a:solidFill>
              </a:rPr>
              <a:t>intersektive Adjektive:</a:t>
            </a:r>
            <a:r>
              <a:rPr lang="en-DE" sz="1800"/>
              <a:t> aus der komplexen Prädikation </a:t>
            </a:r>
            <a:r>
              <a:rPr lang="en-DE" sz="1800" i="1"/>
              <a:t>X ist ein ADJ N </a:t>
            </a:r>
            <a:r>
              <a:rPr lang="en-DE" sz="1800"/>
              <a:t>kann auf die einfachen Prädikationen </a:t>
            </a:r>
            <a:r>
              <a:rPr lang="en-DE" sz="1800" i="1"/>
              <a:t>X ist ein ADJ </a:t>
            </a:r>
            <a:r>
              <a:rPr lang="en-DE" sz="1800"/>
              <a:t>und </a:t>
            </a:r>
            <a:r>
              <a:rPr lang="en-DE" sz="1800" i="1"/>
              <a:t>X ist ein N </a:t>
            </a:r>
            <a:r>
              <a:rPr lang="en-DE" sz="1800"/>
              <a:t>geschlossen werden: </a:t>
            </a:r>
          </a:p>
          <a:p>
            <a:pPr marL="0" indent="0" algn="ctr">
              <a:buNone/>
            </a:pPr>
            <a:r>
              <a:rPr lang="en-DE" sz="1800" i="1"/>
              <a:t>Olaf ist ein langweiliger Mann. </a:t>
            </a:r>
            <a:r>
              <a:rPr lang="en-DE" sz="1800">
                <a:sym typeface="Wingdings" pitchFamily="2" charset="2"/>
              </a:rPr>
              <a:t> 'Olaf ist langweilig' &amp; 'Olaf ist ein Mann'</a:t>
            </a:r>
          </a:p>
          <a:p>
            <a:pPr marL="0" indent="0" algn="ctr">
              <a:buNone/>
            </a:pPr>
            <a:endParaRPr lang="en-DE" sz="300">
              <a:sym typeface="Wingdings" pitchFamily="2" charset="2"/>
            </a:endParaRPr>
          </a:p>
          <a:p>
            <a:r>
              <a:rPr lang="en-DE" sz="1800">
                <a:solidFill>
                  <a:srgbClr val="0070C0"/>
                </a:solidFill>
                <a:sym typeface="Wingdings" pitchFamily="2" charset="2"/>
              </a:rPr>
              <a:t>relative Adjektive:</a:t>
            </a:r>
            <a:r>
              <a:rPr lang="en-DE" sz="1800">
                <a:sym typeface="Wingdings" pitchFamily="2" charset="2"/>
              </a:rPr>
              <a:t> Interpretation des Adjektivs hängt beim attributiven Gebrauch zwingend von einem anderen Begriff ab, z.B. </a:t>
            </a:r>
            <a:r>
              <a:rPr lang="en-DE" sz="1800" i="1">
                <a:sym typeface="Wingdings" pitchFamily="2" charset="2"/>
              </a:rPr>
              <a:t>Das ist ein großer Grashüpfer </a:t>
            </a:r>
            <a:r>
              <a:rPr lang="en-DE" sz="1800">
                <a:sym typeface="Wingdings" pitchFamily="2" charset="2"/>
              </a:rPr>
              <a:t>vs. </a:t>
            </a:r>
            <a:r>
              <a:rPr lang="en-DE" sz="1800" i="1">
                <a:sym typeface="Wingdings" pitchFamily="2" charset="2"/>
              </a:rPr>
              <a:t>das ist ein großes Gebäude. </a:t>
            </a:r>
            <a:r>
              <a:rPr lang="en-DE" sz="1800">
                <a:sym typeface="Wingdings" pitchFamily="2" charset="2"/>
              </a:rPr>
              <a:t>(</a:t>
            </a:r>
            <a:r>
              <a:rPr lang="en-DE" sz="1800" b="1">
                <a:sym typeface="Wingdings" pitchFamily="2" charset="2"/>
              </a:rPr>
              <a:t>Vagheit </a:t>
            </a:r>
            <a:r>
              <a:rPr lang="en-DE" sz="1800">
                <a:sym typeface="Wingdings" pitchFamily="2" charset="2"/>
              </a:rPr>
              <a:t>von Adj. wie </a:t>
            </a:r>
            <a:r>
              <a:rPr lang="en-DE" sz="1800" i="1">
                <a:sym typeface="Wingdings" pitchFamily="2" charset="2"/>
              </a:rPr>
              <a:t>groß</a:t>
            </a:r>
            <a:r>
              <a:rPr lang="en-DE" sz="1800">
                <a:sym typeface="Wingdings" pitchFamily="2" charset="2"/>
              </a:rPr>
              <a:t>)</a:t>
            </a:r>
            <a:endParaRPr lang="en-DE" sz="1800" i="1">
              <a:sym typeface="Wingdings" pitchFamily="2" charset="2"/>
            </a:endParaRPr>
          </a:p>
          <a:p>
            <a:r>
              <a:rPr lang="en-DE" sz="1800">
                <a:solidFill>
                  <a:srgbClr val="0070C0"/>
                </a:solidFill>
              </a:rPr>
              <a:t>intensionale Adjektive:</a:t>
            </a:r>
            <a:r>
              <a:rPr lang="en-DE" sz="1800"/>
              <a:t> das Adjektiv "blockiert" den Schluss auf das Kernnomen</a:t>
            </a:r>
          </a:p>
          <a:p>
            <a:pPr marL="0" indent="0" algn="ctr">
              <a:buNone/>
            </a:pPr>
            <a:r>
              <a:rPr lang="en-DE" sz="1800" i="1"/>
              <a:t>Rosi ist eine mutmaßliche Mörderin. </a:t>
            </a:r>
            <a:r>
              <a:rPr lang="en-DE" sz="1800">
                <a:sym typeface="Wingdings" pitchFamily="2" charset="2"/>
              </a:rPr>
              <a:t> *'Sie ist mutmaßlich'</a:t>
            </a:r>
            <a:endParaRPr lang="en-DE" sz="1800" i="1"/>
          </a:p>
        </p:txBody>
      </p:sp>
      <p:sp>
        <p:nvSpPr>
          <p:cNvPr id="6" name="Text Placeholder 5">
            <a:extLst>
              <a:ext uri="{FF2B5EF4-FFF2-40B4-BE49-F238E27FC236}">
                <a16:creationId xmlns:a16="http://schemas.microsoft.com/office/drawing/2014/main" id="{41ECC8BA-F9AC-944D-A7AF-EF70E0736297}"/>
              </a:ext>
            </a:extLst>
          </p:cNvPr>
          <p:cNvSpPr>
            <a:spLocks noGrp="1"/>
          </p:cNvSpPr>
          <p:nvPr>
            <p:ph type="body" sz="quarter" idx="15"/>
          </p:nvPr>
        </p:nvSpPr>
        <p:spPr/>
        <p:txBody>
          <a:bodyPr/>
          <a:lstStyle/>
          <a:p>
            <a:r>
              <a:rPr lang="en-DE"/>
              <a:t>Formen attributiver Adjektive</a:t>
            </a:r>
          </a:p>
        </p:txBody>
      </p:sp>
    </p:spTree>
    <p:extLst>
      <p:ext uri="{BB962C8B-B14F-4D97-AF65-F5344CB8AC3E}">
        <p14:creationId xmlns:p14="http://schemas.microsoft.com/office/powerpoint/2010/main" val="32217946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29FDB4EE-09A2-EB45-A3A8-1596E2FDAD23}"/>
              </a:ext>
            </a:extLst>
          </p:cNvPr>
          <p:cNvCxnSpPr/>
          <p:nvPr/>
        </p:nvCxnSpPr>
        <p:spPr>
          <a:xfrm>
            <a:off x="6084168" y="3498851"/>
            <a:ext cx="2304256" cy="0"/>
          </a:xfrm>
          <a:prstGeom prst="line">
            <a:avLst/>
          </a:prstGeom>
          <a:ln w="38100">
            <a:solidFill>
              <a:srgbClr val="CCCCCC">
                <a:alpha val="61176"/>
              </a:srgbClr>
            </a:solidFill>
            <a:prstDash val="sysDot"/>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BBEBE46-8F5B-524D-B3D0-674919124F43}"/>
              </a:ext>
            </a:extLst>
          </p:cNvPr>
          <p:cNvSpPr>
            <a:spLocks noGrp="1"/>
          </p:cNvSpPr>
          <p:nvPr>
            <p:ph type="title"/>
          </p:nvPr>
        </p:nvSpPr>
        <p:spPr/>
        <p:txBody>
          <a:bodyPr/>
          <a:lstStyle/>
          <a:p>
            <a:r>
              <a:rPr lang="en-DE"/>
              <a:t>Adjektive und Adjektivgruppen</a:t>
            </a:r>
          </a:p>
        </p:txBody>
      </p:sp>
      <p:sp>
        <p:nvSpPr>
          <p:cNvPr id="3" name="Footer Placeholder 2">
            <a:extLst>
              <a:ext uri="{FF2B5EF4-FFF2-40B4-BE49-F238E27FC236}">
                <a16:creationId xmlns:a16="http://schemas.microsoft.com/office/drawing/2014/main" id="{BC425501-F6E0-AC42-A875-1969317D78C8}"/>
              </a:ext>
            </a:extLst>
          </p:cNvPr>
          <p:cNvSpPr>
            <a:spLocks noGrp="1"/>
          </p:cNvSpPr>
          <p:nvPr>
            <p:ph type="ftr" sz="quarter" idx="11"/>
          </p:nvPr>
        </p:nvSpPr>
        <p:spPr/>
        <p:txBody>
          <a:bodyPr/>
          <a:lstStyle/>
          <a:p>
            <a:r>
              <a:rPr lang="de-DE"/>
              <a:t>(Pafel &amp; Reich 2016: 149ff.)</a:t>
            </a:r>
          </a:p>
        </p:txBody>
      </p:sp>
      <p:sp>
        <p:nvSpPr>
          <p:cNvPr id="4" name="Slide Number Placeholder 3">
            <a:extLst>
              <a:ext uri="{FF2B5EF4-FFF2-40B4-BE49-F238E27FC236}">
                <a16:creationId xmlns:a16="http://schemas.microsoft.com/office/drawing/2014/main" id="{31D859E1-2521-424C-A426-452AA1DC9380}"/>
              </a:ext>
            </a:extLst>
          </p:cNvPr>
          <p:cNvSpPr>
            <a:spLocks noGrp="1"/>
          </p:cNvSpPr>
          <p:nvPr>
            <p:ph type="sldNum" sz="quarter" idx="12"/>
          </p:nvPr>
        </p:nvSpPr>
        <p:spPr/>
        <p:txBody>
          <a:bodyPr/>
          <a:lstStyle/>
          <a:p>
            <a:fld id="{9D195BCC-3514-4B1B-9C18-24F3D67EC549}" type="slidenum">
              <a:rPr lang="de-DE" smtClean="0"/>
              <a:t>77</a:t>
            </a:fld>
            <a:endParaRPr lang="de-DE"/>
          </a:p>
        </p:txBody>
      </p:sp>
      <p:sp>
        <p:nvSpPr>
          <p:cNvPr id="5" name="Text Placeholder 4">
            <a:extLst>
              <a:ext uri="{FF2B5EF4-FFF2-40B4-BE49-F238E27FC236}">
                <a16:creationId xmlns:a16="http://schemas.microsoft.com/office/drawing/2014/main" id="{63F18F0F-7E23-D84F-BCD6-10AA2310A7A1}"/>
              </a:ext>
            </a:extLst>
          </p:cNvPr>
          <p:cNvSpPr>
            <a:spLocks noGrp="1"/>
          </p:cNvSpPr>
          <p:nvPr>
            <p:ph type="body" sz="quarter" idx="14"/>
          </p:nvPr>
        </p:nvSpPr>
        <p:spPr/>
        <p:txBody>
          <a:bodyPr/>
          <a:lstStyle/>
          <a:p>
            <a:r>
              <a:rPr lang="en-DE"/>
              <a:t>Steigerung kommt v.a. bei relativen Adjektiven wie </a:t>
            </a:r>
            <a:r>
              <a:rPr lang="en-DE" i="1"/>
              <a:t>groß </a:t>
            </a:r>
            <a:r>
              <a:rPr lang="en-DE"/>
              <a:t>oder </a:t>
            </a:r>
            <a:r>
              <a:rPr lang="en-DE" i="1"/>
              <a:t>ehrgeizig </a:t>
            </a:r>
            <a:r>
              <a:rPr lang="en-DE"/>
              <a:t>vor</a:t>
            </a:r>
          </a:p>
          <a:p>
            <a:r>
              <a:rPr lang="en-DE"/>
              <a:t>Morphosyntaktisch werden drei Formen unterschieden:</a:t>
            </a:r>
          </a:p>
          <a:p>
            <a:pPr lvl="1"/>
            <a:r>
              <a:rPr lang="en-DE"/>
              <a:t>Positiv: </a:t>
            </a:r>
            <a:r>
              <a:rPr lang="en-DE" i="1"/>
              <a:t>Paula ist groß </a:t>
            </a:r>
            <a:r>
              <a:rPr lang="en-DE"/>
              <a:t>(≥ Referenzgrad)</a:t>
            </a:r>
          </a:p>
          <a:p>
            <a:pPr lvl="1"/>
            <a:r>
              <a:rPr lang="en-DE"/>
              <a:t>Komparativ: </a:t>
            </a:r>
            <a:r>
              <a:rPr lang="en-DE" i="1"/>
              <a:t>Julia ist größer als Paula </a:t>
            </a:r>
            <a:r>
              <a:rPr lang="en-DE"/>
              <a:t>(&gt; Referenz)</a:t>
            </a:r>
            <a:endParaRPr lang="en-DE" i="1"/>
          </a:p>
          <a:p>
            <a:pPr lvl="1"/>
            <a:r>
              <a:rPr lang="en-DE"/>
              <a:t>Superlativ: </a:t>
            </a:r>
            <a:r>
              <a:rPr lang="en-DE" i="1"/>
              <a:t>Wilhelmine ist die größte Frau der Welt</a:t>
            </a:r>
          </a:p>
          <a:p>
            <a:pPr lvl="1"/>
            <a:endParaRPr lang="en-DE"/>
          </a:p>
        </p:txBody>
      </p:sp>
      <p:sp>
        <p:nvSpPr>
          <p:cNvPr id="6" name="Text Placeholder 5">
            <a:extLst>
              <a:ext uri="{FF2B5EF4-FFF2-40B4-BE49-F238E27FC236}">
                <a16:creationId xmlns:a16="http://schemas.microsoft.com/office/drawing/2014/main" id="{3E3392C9-98D1-B54A-A742-F8C7EF7DEBF0}"/>
              </a:ext>
            </a:extLst>
          </p:cNvPr>
          <p:cNvSpPr>
            <a:spLocks noGrp="1"/>
          </p:cNvSpPr>
          <p:nvPr>
            <p:ph type="body" sz="quarter" idx="15"/>
          </p:nvPr>
        </p:nvSpPr>
        <p:spPr/>
        <p:txBody>
          <a:bodyPr/>
          <a:lstStyle/>
          <a:p>
            <a:r>
              <a:rPr lang="en-DE"/>
              <a:t>Steigerung von Adjektiven</a:t>
            </a:r>
          </a:p>
        </p:txBody>
      </p:sp>
      <p:cxnSp>
        <p:nvCxnSpPr>
          <p:cNvPr id="8" name="Straight Connector 7">
            <a:extLst>
              <a:ext uri="{FF2B5EF4-FFF2-40B4-BE49-F238E27FC236}">
                <a16:creationId xmlns:a16="http://schemas.microsoft.com/office/drawing/2014/main" id="{0E38FC3B-09BB-F949-AA96-9BB6D6567E9A}"/>
              </a:ext>
            </a:extLst>
          </p:cNvPr>
          <p:cNvCxnSpPr>
            <a:cxnSpLocks/>
          </p:cNvCxnSpPr>
          <p:nvPr/>
        </p:nvCxnSpPr>
        <p:spPr>
          <a:xfrm flipH="1" flipV="1">
            <a:off x="7740352" y="2790949"/>
            <a:ext cx="0" cy="1944216"/>
          </a:xfrm>
          <a:prstGeom prst="line">
            <a:avLst/>
          </a:prstGeom>
          <a:ln w="28575">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5BBC54D0-B3C7-7F41-A7C4-FB239EE8A9D7}"/>
              </a:ext>
            </a:extLst>
          </p:cNvPr>
          <p:cNvGrpSpPr/>
          <p:nvPr/>
        </p:nvGrpSpPr>
        <p:grpSpPr>
          <a:xfrm>
            <a:off x="6190785" y="3334329"/>
            <a:ext cx="576064" cy="1368152"/>
            <a:chOff x="6372200" y="3295005"/>
            <a:chExt cx="576064" cy="1368152"/>
          </a:xfrm>
        </p:grpSpPr>
        <p:sp>
          <p:nvSpPr>
            <p:cNvPr id="9" name="Connector 8">
              <a:extLst>
                <a:ext uri="{FF2B5EF4-FFF2-40B4-BE49-F238E27FC236}">
                  <a16:creationId xmlns:a16="http://schemas.microsoft.com/office/drawing/2014/main" id="{8A6418C1-B7D3-F443-B9C0-EA3D9D7FDBAE}"/>
                </a:ext>
              </a:extLst>
            </p:cNvPr>
            <p:cNvSpPr/>
            <p:nvPr/>
          </p:nvSpPr>
          <p:spPr>
            <a:xfrm>
              <a:off x="6372200" y="3295005"/>
              <a:ext cx="576064" cy="576064"/>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P</a:t>
              </a:r>
            </a:p>
          </p:txBody>
        </p:sp>
        <p:cxnSp>
          <p:nvCxnSpPr>
            <p:cNvPr id="11" name="Straight Connector 10">
              <a:extLst>
                <a:ext uri="{FF2B5EF4-FFF2-40B4-BE49-F238E27FC236}">
                  <a16:creationId xmlns:a16="http://schemas.microsoft.com/office/drawing/2014/main" id="{8E900F83-A5CF-EB41-941F-62D8768C45B0}"/>
                </a:ext>
              </a:extLst>
            </p:cNvPr>
            <p:cNvCxnSpPr>
              <a:cxnSpLocks/>
              <a:stCxn id="9" idx="4"/>
            </p:cNvCxnSpPr>
            <p:nvPr/>
          </p:nvCxnSpPr>
          <p:spPr>
            <a:xfrm>
              <a:off x="6660232" y="3871069"/>
              <a:ext cx="0" cy="50405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AFC8D0E-E708-8C4A-A670-218E936190E4}"/>
                </a:ext>
              </a:extLst>
            </p:cNvPr>
            <p:cNvCxnSpPr>
              <a:cxnSpLocks/>
            </p:cNvCxnSpPr>
            <p:nvPr/>
          </p:nvCxnSpPr>
          <p:spPr>
            <a:xfrm flipH="1">
              <a:off x="6439511" y="4375125"/>
              <a:ext cx="216024" cy="2880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07F544-DFCA-994A-8522-39862B7BF4C3}"/>
                </a:ext>
              </a:extLst>
            </p:cNvPr>
            <p:cNvCxnSpPr>
              <a:cxnSpLocks/>
            </p:cNvCxnSpPr>
            <p:nvPr/>
          </p:nvCxnSpPr>
          <p:spPr>
            <a:xfrm>
              <a:off x="6664930" y="4375125"/>
              <a:ext cx="216024" cy="28803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88728428-1B24-DA45-BD5E-A47D2C13BA4B}"/>
              </a:ext>
            </a:extLst>
          </p:cNvPr>
          <p:cNvGrpSpPr/>
          <p:nvPr/>
        </p:nvGrpSpPr>
        <p:grpSpPr>
          <a:xfrm>
            <a:off x="6860940" y="3006973"/>
            <a:ext cx="778753" cy="1728192"/>
            <a:chOff x="6372200" y="3295005"/>
            <a:chExt cx="576064" cy="1368152"/>
          </a:xfrm>
          <a:solidFill>
            <a:schemeClr val="accent2"/>
          </a:solidFill>
        </p:grpSpPr>
        <p:sp>
          <p:nvSpPr>
            <p:cNvPr id="19" name="Connector 18">
              <a:extLst>
                <a:ext uri="{FF2B5EF4-FFF2-40B4-BE49-F238E27FC236}">
                  <a16:creationId xmlns:a16="http://schemas.microsoft.com/office/drawing/2014/main" id="{F3FEE666-C08B-2F40-AF02-A376C57EAE92}"/>
                </a:ext>
              </a:extLst>
            </p:cNvPr>
            <p:cNvSpPr/>
            <p:nvPr/>
          </p:nvSpPr>
          <p:spPr>
            <a:xfrm>
              <a:off x="6372200" y="3295005"/>
              <a:ext cx="576064" cy="576064"/>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J</a:t>
              </a:r>
            </a:p>
          </p:txBody>
        </p:sp>
        <p:cxnSp>
          <p:nvCxnSpPr>
            <p:cNvPr id="20" name="Straight Connector 19">
              <a:extLst>
                <a:ext uri="{FF2B5EF4-FFF2-40B4-BE49-F238E27FC236}">
                  <a16:creationId xmlns:a16="http://schemas.microsoft.com/office/drawing/2014/main" id="{2F5F3CBC-3465-B44B-8E9B-5BEAE749AAB8}"/>
                </a:ext>
              </a:extLst>
            </p:cNvPr>
            <p:cNvCxnSpPr>
              <a:cxnSpLocks/>
              <a:stCxn id="19" idx="4"/>
            </p:cNvCxnSpPr>
            <p:nvPr/>
          </p:nvCxnSpPr>
          <p:spPr>
            <a:xfrm>
              <a:off x="6660232" y="3871069"/>
              <a:ext cx="0" cy="504056"/>
            </a:xfrm>
            <a:prstGeom prst="line">
              <a:avLst/>
            </a:prstGeom>
            <a:grpFill/>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4A6D6BF-FACC-104E-9C21-A0A6E06C827D}"/>
                </a:ext>
              </a:extLst>
            </p:cNvPr>
            <p:cNvCxnSpPr>
              <a:cxnSpLocks/>
            </p:cNvCxnSpPr>
            <p:nvPr/>
          </p:nvCxnSpPr>
          <p:spPr>
            <a:xfrm flipH="1">
              <a:off x="6439511" y="4375125"/>
              <a:ext cx="216024" cy="288032"/>
            </a:xfrm>
            <a:prstGeom prst="line">
              <a:avLst/>
            </a:prstGeom>
            <a:grpFill/>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870D579-ED84-594A-B455-F9936AB1961D}"/>
                </a:ext>
              </a:extLst>
            </p:cNvPr>
            <p:cNvCxnSpPr>
              <a:cxnSpLocks/>
            </p:cNvCxnSpPr>
            <p:nvPr/>
          </p:nvCxnSpPr>
          <p:spPr>
            <a:xfrm>
              <a:off x="6664930" y="4375125"/>
              <a:ext cx="216024" cy="288032"/>
            </a:xfrm>
            <a:prstGeom prst="line">
              <a:avLst/>
            </a:prstGeom>
            <a:grpFill/>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C0E42032-56BF-134D-8EF6-C67EB7558FBF}"/>
              </a:ext>
            </a:extLst>
          </p:cNvPr>
          <p:cNvSpPr txBox="1"/>
          <p:nvPr/>
        </p:nvSpPr>
        <p:spPr>
          <a:xfrm>
            <a:off x="7676172" y="3566123"/>
            <a:ext cx="792083" cy="276999"/>
          </a:xfrm>
          <a:prstGeom prst="rect">
            <a:avLst/>
          </a:prstGeom>
          <a:noFill/>
        </p:spPr>
        <p:txBody>
          <a:bodyPr wrap="square" rtlCol="0">
            <a:spAutoFit/>
          </a:bodyPr>
          <a:lstStyle/>
          <a:p>
            <a:pPr algn="r"/>
            <a:r>
              <a:rPr lang="en-DE" sz="1200" dirty="0" err="1"/>
              <a:t>1,78m</a:t>
            </a:r>
          </a:p>
        </p:txBody>
      </p:sp>
      <p:grpSp>
        <p:nvGrpSpPr>
          <p:cNvPr id="26" name="Group 25">
            <a:extLst>
              <a:ext uri="{FF2B5EF4-FFF2-40B4-BE49-F238E27FC236}">
                <a16:creationId xmlns:a16="http://schemas.microsoft.com/office/drawing/2014/main" id="{F5570EB8-2C4E-E841-A63D-A26043E4C165}"/>
              </a:ext>
            </a:extLst>
          </p:cNvPr>
          <p:cNvGrpSpPr/>
          <p:nvPr/>
        </p:nvGrpSpPr>
        <p:grpSpPr>
          <a:xfrm>
            <a:off x="7675886" y="1052784"/>
            <a:ext cx="1718908" cy="3708412"/>
            <a:chOff x="6372200" y="3295005"/>
            <a:chExt cx="576064" cy="1368152"/>
          </a:xfrm>
          <a:solidFill>
            <a:schemeClr val="accent2"/>
          </a:solidFill>
        </p:grpSpPr>
        <p:sp>
          <p:nvSpPr>
            <p:cNvPr id="27" name="Connector 26">
              <a:extLst>
                <a:ext uri="{FF2B5EF4-FFF2-40B4-BE49-F238E27FC236}">
                  <a16:creationId xmlns:a16="http://schemas.microsoft.com/office/drawing/2014/main" id="{E7A0AB4C-1533-D041-A410-D413E9A26F65}"/>
                </a:ext>
              </a:extLst>
            </p:cNvPr>
            <p:cNvSpPr/>
            <p:nvPr/>
          </p:nvSpPr>
          <p:spPr>
            <a:xfrm>
              <a:off x="6372200" y="3295005"/>
              <a:ext cx="576064" cy="576064"/>
            </a:xfrm>
            <a:prstGeom prst="flowChartConnector">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W</a:t>
              </a:r>
            </a:p>
          </p:txBody>
        </p:sp>
        <p:cxnSp>
          <p:nvCxnSpPr>
            <p:cNvPr id="28" name="Straight Connector 27">
              <a:extLst>
                <a:ext uri="{FF2B5EF4-FFF2-40B4-BE49-F238E27FC236}">
                  <a16:creationId xmlns:a16="http://schemas.microsoft.com/office/drawing/2014/main" id="{A2E6FF7A-A2FD-9745-B1CA-674F5BD402F5}"/>
                </a:ext>
              </a:extLst>
            </p:cNvPr>
            <p:cNvCxnSpPr>
              <a:cxnSpLocks/>
              <a:stCxn id="27" idx="4"/>
            </p:cNvCxnSpPr>
            <p:nvPr/>
          </p:nvCxnSpPr>
          <p:spPr>
            <a:xfrm>
              <a:off x="6660232" y="3871069"/>
              <a:ext cx="0" cy="504056"/>
            </a:xfrm>
            <a:prstGeom prst="line">
              <a:avLst/>
            </a:prstGeom>
            <a:grpFill/>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E99A905-465C-D243-9E07-AC830E6E5CBD}"/>
                </a:ext>
              </a:extLst>
            </p:cNvPr>
            <p:cNvCxnSpPr>
              <a:cxnSpLocks/>
            </p:cNvCxnSpPr>
            <p:nvPr/>
          </p:nvCxnSpPr>
          <p:spPr>
            <a:xfrm flipH="1">
              <a:off x="6439511" y="4375125"/>
              <a:ext cx="216024" cy="288032"/>
            </a:xfrm>
            <a:prstGeom prst="line">
              <a:avLst/>
            </a:prstGeom>
            <a:grpFill/>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C37D01B-FF0E-BE4C-8CEA-5ADDFD25ACA5}"/>
                </a:ext>
              </a:extLst>
            </p:cNvPr>
            <p:cNvCxnSpPr>
              <a:cxnSpLocks/>
            </p:cNvCxnSpPr>
            <p:nvPr/>
          </p:nvCxnSpPr>
          <p:spPr>
            <a:xfrm>
              <a:off x="6664930" y="4375125"/>
              <a:ext cx="216024" cy="288032"/>
            </a:xfrm>
            <a:prstGeom prst="line">
              <a:avLst/>
            </a:prstGeom>
            <a:grpFill/>
            <a:ln w="38100">
              <a:solidFill>
                <a:srgbClr val="00B05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69919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7FF8-2F05-2941-BE42-DC87DA9F5EC9}"/>
              </a:ext>
            </a:extLst>
          </p:cNvPr>
          <p:cNvSpPr>
            <a:spLocks noGrp="1"/>
          </p:cNvSpPr>
          <p:nvPr>
            <p:ph type="title"/>
          </p:nvPr>
        </p:nvSpPr>
        <p:spPr/>
        <p:txBody>
          <a:bodyPr/>
          <a:lstStyle/>
          <a:p>
            <a:r>
              <a:rPr lang="en-DE"/>
              <a:t>Adjektive und Adjektivgruppen</a:t>
            </a:r>
          </a:p>
        </p:txBody>
      </p:sp>
      <p:sp>
        <p:nvSpPr>
          <p:cNvPr id="3" name="Footer Placeholder 2">
            <a:extLst>
              <a:ext uri="{FF2B5EF4-FFF2-40B4-BE49-F238E27FC236}">
                <a16:creationId xmlns:a16="http://schemas.microsoft.com/office/drawing/2014/main" id="{6B29BF1F-4800-CD45-BDFE-841FBA4D2DBC}"/>
              </a:ext>
            </a:extLst>
          </p:cNvPr>
          <p:cNvSpPr>
            <a:spLocks noGrp="1"/>
          </p:cNvSpPr>
          <p:nvPr>
            <p:ph type="ftr" sz="quarter" idx="11"/>
          </p:nvPr>
        </p:nvSpPr>
        <p:spPr/>
        <p:txBody>
          <a:bodyPr/>
          <a:lstStyle/>
          <a:p>
            <a:r>
              <a:rPr lang="de-DE"/>
              <a:t>(Löbner 2015: 132ff.)</a:t>
            </a:r>
          </a:p>
        </p:txBody>
      </p:sp>
      <p:sp>
        <p:nvSpPr>
          <p:cNvPr id="4" name="Slide Number Placeholder 3">
            <a:extLst>
              <a:ext uri="{FF2B5EF4-FFF2-40B4-BE49-F238E27FC236}">
                <a16:creationId xmlns:a16="http://schemas.microsoft.com/office/drawing/2014/main" id="{A5254B84-577C-554F-BBA1-1BC56D7EBF36}"/>
              </a:ext>
            </a:extLst>
          </p:cNvPr>
          <p:cNvSpPr>
            <a:spLocks noGrp="1"/>
          </p:cNvSpPr>
          <p:nvPr>
            <p:ph type="sldNum" sz="quarter" idx="12"/>
          </p:nvPr>
        </p:nvSpPr>
        <p:spPr/>
        <p:txBody>
          <a:bodyPr/>
          <a:lstStyle/>
          <a:p>
            <a:fld id="{9D195BCC-3514-4B1B-9C18-24F3D67EC549}" type="slidenum">
              <a:rPr lang="de-DE" smtClean="0"/>
              <a:t>78</a:t>
            </a:fld>
            <a:endParaRPr lang="de-DE"/>
          </a:p>
        </p:txBody>
      </p:sp>
      <p:sp>
        <p:nvSpPr>
          <p:cNvPr id="5" name="Text Placeholder 4">
            <a:extLst>
              <a:ext uri="{FF2B5EF4-FFF2-40B4-BE49-F238E27FC236}">
                <a16:creationId xmlns:a16="http://schemas.microsoft.com/office/drawing/2014/main" id="{BB819361-B133-DE4B-9FC1-7A7C9BB043F5}"/>
              </a:ext>
            </a:extLst>
          </p:cNvPr>
          <p:cNvSpPr>
            <a:spLocks noGrp="1"/>
          </p:cNvSpPr>
          <p:nvPr>
            <p:ph type="body" sz="quarter" idx="14"/>
          </p:nvPr>
        </p:nvSpPr>
        <p:spPr/>
        <p:txBody>
          <a:bodyPr/>
          <a:lstStyle/>
          <a:p>
            <a:r>
              <a:rPr lang="en-DE"/>
              <a:t>die meisten Adjektive sind einstellige Prädikatsausdrücke, wenn sie im Positiv gebraucht werden</a:t>
            </a:r>
          </a:p>
          <a:p>
            <a:r>
              <a:rPr lang="en-DE"/>
              <a:t>in der Komparativform sind sie zweistellig</a:t>
            </a:r>
          </a:p>
          <a:p>
            <a:r>
              <a:rPr lang="en-DE"/>
              <a:t>manche Adjektive haben aber auch in der Positivform ein zweites Argument: </a:t>
            </a:r>
            <a:r>
              <a:rPr lang="en-DE" i="1"/>
              <a:t>anders als, zufrieden mit, reich an </a:t>
            </a:r>
            <a:r>
              <a:rPr lang="en-DE"/>
              <a:t>etc.</a:t>
            </a:r>
          </a:p>
          <a:p>
            <a:endParaRPr lang="en-DE"/>
          </a:p>
        </p:txBody>
      </p:sp>
      <p:sp>
        <p:nvSpPr>
          <p:cNvPr id="6" name="Text Placeholder 5">
            <a:extLst>
              <a:ext uri="{FF2B5EF4-FFF2-40B4-BE49-F238E27FC236}">
                <a16:creationId xmlns:a16="http://schemas.microsoft.com/office/drawing/2014/main" id="{51F13BD1-BBA0-BD46-B92A-BF6B028F65BF}"/>
              </a:ext>
            </a:extLst>
          </p:cNvPr>
          <p:cNvSpPr>
            <a:spLocks noGrp="1"/>
          </p:cNvSpPr>
          <p:nvPr>
            <p:ph type="body" sz="quarter" idx="15"/>
          </p:nvPr>
        </p:nvSpPr>
        <p:spPr/>
        <p:txBody>
          <a:bodyPr/>
          <a:lstStyle/>
          <a:p>
            <a:r>
              <a:rPr lang="en-DE"/>
              <a:t>Komparation und Stelligkeit</a:t>
            </a:r>
          </a:p>
        </p:txBody>
      </p:sp>
    </p:spTree>
    <p:extLst>
      <p:ext uri="{BB962C8B-B14F-4D97-AF65-F5344CB8AC3E}">
        <p14:creationId xmlns:p14="http://schemas.microsoft.com/office/powerpoint/2010/main" val="17628365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8DE2B-43FE-F74A-B75F-1A31EEAFFE42}"/>
              </a:ext>
            </a:extLst>
          </p:cNvPr>
          <p:cNvSpPr>
            <a:spLocks noGrp="1"/>
          </p:cNvSpPr>
          <p:nvPr>
            <p:ph type="title"/>
          </p:nvPr>
        </p:nvSpPr>
        <p:spPr/>
        <p:txBody>
          <a:bodyPr/>
          <a:lstStyle/>
          <a:p>
            <a:r>
              <a:rPr lang="en-DE"/>
              <a:t>Fließende Übergänge zwischen Wortarten</a:t>
            </a:r>
          </a:p>
        </p:txBody>
      </p:sp>
      <p:sp>
        <p:nvSpPr>
          <p:cNvPr id="3" name="Footer Placeholder 2">
            <a:extLst>
              <a:ext uri="{FF2B5EF4-FFF2-40B4-BE49-F238E27FC236}">
                <a16:creationId xmlns:a16="http://schemas.microsoft.com/office/drawing/2014/main" id="{467B61E6-4BC9-5945-AC46-80AE225E7637}"/>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616C8C84-1C9D-664F-962B-D62F1C103088}"/>
              </a:ext>
            </a:extLst>
          </p:cNvPr>
          <p:cNvSpPr>
            <a:spLocks noGrp="1"/>
          </p:cNvSpPr>
          <p:nvPr>
            <p:ph type="sldNum" sz="quarter" idx="12"/>
          </p:nvPr>
        </p:nvSpPr>
        <p:spPr/>
        <p:txBody>
          <a:bodyPr/>
          <a:lstStyle/>
          <a:p>
            <a:fld id="{9D195BCC-3514-4B1B-9C18-24F3D67EC549}" type="slidenum">
              <a:rPr lang="de-DE" smtClean="0"/>
              <a:t>79</a:t>
            </a:fld>
            <a:endParaRPr lang="de-DE"/>
          </a:p>
        </p:txBody>
      </p:sp>
      <p:sp>
        <p:nvSpPr>
          <p:cNvPr id="5" name="Text Placeholder 4">
            <a:extLst>
              <a:ext uri="{FF2B5EF4-FFF2-40B4-BE49-F238E27FC236}">
                <a16:creationId xmlns:a16="http://schemas.microsoft.com/office/drawing/2014/main" id="{2EFFBA10-FBA0-C24B-8977-D9EF561E8681}"/>
              </a:ext>
            </a:extLst>
          </p:cNvPr>
          <p:cNvSpPr>
            <a:spLocks noGrp="1"/>
          </p:cNvSpPr>
          <p:nvPr>
            <p:ph type="body" sz="quarter" idx="14"/>
          </p:nvPr>
        </p:nvSpPr>
        <p:spPr/>
        <p:txBody>
          <a:bodyPr/>
          <a:lstStyle/>
          <a:p>
            <a:r>
              <a:rPr lang="en-DE"/>
              <a:t>Wortartengrenzen sind oft fließend – z.B. sind prädikative Nomen und Adjektive einander sehr ähnlich:</a:t>
            </a:r>
          </a:p>
          <a:p>
            <a:endParaRPr lang="en-DE"/>
          </a:p>
          <a:p>
            <a:pPr marL="0" indent="0" algn="ctr">
              <a:buNone/>
            </a:pPr>
            <a:r>
              <a:rPr lang="en-DE" i="1"/>
              <a:t>Paul ist groß.</a:t>
            </a:r>
          </a:p>
          <a:p>
            <a:pPr marL="0" indent="0" algn="ctr">
              <a:buNone/>
            </a:pPr>
            <a:r>
              <a:rPr lang="en-DE" i="1"/>
              <a:t>Paul ist Arzt.</a:t>
            </a:r>
          </a:p>
          <a:p>
            <a:pPr marL="0" indent="0" algn="ctr">
              <a:buNone/>
            </a:pPr>
            <a:endParaRPr lang="en-DE" i="1"/>
          </a:p>
          <a:p>
            <a:r>
              <a:rPr lang="en-DE"/>
              <a:t>Auch sonst gibt es viele Übergangsbereiche</a:t>
            </a:r>
          </a:p>
        </p:txBody>
      </p:sp>
      <p:sp>
        <p:nvSpPr>
          <p:cNvPr id="6" name="Text Placeholder 5">
            <a:extLst>
              <a:ext uri="{FF2B5EF4-FFF2-40B4-BE49-F238E27FC236}">
                <a16:creationId xmlns:a16="http://schemas.microsoft.com/office/drawing/2014/main" id="{5345685E-FAEE-674D-9BF2-4BBD3B950B9B}"/>
              </a:ext>
            </a:extLst>
          </p:cNvPr>
          <p:cNvSpPr>
            <a:spLocks noGrp="1"/>
          </p:cNvSpPr>
          <p:nvPr>
            <p:ph type="body" sz="quarter" idx="15"/>
          </p:nvPr>
        </p:nvSpPr>
        <p:spPr/>
        <p:txBody>
          <a:bodyPr/>
          <a:lstStyle/>
          <a:p>
            <a:r>
              <a:rPr lang="en-DE"/>
              <a:t>Nomen, Adjektive und mehr</a:t>
            </a:r>
          </a:p>
        </p:txBody>
      </p:sp>
    </p:spTree>
    <p:extLst>
      <p:ext uri="{BB962C8B-B14F-4D97-AF65-F5344CB8AC3E}">
        <p14:creationId xmlns:p14="http://schemas.microsoft.com/office/powerpoint/2010/main" val="145831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88287-4398-8141-AB75-DB8251F1AE75}"/>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63EF2250-AE47-F947-AA50-D65595735243}"/>
              </a:ext>
            </a:extLst>
          </p:cNvPr>
          <p:cNvSpPr>
            <a:spLocks noGrp="1"/>
          </p:cNvSpPr>
          <p:nvPr>
            <p:ph type="ftr" sz="quarter" idx="11"/>
          </p:nvPr>
        </p:nvSpPr>
        <p:spPr/>
        <p:txBody>
          <a:bodyPr/>
          <a:lstStyle/>
          <a:p>
            <a:r>
              <a:rPr lang="de-DE"/>
              <a:t>Bilder: Wikimedia Commons / Public Domain</a:t>
            </a:r>
          </a:p>
        </p:txBody>
      </p:sp>
      <p:sp>
        <p:nvSpPr>
          <p:cNvPr id="4" name="Slide Number Placeholder 3">
            <a:extLst>
              <a:ext uri="{FF2B5EF4-FFF2-40B4-BE49-F238E27FC236}">
                <a16:creationId xmlns:a16="http://schemas.microsoft.com/office/drawing/2014/main" id="{5515D87A-C920-5444-B704-769E3FD5E6E5}"/>
              </a:ext>
            </a:extLst>
          </p:cNvPr>
          <p:cNvSpPr>
            <a:spLocks noGrp="1"/>
          </p:cNvSpPr>
          <p:nvPr>
            <p:ph type="sldNum" sz="quarter" idx="12"/>
          </p:nvPr>
        </p:nvSpPr>
        <p:spPr/>
        <p:txBody>
          <a:bodyPr/>
          <a:lstStyle/>
          <a:p>
            <a:fld id="{9D195BCC-3514-4B1B-9C18-24F3D67EC549}" type="slidenum">
              <a:rPr lang="de-DE" smtClean="0"/>
              <a:t>8</a:t>
            </a:fld>
            <a:endParaRPr lang="de-DE"/>
          </a:p>
        </p:txBody>
      </p:sp>
      <p:sp>
        <p:nvSpPr>
          <p:cNvPr id="5" name="Text Placeholder 4">
            <a:extLst>
              <a:ext uri="{FF2B5EF4-FFF2-40B4-BE49-F238E27FC236}">
                <a16:creationId xmlns:a16="http://schemas.microsoft.com/office/drawing/2014/main" id="{3B999ED9-26BE-0148-BD9B-99B4E4DF53EA}"/>
              </a:ext>
            </a:extLst>
          </p:cNvPr>
          <p:cNvSpPr>
            <a:spLocks noGrp="1"/>
          </p:cNvSpPr>
          <p:nvPr>
            <p:ph type="body" sz="quarter" idx="14"/>
          </p:nvPr>
        </p:nvSpPr>
        <p:spPr/>
        <p:txBody>
          <a:bodyPr/>
          <a:lstStyle/>
          <a:p>
            <a:r>
              <a:rPr lang="en-DE"/>
              <a:t>Was ist die </a:t>
            </a:r>
            <a:r>
              <a:rPr lang="en-DE" b="1"/>
              <a:t>Extension </a:t>
            </a:r>
            <a:r>
              <a:rPr lang="en-DE"/>
              <a:t>des Ausdrucks </a:t>
            </a:r>
            <a:r>
              <a:rPr lang="en-DE" i="1"/>
              <a:t>der Präsident der USA?</a:t>
            </a:r>
            <a:endParaRPr lang="en-DE"/>
          </a:p>
          <a:p>
            <a:pPr marL="0" indent="0">
              <a:buNone/>
            </a:pPr>
            <a:endParaRPr lang="en-DE"/>
          </a:p>
        </p:txBody>
      </p:sp>
      <p:sp>
        <p:nvSpPr>
          <p:cNvPr id="6" name="Text Placeholder 5">
            <a:extLst>
              <a:ext uri="{FF2B5EF4-FFF2-40B4-BE49-F238E27FC236}">
                <a16:creationId xmlns:a16="http://schemas.microsoft.com/office/drawing/2014/main" id="{9E591288-C483-0446-9A63-35FF841AAD68}"/>
              </a:ext>
            </a:extLst>
          </p:cNvPr>
          <p:cNvSpPr>
            <a:spLocks noGrp="1"/>
          </p:cNvSpPr>
          <p:nvPr>
            <p:ph type="body" sz="quarter" idx="15"/>
          </p:nvPr>
        </p:nvSpPr>
        <p:spPr/>
        <p:txBody>
          <a:bodyPr/>
          <a:lstStyle/>
          <a:p>
            <a:r>
              <a:rPr lang="en-DE"/>
              <a:t>Intension und Extension</a:t>
            </a:r>
          </a:p>
        </p:txBody>
      </p:sp>
      <p:pic>
        <p:nvPicPr>
          <p:cNvPr id="1026" name="Picture 2" descr="An iconic photograph of a bearded Abraham Lincoln showing his head and shoulders.">
            <a:extLst>
              <a:ext uri="{FF2B5EF4-FFF2-40B4-BE49-F238E27FC236}">
                <a16:creationId xmlns:a16="http://schemas.microsoft.com/office/drawing/2014/main" id="{2F493540-5CB0-D249-B86F-E48EABB67D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63950"/>
            <a:ext cx="1828076" cy="23589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rtrait of President Kennedy smiling">
            <a:extLst>
              <a:ext uri="{FF2B5EF4-FFF2-40B4-BE49-F238E27FC236}">
                <a16:creationId xmlns:a16="http://schemas.microsoft.com/office/drawing/2014/main" id="{87D9ABA5-B828-8C4E-B42A-5315426CE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928" y="2171942"/>
            <a:ext cx="1828075" cy="23681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bama standing with his arms folded and smiling.">
            <a:extLst>
              <a:ext uri="{FF2B5EF4-FFF2-40B4-BE49-F238E27FC236}">
                <a16:creationId xmlns:a16="http://schemas.microsoft.com/office/drawing/2014/main" id="{4D9F1CB9-DC80-D243-A74F-872671398E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8303" y="2171942"/>
            <a:ext cx="1893674" cy="23681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1F9EC7E-BF7F-F146-8209-785515914E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3278" y="2142877"/>
            <a:ext cx="1917802" cy="23972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63C8224-4F8A-DA43-AD30-D7D5CB40FAE4}"/>
              </a:ext>
            </a:extLst>
          </p:cNvPr>
          <p:cNvSpPr txBox="1"/>
          <p:nvPr/>
        </p:nvSpPr>
        <p:spPr>
          <a:xfrm>
            <a:off x="7758354" y="4591149"/>
            <a:ext cx="1206134" cy="300210"/>
          </a:xfrm>
          <a:prstGeom prst="rect">
            <a:avLst/>
          </a:prstGeom>
          <a:noFill/>
        </p:spPr>
        <p:txBody>
          <a:bodyPr wrap="square" rtlCol="0">
            <a:spAutoFit/>
          </a:bodyPr>
          <a:lstStyle/>
          <a:p>
            <a:pPr algn="r"/>
            <a:r>
              <a:rPr lang="en-DE" b="1" dirty="0" err="1"/>
              <a:t>etc.</a:t>
            </a:r>
          </a:p>
        </p:txBody>
      </p:sp>
      <p:sp>
        <p:nvSpPr>
          <p:cNvPr id="8" name="Right Arrow 7">
            <a:extLst>
              <a:ext uri="{FF2B5EF4-FFF2-40B4-BE49-F238E27FC236}">
                <a16:creationId xmlns:a16="http://schemas.microsoft.com/office/drawing/2014/main" id="{424327E1-EEAB-CC41-8073-3F4066A26F84}"/>
              </a:ext>
            </a:extLst>
          </p:cNvPr>
          <p:cNvSpPr/>
          <p:nvPr/>
        </p:nvSpPr>
        <p:spPr>
          <a:xfrm rot="19437024">
            <a:off x="5796136" y="3799061"/>
            <a:ext cx="1962218" cy="1176518"/>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a:t>gegenwärtige Welt</a:t>
            </a:r>
          </a:p>
        </p:txBody>
      </p:sp>
    </p:spTree>
    <p:extLst>
      <p:ext uri="{BB962C8B-B14F-4D97-AF65-F5344CB8AC3E}">
        <p14:creationId xmlns:p14="http://schemas.microsoft.com/office/powerpoint/2010/main" val="279298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89FE2-5769-8F46-8057-ED1C68F5B88F}"/>
              </a:ext>
            </a:extLst>
          </p:cNvPr>
          <p:cNvSpPr>
            <a:spLocks noGrp="1"/>
          </p:cNvSpPr>
          <p:nvPr>
            <p:ph type="title"/>
          </p:nvPr>
        </p:nvSpPr>
        <p:spPr/>
        <p:txBody>
          <a:bodyPr/>
          <a:lstStyle/>
          <a:p>
            <a:r>
              <a:rPr lang="en-DE"/>
              <a:t>Wortarten</a:t>
            </a:r>
          </a:p>
        </p:txBody>
      </p:sp>
      <p:sp>
        <p:nvSpPr>
          <p:cNvPr id="3" name="Footer Placeholder 2">
            <a:extLst>
              <a:ext uri="{FF2B5EF4-FFF2-40B4-BE49-F238E27FC236}">
                <a16:creationId xmlns:a16="http://schemas.microsoft.com/office/drawing/2014/main" id="{6CC83714-F0C2-B042-9B5E-EEAFFA43C443}"/>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6E1A810C-5997-3D42-A075-25F4C6289C9B}"/>
              </a:ext>
            </a:extLst>
          </p:cNvPr>
          <p:cNvSpPr>
            <a:spLocks noGrp="1"/>
          </p:cNvSpPr>
          <p:nvPr>
            <p:ph type="sldNum" sz="quarter" idx="12"/>
          </p:nvPr>
        </p:nvSpPr>
        <p:spPr/>
        <p:txBody>
          <a:bodyPr/>
          <a:lstStyle/>
          <a:p>
            <a:fld id="{9D195BCC-3514-4B1B-9C18-24F3D67EC549}" type="slidenum">
              <a:rPr lang="de-DE" smtClean="0"/>
              <a:t>80</a:t>
            </a:fld>
            <a:endParaRPr lang="de-DE"/>
          </a:p>
        </p:txBody>
      </p:sp>
      <p:sp>
        <p:nvSpPr>
          <p:cNvPr id="5" name="Text Placeholder 4">
            <a:extLst>
              <a:ext uri="{FF2B5EF4-FFF2-40B4-BE49-F238E27FC236}">
                <a16:creationId xmlns:a16="http://schemas.microsoft.com/office/drawing/2014/main" id="{744B7FD4-B3B5-2742-832A-9DC7EF02E77E}"/>
              </a:ext>
            </a:extLst>
          </p:cNvPr>
          <p:cNvSpPr>
            <a:spLocks noGrp="1"/>
          </p:cNvSpPr>
          <p:nvPr>
            <p:ph type="body" sz="quarter" idx="14"/>
          </p:nvPr>
        </p:nvSpPr>
        <p:spPr/>
        <p:txBody>
          <a:bodyPr/>
          <a:lstStyle/>
          <a:p>
            <a:r>
              <a:rPr lang="de-DE"/>
              <a:t>Boëthius Dacus (13. Jh.):</a:t>
            </a:r>
          </a:p>
          <a:p>
            <a:pPr lvl="1"/>
            <a:r>
              <a:rPr lang="de-DE"/>
              <a:t>lat. </a:t>
            </a:r>
            <a:r>
              <a:rPr lang="de-DE" i="1"/>
              <a:t>dolor </a:t>
            </a:r>
            <a:r>
              <a:rPr lang="de-DE"/>
              <a:t>‚Schmerz‘</a:t>
            </a:r>
          </a:p>
          <a:p>
            <a:pPr lvl="1"/>
            <a:r>
              <a:rPr lang="de-DE" i="1"/>
              <a:t>doleo </a:t>
            </a:r>
            <a:r>
              <a:rPr lang="de-DE"/>
              <a:t>‚Ich spüre Schmerz‘</a:t>
            </a:r>
          </a:p>
          <a:p>
            <a:pPr lvl="1"/>
            <a:r>
              <a:rPr lang="de-DE" i="1"/>
              <a:t>dolenter </a:t>
            </a:r>
            <a:r>
              <a:rPr lang="de-DE"/>
              <a:t>‚schmerzhaft‘</a:t>
            </a:r>
          </a:p>
          <a:p>
            <a:pPr lvl="1"/>
            <a:r>
              <a:rPr lang="de-DE" i="1"/>
              <a:t>heu! </a:t>
            </a:r>
            <a:r>
              <a:rPr lang="de-DE"/>
              <a:t>(Interjektion)</a:t>
            </a:r>
          </a:p>
          <a:p>
            <a:pPr lvl="1"/>
            <a:endParaRPr lang="de-DE" sz="1952"/>
          </a:p>
          <a:p>
            <a:pPr marL="0" indent="0">
              <a:buNone/>
            </a:pPr>
            <a:r>
              <a:rPr lang="de-DE" sz="2253">
                <a:sym typeface="Wingdings" panose="05000000000000000000" pitchFamily="2" charset="2"/>
              </a:rPr>
              <a:t> </a:t>
            </a:r>
            <a:r>
              <a:rPr lang="de-DE" sz="2253"/>
              <a:t>Ähnliche Bedeutungen, unterschiedliche Wortklassen</a:t>
            </a:r>
          </a:p>
          <a:p>
            <a:endParaRPr lang="en-DE"/>
          </a:p>
        </p:txBody>
      </p:sp>
      <p:sp>
        <p:nvSpPr>
          <p:cNvPr id="6" name="Text Placeholder 5">
            <a:extLst>
              <a:ext uri="{FF2B5EF4-FFF2-40B4-BE49-F238E27FC236}">
                <a16:creationId xmlns:a16="http://schemas.microsoft.com/office/drawing/2014/main" id="{F3165935-9519-A742-904B-FABDCBE633BA}"/>
              </a:ext>
            </a:extLst>
          </p:cNvPr>
          <p:cNvSpPr>
            <a:spLocks noGrp="1"/>
          </p:cNvSpPr>
          <p:nvPr>
            <p:ph type="body" sz="quarter" idx="15"/>
          </p:nvPr>
        </p:nvSpPr>
        <p:spPr/>
        <p:txBody>
          <a:bodyPr/>
          <a:lstStyle/>
          <a:p>
            <a:r>
              <a:rPr lang="en-DE"/>
              <a:t>(... und ihre "Bedeutung")</a:t>
            </a:r>
          </a:p>
        </p:txBody>
      </p:sp>
    </p:spTree>
    <p:extLst>
      <p:ext uri="{BB962C8B-B14F-4D97-AF65-F5344CB8AC3E}">
        <p14:creationId xmlns:p14="http://schemas.microsoft.com/office/powerpoint/2010/main" val="19585793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5A711-4068-8447-B038-4D79D42E089D}"/>
              </a:ext>
            </a:extLst>
          </p:cNvPr>
          <p:cNvSpPr>
            <a:spLocks noGrp="1"/>
          </p:cNvSpPr>
          <p:nvPr>
            <p:ph type="title"/>
          </p:nvPr>
        </p:nvSpPr>
        <p:spPr/>
        <p:txBody>
          <a:bodyPr/>
          <a:lstStyle/>
          <a:p>
            <a:r>
              <a:rPr lang="en-DE"/>
              <a:t>Wortarten</a:t>
            </a:r>
          </a:p>
        </p:txBody>
      </p:sp>
      <p:sp>
        <p:nvSpPr>
          <p:cNvPr id="3" name="Footer Placeholder 2">
            <a:extLst>
              <a:ext uri="{FF2B5EF4-FFF2-40B4-BE49-F238E27FC236}">
                <a16:creationId xmlns:a16="http://schemas.microsoft.com/office/drawing/2014/main" id="{CFE9EA76-8CFC-7944-9888-AF7BB2CA132B}"/>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463A7024-8543-C643-B689-B24DCF301CE8}"/>
              </a:ext>
            </a:extLst>
          </p:cNvPr>
          <p:cNvSpPr>
            <a:spLocks noGrp="1"/>
          </p:cNvSpPr>
          <p:nvPr>
            <p:ph type="sldNum" sz="quarter" idx="12"/>
          </p:nvPr>
        </p:nvSpPr>
        <p:spPr/>
        <p:txBody>
          <a:bodyPr/>
          <a:lstStyle/>
          <a:p>
            <a:fld id="{9D195BCC-3514-4B1B-9C18-24F3D67EC549}" type="slidenum">
              <a:rPr lang="de-DE" smtClean="0"/>
              <a:t>81</a:t>
            </a:fld>
            <a:endParaRPr lang="de-DE"/>
          </a:p>
        </p:txBody>
      </p:sp>
      <p:sp>
        <p:nvSpPr>
          <p:cNvPr id="6" name="Text Placeholder 5">
            <a:extLst>
              <a:ext uri="{FF2B5EF4-FFF2-40B4-BE49-F238E27FC236}">
                <a16:creationId xmlns:a16="http://schemas.microsoft.com/office/drawing/2014/main" id="{D35F07D4-743E-3A46-8890-224E1A627668}"/>
              </a:ext>
            </a:extLst>
          </p:cNvPr>
          <p:cNvSpPr>
            <a:spLocks noGrp="1"/>
          </p:cNvSpPr>
          <p:nvPr>
            <p:ph type="body" sz="quarter" idx="15"/>
          </p:nvPr>
        </p:nvSpPr>
        <p:spPr/>
        <p:txBody>
          <a:bodyPr/>
          <a:lstStyle/>
          <a:p>
            <a:r>
              <a:rPr lang="en-DE"/>
              <a:t>(... und ihre "Bedeutung")</a:t>
            </a:r>
          </a:p>
        </p:txBody>
      </p:sp>
      <p:sp>
        <p:nvSpPr>
          <p:cNvPr id="7" name="Inhaltsplatzhalter 2">
            <a:extLst>
              <a:ext uri="{FF2B5EF4-FFF2-40B4-BE49-F238E27FC236}">
                <a16:creationId xmlns:a16="http://schemas.microsoft.com/office/drawing/2014/main" id="{57B79153-2049-2049-85A1-C0ED8C6C4504}"/>
              </a:ext>
            </a:extLst>
          </p:cNvPr>
          <p:cNvSpPr txBox="1">
            <a:spLocks/>
          </p:cNvSpPr>
          <p:nvPr/>
        </p:nvSpPr>
        <p:spPr>
          <a:xfrm>
            <a:off x="372902" y="1611648"/>
            <a:ext cx="7160262" cy="3267533"/>
          </a:xfrm>
          <a:prstGeom prst="rect">
            <a:avLst/>
          </a:prstGeom>
        </p:spPr>
        <p:txBody>
          <a:bodyPr vert="horz" lIns="68665" tIns="34332" rIns="68665" bIns="34332" rtlCol="0">
            <a:normAutofit/>
          </a:bodyPr>
          <a:lstStyle>
            <a:lvl1pPr marL="342900" indent="-342900" algn="l" defTabSz="914400" rtl="0" eaLnBrk="1" latinLnBrk="0" hangingPunct="1">
              <a:spcBef>
                <a:spcPct val="20000"/>
              </a:spcBef>
              <a:buClr>
                <a:schemeClr val="tx2">
                  <a:lumMod val="75000"/>
                </a:schemeClr>
              </a:buClr>
              <a:buFont typeface="Arial" pitchFamily="34" charset="0"/>
              <a:buChar char="•"/>
              <a:defRPr sz="3200" kern="1200">
                <a:solidFill>
                  <a:schemeClr val="tx1"/>
                </a:solidFill>
                <a:latin typeface="Corbel" panose="020B050302020402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orbel" panose="020B050302020402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orbel" panose="020B0503020204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sz="2403"/>
              <a:t>Wortklassen als prototypische Kategorien</a:t>
            </a:r>
          </a:p>
        </p:txBody>
      </p:sp>
      <p:graphicFrame>
        <p:nvGraphicFramePr>
          <p:cNvPr id="8" name="Tabelle 4">
            <a:extLst>
              <a:ext uri="{FF2B5EF4-FFF2-40B4-BE49-F238E27FC236}">
                <a16:creationId xmlns:a16="http://schemas.microsoft.com/office/drawing/2014/main" id="{F22EB74E-E1E0-D645-85B9-5EA06955B22D}"/>
              </a:ext>
            </a:extLst>
          </p:cNvPr>
          <p:cNvGraphicFramePr>
            <a:graphicFrameLocks noGrp="1"/>
          </p:cNvGraphicFramePr>
          <p:nvPr>
            <p:extLst>
              <p:ext uri="{D42A27DB-BD31-4B8C-83A1-F6EECF244321}">
                <p14:modId xmlns:p14="http://schemas.microsoft.com/office/powerpoint/2010/main" val="3449394338"/>
              </p:ext>
            </p:extLst>
          </p:nvPr>
        </p:nvGraphicFramePr>
        <p:xfrm>
          <a:off x="521439" y="2300681"/>
          <a:ext cx="7294375" cy="2039833"/>
        </p:xfrm>
        <a:graphic>
          <a:graphicData uri="http://schemas.openxmlformats.org/drawingml/2006/table">
            <a:tbl>
              <a:tblPr firstRow="1" bandRow="1">
                <a:tableStyleId>{7DF18680-E054-41AD-8BC1-D1AEF772440D}</a:tableStyleId>
              </a:tblPr>
              <a:tblGrid>
                <a:gridCol w="1458875">
                  <a:extLst>
                    <a:ext uri="{9D8B030D-6E8A-4147-A177-3AD203B41FA5}">
                      <a16:colId xmlns:a16="http://schemas.microsoft.com/office/drawing/2014/main" val="20000"/>
                    </a:ext>
                  </a:extLst>
                </a:gridCol>
                <a:gridCol w="1458875">
                  <a:extLst>
                    <a:ext uri="{9D8B030D-6E8A-4147-A177-3AD203B41FA5}">
                      <a16:colId xmlns:a16="http://schemas.microsoft.com/office/drawing/2014/main" val="20001"/>
                    </a:ext>
                  </a:extLst>
                </a:gridCol>
                <a:gridCol w="1458875">
                  <a:extLst>
                    <a:ext uri="{9D8B030D-6E8A-4147-A177-3AD203B41FA5}">
                      <a16:colId xmlns:a16="http://schemas.microsoft.com/office/drawing/2014/main" val="20002"/>
                    </a:ext>
                  </a:extLst>
                </a:gridCol>
                <a:gridCol w="1629847">
                  <a:extLst>
                    <a:ext uri="{9D8B030D-6E8A-4147-A177-3AD203B41FA5}">
                      <a16:colId xmlns:a16="http://schemas.microsoft.com/office/drawing/2014/main" val="20003"/>
                    </a:ext>
                  </a:extLst>
                </a:gridCol>
                <a:gridCol w="1287903">
                  <a:extLst>
                    <a:ext uri="{9D8B030D-6E8A-4147-A177-3AD203B41FA5}">
                      <a16:colId xmlns:a16="http://schemas.microsoft.com/office/drawing/2014/main" val="20004"/>
                    </a:ext>
                  </a:extLst>
                </a:gridCol>
              </a:tblGrid>
              <a:tr h="666058">
                <a:tc>
                  <a:txBody>
                    <a:bodyPr/>
                    <a:lstStyle/>
                    <a:p>
                      <a:endParaRPr lang="de-DE" sz="1500"/>
                    </a:p>
                  </a:txBody>
                  <a:tcPr marL="38624" marR="38624" marT="19312" marB="19312"/>
                </a:tc>
                <a:tc>
                  <a:txBody>
                    <a:bodyPr/>
                    <a:lstStyle/>
                    <a:p>
                      <a:r>
                        <a:rPr lang="de-DE" sz="1500"/>
                        <a:t>Relationality</a:t>
                      </a:r>
                    </a:p>
                  </a:txBody>
                  <a:tcPr marL="38624" marR="38624" marT="19312" marB="19312"/>
                </a:tc>
                <a:tc>
                  <a:txBody>
                    <a:bodyPr/>
                    <a:lstStyle/>
                    <a:p>
                      <a:r>
                        <a:rPr lang="de-DE" sz="1500"/>
                        <a:t>Stativity</a:t>
                      </a:r>
                    </a:p>
                  </a:txBody>
                  <a:tcPr marL="38624" marR="38624" marT="19312" marB="19312"/>
                </a:tc>
                <a:tc>
                  <a:txBody>
                    <a:bodyPr/>
                    <a:lstStyle/>
                    <a:p>
                      <a:r>
                        <a:rPr lang="de-DE" sz="1500"/>
                        <a:t>Transitoriness</a:t>
                      </a:r>
                    </a:p>
                  </a:txBody>
                  <a:tcPr marL="38624" marR="38624" marT="19312" marB="19312"/>
                </a:tc>
                <a:tc>
                  <a:txBody>
                    <a:bodyPr/>
                    <a:lstStyle/>
                    <a:p>
                      <a:r>
                        <a:rPr lang="de-DE" sz="1500"/>
                        <a:t>Gradability</a:t>
                      </a:r>
                    </a:p>
                  </a:txBody>
                  <a:tcPr marL="38624" marR="38624" marT="19312" marB="19312"/>
                </a:tc>
                <a:extLst>
                  <a:ext uri="{0D108BD9-81ED-4DB2-BD59-A6C34878D82A}">
                    <a16:rowId xmlns:a16="http://schemas.microsoft.com/office/drawing/2014/main" val="10000"/>
                  </a:ext>
                </a:extLst>
              </a:tr>
              <a:tr h="496389">
                <a:tc>
                  <a:txBody>
                    <a:bodyPr/>
                    <a:lstStyle/>
                    <a:p>
                      <a:r>
                        <a:rPr lang="de-DE" sz="1500" b="1"/>
                        <a:t>Objects</a:t>
                      </a:r>
                    </a:p>
                  </a:txBody>
                  <a:tcPr marL="38624" marR="38624" marT="19312" marB="19312">
                    <a:solidFill>
                      <a:schemeClr val="accent5">
                        <a:lumMod val="60000"/>
                        <a:lumOff val="40000"/>
                      </a:schemeClr>
                    </a:solidFill>
                  </a:tcPr>
                </a:tc>
                <a:tc>
                  <a:txBody>
                    <a:bodyPr/>
                    <a:lstStyle/>
                    <a:p>
                      <a:r>
                        <a:rPr lang="de-DE" sz="1500"/>
                        <a:t>nonrelational</a:t>
                      </a:r>
                    </a:p>
                  </a:txBody>
                  <a:tcPr marL="38624" marR="38624" marT="19312" marB="19312"/>
                </a:tc>
                <a:tc>
                  <a:txBody>
                    <a:bodyPr/>
                    <a:lstStyle/>
                    <a:p>
                      <a:r>
                        <a:rPr lang="de-DE" sz="1500"/>
                        <a:t>state</a:t>
                      </a:r>
                    </a:p>
                  </a:txBody>
                  <a:tcPr marL="38624" marR="38624" marT="19312" marB="19312"/>
                </a:tc>
                <a:tc>
                  <a:txBody>
                    <a:bodyPr/>
                    <a:lstStyle/>
                    <a:p>
                      <a:r>
                        <a:rPr lang="de-DE" sz="1500"/>
                        <a:t>permanent</a:t>
                      </a:r>
                    </a:p>
                  </a:txBody>
                  <a:tcPr marL="38624" marR="38624" marT="19312" marB="19312"/>
                </a:tc>
                <a:tc>
                  <a:txBody>
                    <a:bodyPr/>
                    <a:lstStyle/>
                    <a:p>
                      <a:r>
                        <a:rPr lang="de-DE" sz="1500"/>
                        <a:t>nongradable</a:t>
                      </a:r>
                    </a:p>
                  </a:txBody>
                  <a:tcPr marL="38624" marR="38624" marT="19312" marB="19312"/>
                </a:tc>
                <a:extLst>
                  <a:ext uri="{0D108BD9-81ED-4DB2-BD59-A6C34878D82A}">
                    <a16:rowId xmlns:a16="http://schemas.microsoft.com/office/drawing/2014/main" val="10001"/>
                  </a:ext>
                </a:extLst>
              </a:tr>
              <a:tr h="380997">
                <a:tc>
                  <a:txBody>
                    <a:bodyPr/>
                    <a:lstStyle/>
                    <a:p>
                      <a:r>
                        <a:rPr lang="de-DE" sz="1500" b="1"/>
                        <a:t>Properties</a:t>
                      </a:r>
                    </a:p>
                  </a:txBody>
                  <a:tcPr marL="38624" marR="38624" marT="19312" marB="19312">
                    <a:solidFill>
                      <a:schemeClr val="accent5">
                        <a:lumMod val="60000"/>
                        <a:lumOff val="40000"/>
                      </a:schemeClr>
                    </a:solidFill>
                  </a:tcPr>
                </a:tc>
                <a:tc>
                  <a:txBody>
                    <a:bodyPr/>
                    <a:lstStyle/>
                    <a:p>
                      <a:r>
                        <a:rPr lang="de-DE" sz="1500"/>
                        <a:t>relational</a:t>
                      </a:r>
                    </a:p>
                  </a:txBody>
                  <a:tcPr marL="38624" marR="38624" marT="19312" marB="19312"/>
                </a:tc>
                <a:tc>
                  <a:txBody>
                    <a:bodyPr/>
                    <a:lstStyle/>
                    <a:p>
                      <a:r>
                        <a:rPr lang="de-DE" sz="1500"/>
                        <a:t>state</a:t>
                      </a:r>
                    </a:p>
                  </a:txBody>
                  <a:tcPr marL="38624" marR="38624" marT="19312" marB="19312"/>
                </a:tc>
                <a:tc>
                  <a:txBody>
                    <a:bodyPr/>
                    <a:lstStyle/>
                    <a:p>
                      <a:r>
                        <a:rPr lang="de-DE" sz="1500"/>
                        <a:t>permanent</a:t>
                      </a:r>
                    </a:p>
                  </a:txBody>
                  <a:tcPr marL="38624" marR="38624" marT="19312" marB="19312"/>
                </a:tc>
                <a:tc>
                  <a:txBody>
                    <a:bodyPr/>
                    <a:lstStyle/>
                    <a:p>
                      <a:r>
                        <a:rPr lang="de-DE" sz="1500"/>
                        <a:t>gradable</a:t>
                      </a:r>
                    </a:p>
                  </a:txBody>
                  <a:tcPr marL="38624" marR="38624" marT="19312" marB="19312"/>
                </a:tc>
                <a:extLst>
                  <a:ext uri="{0D108BD9-81ED-4DB2-BD59-A6C34878D82A}">
                    <a16:rowId xmlns:a16="http://schemas.microsoft.com/office/drawing/2014/main" val="10002"/>
                  </a:ext>
                </a:extLst>
              </a:tr>
              <a:tr h="496389">
                <a:tc>
                  <a:txBody>
                    <a:bodyPr/>
                    <a:lstStyle/>
                    <a:p>
                      <a:r>
                        <a:rPr lang="de-DE" sz="1500" b="1"/>
                        <a:t>Events</a:t>
                      </a:r>
                    </a:p>
                  </a:txBody>
                  <a:tcPr marL="38624" marR="38624" marT="19312" marB="19312">
                    <a:solidFill>
                      <a:schemeClr val="accent5">
                        <a:lumMod val="60000"/>
                        <a:lumOff val="40000"/>
                      </a:schemeClr>
                    </a:solidFill>
                  </a:tcPr>
                </a:tc>
                <a:tc>
                  <a:txBody>
                    <a:bodyPr/>
                    <a:lstStyle/>
                    <a:p>
                      <a:r>
                        <a:rPr lang="de-DE" sz="1500"/>
                        <a:t>relational</a:t>
                      </a:r>
                    </a:p>
                  </a:txBody>
                  <a:tcPr marL="38624" marR="38624" marT="19312" marB="19312"/>
                </a:tc>
                <a:tc>
                  <a:txBody>
                    <a:bodyPr/>
                    <a:lstStyle/>
                    <a:p>
                      <a:r>
                        <a:rPr lang="de-DE" sz="1500"/>
                        <a:t>process</a:t>
                      </a:r>
                    </a:p>
                  </a:txBody>
                  <a:tcPr marL="38624" marR="38624" marT="19312" marB="19312"/>
                </a:tc>
                <a:tc>
                  <a:txBody>
                    <a:bodyPr/>
                    <a:lstStyle/>
                    <a:p>
                      <a:r>
                        <a:rPr lang="de-DE" sz="1500"/>
                        <a:t>transitory</a:t>
                      </a:r>
                    </a:p>
                  </a:txBody>
                  <a:tcPr marL="38624" marR="38624" marT="19312" marB="19312"/>
                </a:tc>
                <a:tc>
                  <a:txBody>
                    <a:bodyPr/>
                    <a:lstStyle/>
                    <a:p>
                      <a:r>
                        <a:rPr lang="de-DE" sz="1500"/>
                        <a:t>nongradable</a:t>
                      </a:r>
                    </a:p>
                  </a:txBody>
                  <a:tcPr marL="38624" marR="38624" marT="19312" marB="19312"/>
                </a:tc>
                <a:extLst>
                  <a:ext uri="{0D108BD9-81ED-4DB2-BD59-A6C34878D82A}">
                    <a16:rowId xmlns:a16="http://schemas.microsoft.com/office/drawing/2014/main" val="10003"/>
                  </a:ext>
                </a:extLst>
              </a:tr>
            </a:tbl>
          </a:graphicData>
        </a:graphic>
      </p:graphicFrame>
      <p:sp>
        <p:nvSpPr>
          <p:cNvPr id="9" name="Textfeld 5">
            <a:extLst>
              <a:ext uri="{FF2B5EF4-FFF2-40B4-BE49-F238E27FC236}">
                <a16:creationId xmlns:a16="http://schemas.microsoft.com/office/drawing/2014/main" id="{764B3DFD-0D0D-7D46-896E-03628E4BB5F2}"/>
              </a:ext>
            </a:extLst>
          </p:cNvPr>
          <p:cNvSpPr txBox="1"/>
          <p:nvPr/>
        </p:nvSpPr>
        <p:spPr>
          <a:xfrm>
            <a:off x="6371633" y="4368588"/>
            <a:ext cx="1098378" cy="248401"/>
          </a:xfrm>
          <a:prstGeom prst="rect">
            <a:avLst/>
          </a:prstGeom>
          <a:noFill/>
        </p:spPr>
        <p:txBody>
          <a:bodyPr wrap="none" rtlCol="0">
            <a:spAutoFit/>
          </a:bodyPr>
          <a:lstStyle/>
          <a:p>
            <a:r>
              <a:rPr lang="de-DE" sz="1014"/>
              <a:t>(Croft 2001: 87)</a:t>
            </a:r>
          </a:p>
        </p:txBody>
      </p:sp>
    </p:spTree>
    <p:extLst>
      <p:ext uri="{BB962C8B-B14F-4D97-AF65-F5344CB8AC3E}">
        <p14:creationId xmlns:p14="http://schemas.microsoft.com/office/powerpoint/2010/main" val="26160994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3D321-94B1-C743-8B1D-61AF86A5C1E5}"/>
              </a:ext>
            </a:extLst>
          </p:cNvPr>
          <p:cNvSpPr>
            <a:spLocks noGrp="1"/>
          </p:cNvSpPr>
          <p:nvPr>
            <p:ph type="title"/>
          </p:nvPr>
        </p:nvSpPr>
        <p:spPr/>
        <p:txBody>
          <a:bodyPr/>
          <a:lstStyle/>
          <a:p>
            <a:r>
              <a:rPr lang="en-DE"/>
              <a:t>Wortarten</a:t>
            </a:r>
          </a:p>
        </p:txBody>
      </p:sp>
      <p:sp>
        <p:nvSpPr>
          <p:cNvPr id="3" name="Footer Placeholder 2">
            <a:extLst>
              <a:ext uri="{FF2B5EF4-FFF2-40B4-BE49-F238E27FC236}">
                <a16:creationId xmlns:a16="http://schemas.microsoft.com/office/drawing/2014/main" id="{DA934636-B55B-3D4A-89CF-0B75A8726FDC}"/>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3C81CBBB-F6A3-804C-B0E4-466CD7DF960A}"/>
              </a:ext>
            </a:extLst>
          </p:cNvPr>
          <p:cNvSpPr>
            <a:spLocks noGrp="1"/>
          </p:cNvSpPr>
          <p:nvPr>
            <p:ph type="sldNum" sz="quarter" idx="12"/>
          </p:nvPr>
        </p:nvSpPr>
        <p:spPr/>
        <p:txBody>
          <a:bodyPr/>
          <a:lstStyle/>
          <a:p>
            <a:fld id="{9D195BCC-3514-4B1B-9C18-24F3D67EC549}" type="slidenum">
              <a:rPr lang="de-DE" smtClean="0"/>
              <a:t>82</a:t>
            </a:fld>
            <a:endParaRPr lang="de-DE"/>
          </a:p>
        </p:txBody>
      </p:sp>
      <p:sp>
        <p:nvSpPr>
          <p:cNvPr id="5" name="Text Placeholder 4">
            <a:extLst>
              <a:ext uri="{FF2B5EF4-FFF2-40B4-BE49-F238E27FC236}">
                <a16:creationId xmlns:a16="http://schemas.microsoft.com/office/drawing/2014/main" id="{4A48F215-C72A-7944-91D7-3C71163FC2A1}"/>
              </a:ext>
            </a:extLst>
          </p:cNvPr>
          <p:cNvSpPr>
            <a:spLocks noGrp="1"/>
          </p:cNvSpPr>
          <p:nvPr>
            <p:ph type="body" sz="quarter" idx="14"/>
          </p:nvPr>
        </p:nvSpPr>
        <p:spPr/>
        <p:txBody>
          <a:bodyPr/>
          <a:lstStyle/>
          <a:p>
            <a:r>
              <a:rPr lang="en-DE"/>
              <a:t>Wortbildung als besondere Herausforderung für semantische Charakterisierung von Wortarten:</a:t>
            </a:r>
          </a:p>
          <a:p>
            <a:endParaRPr lang="en-DE"/>
          </a:p>
          <a:p>
            <a:pPr marL="0" indent="0" algn="ctr">
              <a:buNone/>
            </a:pPr>
            <a:r>
              <a:rPr lang="en-DE" i="1"/>
              <a:t>Cäsar </a:t>
            </a:r>
            <a:r>
              <a:rPr lang="en-DE" b="1" i="1"/>
              <a:t>zerstört</a:t>
            </a:r>
            <a:r>
              <a:rPr lang="en-DE" i="1"/>
              <a:t> die Stadt</a:t>
            </a:r>
          </a:p>
          <a:p>
            <a:pPr marL="0" indent="0" algn="ctr">
              <a:buNone/>
            </a:pPr>
            <a:r>
              <a:rPr lang="en-DE" i="1"/>
              <a:t>Die Stadt wird (durch Cäsar) </a:t>
            </a:r>
            <a:r>
              <a:rPr lang="en-DE" b="1" i="1"/>
              <a:t>zerstört</a:t>
            </a:r>
          </a:p>
          <a:p>
            <a:pPr marL="0" indent="0" algn="ctr">
              <a:buNone/>
            </a:pPr>
            <a:r>
              <a:rPr lang="en-DE" i="1"/>
              <a:t>Die </a:t>
            </a:r>
            <a:r>
              <a:rPr lang="en-DE" b="1" i="1"/>
              <a:t>Zerstörung</a:t>
            </a:r>
            <a:r>
              <a:rPr lang="en-DE" i="1"/>
              <a:t> der Stadt (durch Cäsar)</a:t>
            </a:r>
          </a:p>
          <a:p>
            <a:pPr marL="0" indent="0" algn="ctr">
              <a:buNone/>
            </a:pPr>
            <a:endParaRPr lang="en-DE" i="1"/>
          </a:p>
          <a:p>
            <a:r>
              <a:rPr lang="en-DE"/>
              <a:t>sehr viele unterschiedliche Erklärungsansätze, u.a. über </a:t>
            </a:r>
            <a:r>
              <a:rPr lang="en-DE" i="1"/>
              <a:t>Construal</a:t>
            </a:r>
            <a:r>
              <a:rPr lang="en-DE"/>
              <a:t>-Varianten in der Kognitiven Grammatik (Langacker 1987)</a:t>
            </a:r>
          </a:p>
        </p:txBody>
      </p:sp>
      <p:sp>
        <p:nvSpPr>
          <p:cNvPr id="6" name="Text Placeholder 5">
            <a:extLst>
              <a:ext uri="{FF2B5EF4-FFF2-40B4-BE49-F238E27FC236}">
                <a16:creationId xmlns:a16="http://schemas.microsoft.com/office/drawing/2014/main" id="{8F361368-2EE7-1A4A-BF5D-DAD13646997F}"/>
              </a:ext>
            </a:extLst>
          </p:cNvPr>
          <p:cNvSpPr>
            <a:spLocks noGrp="1"/>
          </p:cNvSpPr>
          <p:nvPr>
            <p:ph type="body" sz="quarter" idx="15"/>
          </p:nvPr>
        </p:nvSpPr>
        <p:spPr/>
        <p:txBody>
          <a:bodyPr/>
          <a:lstStyle/>
          <a:p>
            <a:r>
              <a:rPr lang="en-DE"/>
              <a:t>(... und ihre "Bedeutung")</a:t>
            </a:r>
          </a:p>
        </p:txBody>
      </p:sp>
    </p:spTree>
    <p:extLst>
      <p:ext uri="{BB962C8B-B14F-4D97-AF65-F5344CB8AC3E}">
        <p14:creationId xmlns:p14="http://schemas.microsoft.com/office/powerpoint/2010/main" val="20076824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93E2B-10EF-D14F-87DB-E7B752118A79}"/>
              </a:ext>
            </a:extLst>
          </p:cNvPr>
          <p:cNvSpPr>
            <a:spLocks noGrp="1"/>
          </p:cNvSpPr>
          <p:nvPr>
            <p:ph type="title"/>
          </p:nvPr>
        </p:nvSpPr>
        <p:spPr/>
        <p:txBody>
          <a:bodyPr/>
          <a:lstStyle/>
          <a:p>
            <a:r>
              <a:rPr lang="en-DE"/>
              <a:t>Fazit</a:t>
            </a:r>
          </a:p>
        </p:txBody>
      </p:sp>
      <p:sp>
        <p:nvSpPr>
          <p:cNvPr id="3" name="Footer Placeholder 2">
            <a:extLst>
              <a:ext uri="{FF2B5EF4-FFF2-40B4-BE49-F238E27FC236}">
                <a16:creationId xmlns:a16="http://schemas.microsoft.com/office/drawing/2014/main" id="{C40D51E7-380D-594F-97AC-BADF394A59A6}"/>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02A56327-5E4F-4A47-8E8B-3800AD127474}"/>
              </a:ext>
            </a:extLst>
          </p:cNvPr>
          <p:cNvSpPr>
            <a:spLocks noGrp="1"/>
          </p:cNvSpPr>
          <p:nvPr>
            <p:ph type="sldNum" sz="quarter" idx="12"/>
          </p:nvPr>
        </p:nvSpPr>
        <p:spPr/>
        <p:txBody>
          <a:bodyPr/>
          <a:lstStyle/>
          <a:p>
            <a:fld id="{9D195BCC-3514-4B1B-9C18-24F3D67EC549}" type="slidenum">
              <a:rPr lang="de-DE" smtClean="0"/>
              <a:t>83</a:t>
            </a:fld>
            <a:endParaRPr lang="de-DE"/>
          </a:p>
        </p:txBody>
      </p:sp>
      <p:sp>
        <p:nvSpPr>
          <p:cNvPr id="5" name="Text Placeholder 4">
            <a:extLst>
              <a:ext uri="{FF2B5EF4-FFF2-40B4-BE49-F238E27FC236}">
                <a16:creationId xmlns:a16="http://schemas.microsoft.com/office/drawing/2014/main" id="{BF93FA4A-225D-544C-B688-54AB59898E25}"/>
              </a:ext>
            </a:extLst>
          </p:cNvPr>
          <p:cNvSpPr>
            <a:spLocks noGrp="1"/>
          </p:cNvSpPr>
          <p:nvPr>
            <p:ph type="body" sz="quarter" idx="14"/>
          </p:nvPr>
        </p:nvSpPr>
        <p:spPr>
          <a:xfrm>
            <a:off x="521550" y="1134766"/>
            <a:ext cx="8101012" cy="3722512"/>
          </a:xfrm>
        </p:spPr>
        <p:txBody>
          <a:bodyPr/>
          <a:lstStyle/>
          <a:p>
            <a:r>
              <a:rPr lang="en-DE"/>
              <a:t>Die drei Hauptwortarten Nomen, Verb und Adjektiv beziehen sich tendenziell auf unterschiedliche Klassen von Entitäten</a:t>
            </a:r>
          </a:p>
          <a:p>
            <a:r>
              <a:rPr lang="en-DE"/>
              <a:t>Hier liegt jedoch keineswegs eine 1:1-Zuordnung vor – es gibt viele Spezialfälle, Ausnahmen etc.</a:t>
            </a:r>
          </a:p>
          <a:p>
            <a:r>
              <a:rPr lang="en-DE"/>
              <a:t>Umstrittene Frage: Inwiefern interagiert Semantik mit Grammatik? Sind Syntax, Morphologie und Semantik unterschiedliche "Module" sprachlichen Wissens oder untrennbar miteinander verbunden?</a:t>
            </a:r>
          </a:p>
          <a:p>
            <a:endParaRPr lang="en-DE"/>
          </a:p>
        </p:txBody>
      </p:sp>
    </p:spTree>
    <p:extLst>
      <p:ext uri="{BB962C8B-B14F-4D97-AF65-F5344CB8AC3E}">
        <p14:creationId xmlns:p14="http://schemas.microsoft.com/office/powerpoint/2010/main" val="19288602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E6F8-2E99-7D45-A061-E2FAC0EC8F57}"/>
              </a:ext>
            </a:extLst>
          </p:cNvPr>
          <p:cNvSpPr>
            <a:spLocks noGrp="1"/>
          </p:cNvSpPr>
          <p:nvPr>
            <p:ph type="title"/>
          </p:nvPr>
        </p:nvSpPr>
        <p:spPr/>
        <p:txBody>
          <a:bodyPr/>
          <a:lstStyle/>
          <a:p>
            <a:r>
              <a:rPr lang="en-DE"/>
              <a:t>Literatur</a:t>
            </a:r>
          </a:p>
        </p:txBody>
      </p:sp>
      <p:sp>
        <p:nvSpPr>
          <p:cNvPr id="3" name="Footer Placeholder 2">
            <a:extLst>
              <a:ext uri="{FF2B5EF4-FFF2-40B4-BE49-F238E27FC236}">
                <a16:creationId xmlns:a16="http://schemas.microsoft.com/office/drawing/2014/main" id="{361B515E-1DC9-664A-8656-9EEF88978652}"/>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B2D3E130-B653-E44F-B82D-4E4AC43B6DE4}"/>
              </a:ext>
            </a:extLst>
          </p:cNvPr>
          <p:cNvSpPr>
            <a:spLocks noGrp="1"/>
          </p:cNvSpPr>
          <p:nvPr>
            <p:ph type="sldNum" sz="quarter" idx="12"/>
          </p:nvPr>
        </p:nvSpPr>
        <p:spPr/>
        <p:txBody>
          <a:bodyPr/>
          <a:lstStyle/>
          <a:p>
            <a:fld id="{9D195BCC-3514-4B1B-9C18-24F3D67EC549}" type="slidenum">
              <a:rPr lang="de-DE" smtClean="0"/>
              <a:t>84</a:t>
            </a:fld>
            <a:endParaRPr lang="de-DE"/>
          </a:p>
        </p:txBody>
      </p:sp>
      <p:sp>
        <p:nvSpPr>
          <p:cNvPr id="5" name="Text Placeholder 4">
            <a:extLst>
              <a:ext uri="{FF2B5EF4-FFF2-40B4-BE49-F238E27FC236}">
                <a16:creationId xmlns:a16="http://schemas.microsoft.com/office/drawing/2014/main" id="{C5BCA108-F1B0-AF40-97A9-EE1920110112}"/>
              </a:ext>
            </a:extLst>
          </p:cNvPr>
          <p:cNvSpPr>
            <a:spLocks noGrp="1"/>
          </p:cNvSpPr>
          <p:nvPr>
            <p:ph type="body" sz="quarter" idx="14"/>
          </p:nvPr>
        </p:nvSpPr>
        <p:spPr>
          <a:xfrm>
            <a:off x="521494" y="1062757"/>
            <a:ext cx="8101012" cy="3311525"/>
          </a:xfrm>
        </p:spPr>
        <p:txBody>
          <a:bodyPr/>
          <a:lstStyle/>
          <a:p>
            <a:pPr>
              <a:spcBef>
                <a:spcPts val="0"/>
              </a:spcBef>
            </a:pPr>
            <a:r>
              <a:rPr lang="en-GB" sz="1050">
                <a:effectLst/>
              </a:rPr>
              <a:t>Busch, Albert &amp; Oliver Stenschke. 2018. </a:t>
            </a:r>
            <a:r>
              <a:rPr lang="en-GB" sz="1050" i="1">
                <a:effectLst/>
              </a:rPr>
              <a:t>Germanistische Linguistik: eine Einführung</a:t>
            </a:r>
            <a:r>
              <a:rPr lang="en-GB" sz="1050">
                <a:effectLst/>
              </a:rPr>
              <a:t>. 4., aktualisierte Auflage. (Narr Bachelor-Wissen.de). Tübingen: Narr Francke Attempto.</a:t>
            </a:r>
          </a:p>
          <a:p>
            <a:pPr>
              <a:spcBef>
                <a:spcPts val="0"/>
              </a:spcBef>
            </a:pPr>
            <a:r>
              <a:rPr lang="en-GB" sz="1050">
                <a:effectLst/>
              </a:rPr>
              <a:t>Cummins, Chris. 2019. </a:t>
            </a:r>
            <a:r>
              <a:rPr lang="en-GB" sz="1050" i="1">
                <a:effectLst/>
              </a:rPr>
              <a:t>Pragmatics</a:t>
            </a:r>
            <a:r>
              <a:rPr lang="en-GB" sz="1050">
                <a:effectLst/>
              </a:rPr>
              <a:t>. Edinburgh: Edinburgh University Press.</a:t>
            </a:r>
          </a:p>
          <a:p>
            <a:pPr>
              <a:spcBef>
                <a:spcPts val="0"/>
              </a:spcBef>
            </a:pPr>
            <a:r>
              <a:rPr lang="en-GB" sz="1050">
                <a:effectLst/>
              </a:rPr>
              <a:t>Gamerschlag, Thomas. 2013. Prädikat. In </a:t>
            </a:r>
            <a:r>
              <a:rPr lang="en-GB" sz="1050" i="1">
                <a:effectLst/>
              </a:rPr>
              <a:t>Wörterbücher zur Sprach- und Kommunikationswissenschaft (WSK) Online</a:t>
            </a:r>
            <a:r>
              <a:rPr lang="en-GB" sz="1050">
                <a:effectLst/>
              </a:rPr>
              <a:t>. De Gruyter. https://www.degruyter.com/database/WSK/entry/wsk_id_wsk_artikel_artikel_7877/html</a:t>
            </a:r>
          </a:p>
          <a:p>
            <a:pPr>
              <a:spcBef>
                <a:spcPts val="0"/>
              </a:spcBef>
            </a:pPr>
            <a:r>
              <a:rPr lang="en-GB" sz="1050">
                <a:effectLst/>
              </a:rPr>
              <a:t>Flick, Johanna. 2016. Der am-Progressiv und parallele am V-en sein-Konstruktionen. Kompositionalität, Variabilität und Netzwerkbildung. </a:t>
            </a:r>
            <a:r>
              <a:rPr lang="en-GB" sz="1050" i="1">
                <a:effectLst/>
              </a:rPr>
              <a:t>Beiträge zur Geschichte der deutschen Sprache und Literatur</a:t>
            </a:r>
            <a:r>
              <a:rPr lang="en-GB" sz="1050">
                <a:effectLst/>
              </a:rPr>
              <a:t> 138(2). 163–196.</a:t>
            </a:r>
          </a:p>
          <a:p>
            <a:pPr>
              <a:spcBef>
                <a:spcPts val="0"/>
              </a:spcBef>
            </a:pPr>
            <a:r>
              <a:rPr lang="en-GB" sz="1050">
                <a:effectLst/>
              </a:rPr>
              <a:t>Hamburger, Käte. 1994. </a:t>
            </a:r>
            <a:r>
              <a:rPr lang="en-GB" sz="1050" i="1">
                <a:effectLst/>
              </a:rPr>
              <a:t>Die Logik der Dichtung</a:t>
            </a:r>
            <a:r>
              <a:rPr lang="en-GB" sz="1050">
                <a:effectLst/>
              </a:rPr>
              <a:t>. 4. Aufl. Stuttgart: Klett-Cotta.</a:t>
            </a:r>
          </a:p>
          <a:p>
            <a:pPr>
              <a:spcBef>
                <a:spcPts val="0"/>
              </a:spcBef>
            </a:pPr>
            <a:r>
              <a:rPr lang="en-DE" sz="1050"/>
              <a:t>Kasper, Simon. 2020. Semantik und Pragmatik (Vorlesungsskript). </a:t>
            </a:r>
            <a:r>
              <a:rPr lang="en-GB" sz="1050"/>
              <a:t>https://www.simonkasper.info/app/download/9482972382/Kasper_VL_Semantik_und_Pragmatik_Skript.pdf?t=1624383275</a:t>
            </a:r>
          </a:p>
          <a:p>
            <a:pPr>
              <a:spcBef>
                <a:spcPts val="0"/>
              </a:spcBef>
            </a:pPr>
            <a:r>
              <a:rPr lang="en-GB" sz="1050">
                <a:effectLst/>
              </a:rPr>
              <a:t>Langacker, Ronald W. 1987. Nouns and Verbs. </a:t>
            </a:r>
            <a:r>
              <a:rPr lang="en-GB" sz="1050" i="1">
                <a:effectLst/>
              </a:rPr>
              <a:t>Language</a:t>
            </a:r>
            <a:r>
              <a:rPr lang="en-GB" sz="1050">
                <a:effectLst/>
              </a:rPr>
              <a:t> 63. 53–94.</a:t>
            </a:r>
          </a:p>
          <a:p>
            <a:pPr>
              <a:spcBef>
                <a:spcPts val="0"/>
              </a:spcBef>
            </a:pPr>
            <a:r>
              <a:rPr lang="en-GB" sz="1050">
                <a:effectLst/>
              </a:rPr>
              <a:t>Löbner, Sebastian. 2015. </a:t>
            </a:r>
            <a:r>
              <a:rPr lang="en-GB" sz="1050" i="1">
                <a:effectLst/>
              </a:rPr>
              <a:t>Semantik: Eine Einführung</a:t>
            </a:r>
            <a:r>
              <a:rPr lang="en-GB" sz="1050">
                <a:effectLst/>
              </a:rPr>
              <a:t>. 2nd ed. Berlin, Boston: De Gruyter.</a:t>
            </a:r>
          </a:p>
          <a:p>
            <a:pPr>
              <a:spcBef>
                <a:spcPts val="0"/>
              </a:spcBef>
            </a:pPr>
            <a:r>
              <a:rPr lang="en-GB" sz="1050">
                <a:effectLst/>
              </a:rPr>
              <a:t>Ogden, C. K. &amp; I. A. Richards. [1923] 1972. </a:t>
            </a:r>
            <a:r>
              <a:rPr lang="en-GB" sz="1050" i="1">
                <a:effectLst/>
              </a:rPr>
              <a:t>The meaning of meaning: a study of The influence of language upon thought and of The science of symbolism</a:t>
            </a:r>
            <a:r>
              <a:rPr lang="en-GB" sz="1050">
                <a:effectLst/>
              </a:rPr>
              <a:t>. 10. ed. London: Routledge [u.a.].</a:t>
            </a:r>
          </a:p>
          <a:p>
            <a:pPr>
              <a:spcBef>
                <a:spcPts val="0"/>
              </a:spcBef>
            </a:pPr>
            <a:r>
              <a:rPr lang="en-GB" sz="1050">
                <a:effectLst/>
              </a:rPr>
              <a:t>Nübling, Damaris, Fabian Fahlbusch &amp; Rita Heuser. 2015. </a:t>
            </a:r>
            <a:r>
              <a:rPr lang="en-GB" sz="1050" i="1">
                <a:effectLst/>
              </a:rPr>
              <a:t>Namen: eine Einführung in die Onomastik</a:t>
            </a:r>
            <a:r>
              <a:rPr lang="en-GB" sz="1050">
                <a:effectLst/>
              </a:rPr>
              <a:t>. 2., überarbeitete und erweiterte Auflage. (Narr Studienbücher). Tübingen: Narr Francke Attempto.</a:t>
            </a:r>
          </a:p>
          <a:p>
            <a:pPr>
              <a:spcBef>
                <a:spcPts val="0"/>
              </a:spcBef>
            </a:pPr>
            <a:r>
              <a:rPr lang="en-GB" sz="1050">
                <a:effectLst/>
              </a:rPr>
              <a:t>Pafel, Jürgen &amp; Ingo Reich. 2016. </a:t>
            </a:r>
            <a:r>
              <a:rPr lang="en-GB" sz="1050" i="1">
                <a:effectLst/>
              </a:rPr>
              <a:t>Einführung in die Semantik: Grundlagen - Analysen - Theorien</a:t>
            </a:r>
            <a:r>
              <a:rPr lang="en-GB" sz="1050">
                <a:effectLst/>
              </a:rPr>
              <a:t>. (Lehrbuch). Stuttgart: J.B. Metzler Verlag.</a:t>
            </a:r>
          </a:p>
          <a:p>
            <a:pPr>
              <a:spcBef>
                <a:spcPts val="0"/>
              </a:spcBef>
            </a:pPr>
            <a:r>
              <a:rPr lang="en-GB" sz="1050">
                <a:effectLst/>
              </a:rPr>
              <a:t>Sweetser, Eve. 1990. </a:t>
            </a:r>
            <a:r>
              <a:rPr lang="en-GB" sz="1050" i="1">
                <a:effectLst/>
              </a:rPr>
              <a:t>From Etymology to Pragmatics: Metaphorical and Cultural Aspects of Semantic Structure</a:t>
            </a:r>
            <a:r>
              <a:rPr lang="en-GB" sz="1050">
                <a:effectLst/>
              </a:rPr>
              <a:t>. Cambridge: Cambridge University Press.</a:t>
            </a:r>
          </a:p>
          <a:p>
            <a:pPr>
              <a:spcBef>
                <a:spcPts val="0"/>
              </a:spcBef>
            </a:pPr>
            <a:r>
              <a:rPr lang="en-GB" sz="1050">
                <a:effectLst/>
              </a:rPr>
              <a:t>Talmy, Leonard. 1988. Force Dynamics in Language and Cognition. </a:t>
            </a:r>
            <a:r>
              <a:rPr lang="en-GB" sz="1050" i="1">
                <a:effectLst/>
              </a:rPr>
              <a:t>Cognitive Science</a:t>
            </a:r>
            <a:r>
              <a:rPr lang="en-GB" sz="1050">
                <a:effectLst/>
              </a:rPr>
              <a:t> 12. 49–100.</a:t>
            </a:r>
          </a:p>
          <a:p>
            <a:pPr>
              <a:spcBef>
                <a:spcPts val="0"/>
              </a:spcBef>
            </a:pPr>
            <a:r>
              <a:rPr lang="en-GB" sz="1050">
                <a:effectLst/>
              </a:rPr>
              <a:t>Weinrich, Harald. 2001. </a:t>
            </a:r>
            <a:r>
              <a:rPr lang="en-GB" sz="1050" i="1">
                <a:effectLst/>
              </a:rPr>
              <a:t>Tempus: besprochene und erzählte Welt</a:t>
            </a:r>
            <a:r>
              <a:rPr lang="en-GB" sz="1050">
                <a:effectLst/>
              </a:rPr>
              <a:t>. 6th ed. München: Beck.</a:t>
            </a:r>
          </a:p>
          <a:p>
            <a:pPr>
              <a:spcBef>
                <a:spcPts val="0"/>
              </a:spcBef>
            </a:pPr>
            <a:r>
              <a:rPr lang="en-GB" sz="1050">
                <a:effectLst/>
              </a:rPr>
              <a:t>Vendler, Zeno. 1957. Verbs and Times. </a:t>
            </a:r>
            <a:r>
              <a:rPr lang="en-GB" sz="1050" i="1">
                <a:effectLst/>
              </a:rPr>
              <a:t>The Philosophical Review</a:t>
            </a:r>
            <a:r>
              <a:rPr lang="en-GB" sz="1050">
                <a:effectLst/>
              </a:rPr>
              <a:t> 66(2). 143–160.</a:t>
            </a:r>
          </a:p>
          <a:p>
            <a:pPr>
              <a:spcBef>
                <a:spcPts val="0"/>
              </a:spcBef>
            </a:pPr>
            <a:r>
              <a:rPr lang="en-GB" sz="1050">
                <a:effectLst/>
              </a:rPr>
              <a:t>Vendler, Zeno (ed.). 1967. </a:t>
            </a:r>
            <a:r>
              <a:rPr lang="en-GB" sz="1050" i="1">
                <a:effectLst/>
              </a:rPr>
              <a:t>Linguistics in Philosophy</a:t>
            </a:r>
            <a:r>
              <a:rPr lang="en-GB" sz="1050">
                <a:effectLst/>
              </a:rPr>
              <a:t>. Ithaca, NY: Cornell University Press.</a:t>
            </a:r>
          </a:p>
          <a:p>
            <a:pPr>
              <a:spcBef>
                <a:spcPts val="0"/>
              </a:spcBef>
            </a:pPr>
            <a:endParaRPr lang="en-GB" sz="1050">
              <a:effectLst/>
            </a:endParaRPr>
          </a:p>
          <a:p>
            <a:pPr>
              <a:spcBef>
                <a:spcPts val="0"/>
              </a:spcBef>
            </a:pPr>
            <a:endParaRPr lang="en-DE" sz="1050"/>
          </a:p>
        </p:txBody>
      </p:sp>
    </p:spTree>
    <p:extLst>
      <p:ext uri="{BB962C8B-B14F-4D97-AF65-F5344CB8AC3E}">
        <p14:creationId xmlns:p14="http://schemas.microsoft.com/office/powerpoint/2010/main" val="1311266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D3090-F889-864A-9529-E06ECC5D47DD}"/>
              </a:ext>
            </a:extLst>
          </p:cNvPr>
          <p:cNvSpPr>
            <a:spLocks noGrp="1"/>
          </p:cNvSpPr>
          <p:nvPr>
            <p:ph type="title"/>
          </p:nvPr>
        </p:nvSpPr>
        <p:spPr/>
        <p:txBody>
          <a:bodyPr/>
          <a:lstStyle/>
          <a:p>
            <a:r>
              <a:rPr lang="en-DE"/>
              <a:t>Grundbegriffe</a:t>
            </a:r>
          </a:p>
        </p:txBody>
      </p:sp>
      <p:sp>
        <p:nvSpPr>
          <p:cNvPr id="3" name="Footer Placeholder 2">
            <a:extLst>
              <a:ext uri="{FF2B5EF4-FFF2-40B4-BE49-F238E27FC236}">
                <a16:creationId xmlns:a16="http://schemas.microsoft.com/office/drawing/2014/main" id="{5E71E1BD-E946-8E4E-9AA5-812C9FBBB844}"/>
              </a:ext>
            </a:extLst>
          </p:cNvPr>
          <p:cNvSpPr>
            <a:spLocks noGrp="1"/>
          </p:cNvSpPr>
          <p:nvPr>
            <p:ph type="ftr" sz="quarter" idx="11"/>
          </p:nvPr>
        </p:nvSpPr>
        <p:spPr/>
        <p:txBody>
          <a:bodyPr/>
          <a:lstStyle/>
          <a:p>
            <a:endParaRPr lang="de-DE"/>
          </a:p>
        </p:txBody>
      </p:sp>
      <p:sp>
        <p:nvSpPr>
          <p:cNvPr id="4" name="Slide Number Placeholder 3">
            <a:extLst>
              <a:ext uri="{FF2B5EF4-FFF2-40B4-BE49-F238E27FC236}">
                <a16:creationId xmlns:a16="http://schemas.microsoft.com/office/drawing/2014/main" id="{C688F0D0-6BAA-D749-8BD2-98AEDB886EDA}"/>
              </a:ext>
            </a:extLst>
          </p:cNvPr>
          <p:cNvSpPr>
            <a:spLocks noGrp="1"/>
          </p:cNvSpPr>
          <p:nvPr>
            <p:ph type="sldNum" sz="quarter" idx="12"/>
          </p:nvPr>
        </p:nvSpPr>
        <p:spPr/>
        <p:txBody>
          <a:bodyPr/>
          <a:lstStyle/>
          <a:p>
            <a:fld id="{9D195BCC-3514-4B1B-9C18-24F3D67EC549}" type="slidenum">
              <a:rPr lang="de-DE" smtClean="0"/>
              <a:t>9</a:t>
            </a:fld>
            <a:endParaRPr lang="de-DE"/>
          </a:p>
        </p:txBody>
      </p:sp>
      <p:sp>
        <p:nvSpPr>
          <p:cNvPr id="5" name="Text Placeholder 4">
            <a:extLst>
              <a:ext uri="{FF2B5EF4-FFF2-40B4-BE49-F238E27FC236}">
                <a16:creationId xmlns:a16="http://schemas.microsoft.com/office/drawing/2014/main" id="{A13F9A79-36EA-264D-A2F5-E4C7CBBFBF2E}"/>
              </a:ext>
            </a:extLst>
          </p:cNvPr>
          <p:cNvSpPr>
            <a:spLocks noGrp="1"/>
          </p:cNvSpPr>
          <p:nvPr>
            <p:ph type="body" sz="quarter" idx="14"/>
          </p:nvPr>
        </p:nvSpPr>
        <p:spPr/>
        <p:txBody>
          <a:bodyPr/>
          <a:lstStyle/>
          <a:p>
            <a:r>
              <a:rPr lang="en-DE"/>
              <a:t>Extension kann auch eine leere Menge sein: </a:t>
            </a:r>
          </a:p>
          <a:p>
            <a:endParaRPr lang="en-DE"/>
          </a:p>
          <a:p>
            <a:pPr lvl="1"/>
            <a:r>
              <a:rPr lang="en-DE" i="1"/>
              <a:t>der König von Deutschland </a:t>
            </a:r>
            <a:r>
              <a:rPr lang="en-DE"/>
              <a:t>hat in der gegenwärtigen Welt keine Extension.</a:t>
            </a:r>
          </a:p>
          <a:p>
            <a:pPr lvl="1"/>
            <a:endParaRPr lang="en-DE" i="1"/>
          </a:p>
          <a:p>
            <a:pPr lvl="1"/>
            <a:endParaRPr lang="en-DE" i="1"/>
          </a:p>
          <a:p>
            <a:r>
              <a:rPr lang="en-DE"/>
              <a:t>Extension kann auch eine Menge von genau einem Element sein, z.B. </a:t>
            </a:r>
            <a:r>
              <a:rPr lang="en-DE" i="1"/>
              <a:t>der Präsident der USA </a:t>
            </a:r>
            <a:r>
              <a:rPr lang="en-DE"/>
              <a:t>oder </a:t>
            </a:r>
            <a:r>
              <a:rPr lang="en-DE" i="1"/>
              <a:t>der Papst </a:t>
            </a:r>
            <a:r>
              <a:rPr lang="en-DE"/>
              <a:t>(jeweils in der gegenwärtigen Welt)</a:t>
            </a:r>
          </a:p>
        </p:txBody>
      </p:sp>
      <p:sp>
        <p:nvSpPr>
          <p:cNvPr id="6" name="Text Placeholder 5">
            <a:extLst>
              <a:ext uri="{FF2B5EF4-FFF2-40B4-BE49-F238E27FC236}">
                <a16:creationId xmlns:a16="http://schemas.microsoft.com/office/drawing/2014/main" id="{8AA7B9A1-56B1-1243-9883-EC4639DE6888}"/>
              </a:ext>
            </a:extLst>
          </p:cNvPr>
          <p:cNvSpPr>
            <a:spLocks noGrp="1"/>
          </p:cNvSpPr>
          <p:nvPr>
            <p:ph type="body" sz="quarter" idx="15"/>
          </p:nvPr>
        </p:nvSpPr>
        <p:spPr/>
        <p:txBody>
          <a:bodyPr/>
          <a:lstStyle/>
          <a:p>
            <a:r>
              <a:rPr lang="en-DE"/>
              <a:t>Intension und Extension</a:t>
            </a:r>
          </a:p>
        </p:txBody>
      </p:sp>
    </p:spTree>
    <p:extLst>
      <p:ext uri="{BB962C8B-B14F-4D97-AF65-F5344CB8AC3E}">
        <p14:creationId xmlns:p14="http://schemas.microsoft.com/office/powerpoint/2010/main" val="17941194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CHECK" val="0"/>
  <p:tag name="TAG_BACKING_FORM_KEY" val="329512-u:\lehre\2020 sose pragmatik\präsentationen\pragmatik_02_was ist pragmatik.pptx"/>
  <p:tag name="ARTICULATE_PRESENTER_VERSION" val="8"/>
  <p:tag name="ARTICULATE_SLIDE_COUNT" val="24"/>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HU_PPT_Vorlage">
  <a:themeElements>
    <a:clrScheme name="HHU">
      <a:dk1>
        <a:sysClr val="windowText" lastClr="000000"/>
      </a:dk1>
      <a:lt1>
        <a:sysClr val="window" lastClr="FFFFFF"/>
      </a:lt1>
      <a:dk2>
        <a:srgbClr val="006AB3"/>
      </a:dk2>
      <a:lt2>
        <a:srgbClr val="CCCCCC"/>
      </a:lt2>
      <a:accent1>
        <a:srgbClr val="003964"/>
      </a:accent1>
      <a:accent2>
        <a:srgbClr val="57BAB1"/>
      </a:accent2>
      <a:accent3>
        <a:srgbClr val="EE7F00"/>
      </a:accent3>
      <a:accent4>
        <a:srgbClr val="BE0A26"/>
      </a:accent4>
      <a:accent5>
        <a:srgbClr val="8CB110"/>
      </a:accent5>
      <a:accent6>
        <a:srgbClr val="B5CBD6"/>
      </a:accent6>
      <a:hlink>
        <a:srgbClr val="AEABAB"/>
      </a:hlink>
      <a:folHlink>
        <a:srgbClr val="D0CECE"/>
      </a:folHlink>
    </a:clrScheme>
    <a:fontScheme name="HH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PowerPoint_Master_HHU_191009_NEU.potx" id="{C18E6C2C-E01B-41BB-B9EA-3EAB85604C93}" vid="{F281C1DA-7DA9-478C-8E22-53CA79ADD4C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HHU_PowerPoint_Vorlage</Template>
  <TotalTime>16943</TotalTime>
  <Words>6831</Words>
  <Application>Microsoft Macintosh PowerPoint</Application>
  <PresentationFormat>Custom</PresentationFormat>
  <Paragraphs>937</Paragraphs>
  <Slides>84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Arial</vt:lpstr>
      <vt:lpstr>Corbel</vt:lpstr>
      <vt:lpstr>Ink Free</vt:lpstr>
      <vt:lpstr>Wingdings 2</vt:lpstr>
      <vt:lpstr>HHU_PPT_Vorlage</vt:lpstr>
      <vt:lpstr>Grundbegriffe: Intension, Extension, Referenz &amp; mehr</vt:lpstr>
      <vt:lpstr>Überblick</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Grundbegriffe</vt:lpstr>
      <vt:lpstr>Wörter / Wortgruppen &amp; ihre Semantik</vt:lpstr>
      <vt:lpstr>Überblick</vt:lpstr>
      <vt:lpstr>Verben</vt:lpstr>
      <vt:lpstr>Verben</vt:lpstr>
      <vt:lpstr>Verben</vt:lpstr>
      <vt:lpstr>Verben</vt:lpstr>
      <vt:lpstr>Verben</vt:lpstr>
      <vt:lpstr>Verben</vt:lpstr>
      <vt:lpstr>Verben</vt:lpstr>
      <vt:lpstr>Verben</vt:lpstr>
      <vt:lpstr>Verben</vt:lpstr>
      <vt:lpstr>Verben</vt:lpstr>
      <vt:lpstr>Verben</vt:lpstr>
      <vt:lpstr>Verben</vt:lpstr>
      <vt:lpstr>Verben</vt:lpstr>
      <vt:lpstr>Verben</vt:lpstr>
      <vt:lpstr>Verben</vt:lpstr>
      <vt:lpstr>Verben </vt:lpstr>
      <vt:lpstr>Verben</vt:lpstr>
      <vt:lpstr>Verben</vt:lpstr>
      <vt:lpstr>Verben</vt:lpstr>
      <vt:lpstr>Verben</vt:lpstr>
      <vt:lpstr>Verben</vt:lpstr>
      <vt:lpstr>Verben</vt:lpstr>
      <vt:lpstr>Verben</vt:lpstr>
      <vt:lpstr>Verben </vt:lpstr>
      <vt:lpstr>Verben</vt:lpstr>
      <vt:lpstr>Verben</vt:lpstr>
      <vt:lpstr>Verben</vt:lpstr>
      <vt:lpstr>Verben</vt:lpstr>
      <vt:lpstr>Nomen und Nominalgruppen</vt:lpstr>
      <vt:lpstr>Nomen und Nominalgruppen</vt:lpstr>
      <vt:lpstr>Nomen und Nominalgruppen</vt:lpstr>
      <vt:lpstr>Nomen und Nominalgruppen</vt:lpstr>
      <vt:lpstr>Nomen und Nominalgruppen</vt:lpstr>
      <vt:lpstr>Nomen und Nominalgruppen</vt:lpstr>
      <vt:lpstr>Nomen und Nominalgruppen</vt:lpstr>
      <vt:lpstr>Nomen und Nominalgruppen</vt:lpstr>
      <vt:lpstr>Nomen und Nominalgruppen</vt:lpstr>
      <vt:lpstr>Nomen und Nominalgruppen</vt:lpstr>
      <vt:lpstr>Nomen und Nominalgruppen</vt:lpstr>
      <vt:lpstr>Adjektive und Adjektivgruppen</vt:lpstr>
      <vt:lpstr>Adjektive und Adjektivgruppen</vt:lpstr>
      <vt:lpstr>Adjektive und Adjektivgruppen</vt:lpstr>
      <vt:lpstr>Adjektive und Adjektivgruppen</vt:lpstr>
      <vt:lpstr>Adjektive und Adjektivgruppen</vt:lpstr>
      <vt:lpstr>Adjektive und Adjektivgruppen</vt:lpstr>
      <vt:lpstr>Fließende Übergänge zwischen Wortarten</vt:lpstr>
      <vt:lpstr>Wortarten</vt:lpstr>
      <vt:lpstr>Wortarten</vt:lpstr>
      <vt:lpstr>Wortarten</vt:lpstr>
      <vt:lpstr>Fazit</vt:lpstr>
      <vt:lpstr>Literatur</vt:lpstr>
    </vt:vector>
  </TitlesOfParts>
  <Company>Philosophische Fakultaet HHUD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BVM 1b / BBM 1b Semantik</dc:title>
  <dc:creator>Windows-Benutzer</dc:creator>
  <cp:lastModifiedBy>Stefan Hartmann</cp:lastModifiedBy>
  <cp:revision>1381</cp:revision>
  <dcterms:created xsi:type="dcterms:W3CDTF">2019-10-24T08:42:22Z</dcterms:created>
  <dcterms:modified xsi:type="dcterms:W3CDTF">2021-11-04T15:27:42Z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Semantik_06_Merkmalsemantik</vt:lpwstr>
  </property>
  <property fmtid="{D5CDD505-2E9C-101B-9397-08002B2CF9AE}" pid="4" name="ArticulateProjectVersion">
    <vt:lpwstr>8</vt:lpwstr>
  </property>
  <property fmtid="{D5CDD505-2E9C-101B-9397-08002B2CF9AE}" pid="5" name="ArticulateGUID">
    <vt:lpwstr>FE1F1DBC-B25B-41BF-B5FB-15F3951D8003</vt:lpwstr>
  </property>
  <property fmtid="{D5CDD505-2E9C-101B-9397-08002B2CF9AE}" pid="6" name="ArticulateProjectFull">
    <vt:lpwstr>U:\Lehre\2020 SoSe Pragmatik\Präsentationen\Pragmatik_02_Was ist Pragmatik.ppta</vt:lpwstr>
  </property>
</Properties>
</file>