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69"/>
  </p:notesMasterIdLst>
  <p:sldIdLst>
    <p:sldId id="256" r:id="rId2"/>
    <p:sldId id="311" r:id="rId3"/>
    <p:sldId id="381" r:id="rId4"/>
    <p:sldId id="313" r:id="rId5"/>
    <p:sldId id="314" r:id="rId6"/>
    <p:sldId id="315" r:id="rId7"/>
    <p:sldId id="312" r:id="rId8"/>
    <p:sldId id="316" r:id="rId9"/>
    <p:sldId id="317" r:id="rId10"/>
    <p:sldId id="325" r:id="rId11"/>
    <p:sldId id="319" r:id="rId12"/>
    <p:sldId id="320" r:id="rId13"/>
    <p:sldId id="322" r:id="rId14"/>
    <p:sldId id="323" r:id="rId15"/>
    <p:sldId id="333" r:id="rId16"/>
    <p:sldId id="334" r:id="rId17"/>
    <p:sldId id="335" r:id="rId18"/>
    <p:sldId id="336" r:id="rId19"/>
    <p:sldId id="338" r:id="rId20"/>
    <p:sldId id="324" r:id="rId21"/>
    <p:sldId id="327" r:id="rId22"/>
    <p:sldId id="326" r:id="rId23"/>
    <p:sldId id="329" r:id="rId24"/>
    <p:sldId id="374" r:id="rId25"/>
    <p:sldId id="330" r:id="rId26"/>
    <p:sldId id="331" r:id="rId27"/>
    <p:sldId id="332" r:id="rId28"/>
    <p:sldId id="373" r:id="rId29"/>
    <p:sldId id="376" r:id="rId30"/>
    <p:sldId id="375" r:id="rId31"/>
    <p:sldId id="328" r:id="rId32"/>
    <p:sldId id="377" r:id="rId33"/>
    <p:sldId id="378" r:id="rId34"/>
    <p:sldId id="380" r:id="rId35"/>
    <p:sldId id="369" r:id="rId36"/>
    <p:sldId id="370" r:id="rId37"/>
    <p:sldId id="371" r:id="rId38"/>
    <p:sldId id="355" r:id="rId39"/>
    <p:sldId id="337" r:id="rId40"/>
    <p:sldId id="365" r:id="rId41"/>
    <p:sldId id="366" r:id="rId42"/>
    <p:sldId id="367" r:id="rId43"/>
    <p:sldId id="368" r:id="rId44"/>
    <p:sldId id="339" r:id="rId45"/>
    <p:sldId id="340" r:id="rId46"/>
    <p:sldId id="341" r:id="rId47"/>
    <p:sldId id="357" r:id="rId48"/>
    <p:sldId id="358" r:id="rId49"/>
    <p:sldId id="342" r:id="rId50"/>
    <p:sldId id="343" r:id="rId51"/>
    <p:sldId id="348" r:id="rId52"/>
    <p:sldId id="344" r:id="rId53"/>
    <p:sldId id="345" r:id="rId54"/>
    <p:sldId id="346" r:id="rId55"/>
    <p:sldId id="347" r:id="rId56"/>
    <p:sldId id="349" r:id="rId57"/>
    <p:sldId id="372" r:id="rId58"/>
    <p:sldId id="350" r:id="rId59"/>
    <p:sldId id="351" r:id="rId60"/>
    <p:sldId id="352" r:id="rId61"/>
    <p:sldId id="356" r:id="rId62"/>
    <p:sldId id="359" r:id="rId63"/>
    <p:sldId id="360" r:id="rId64"/>
    <p:sldId id="362" r:id="rId65"/>
    <p:sldId id="361" r:id="rId66"/>
    <p:sldId id="354" r:id="rId67"/>
    <p:sldId id="318" r:id="rId68"/>
  </p:sldIdLst>
  <p:sldSz cx="9144000" cy="5149850"/>
  <p:notesSz cx="6858000" cy="9144000"/>
  <p:custDataLst>
    <p:tags r:id="rId70"/>
  </p:custDataLst>
  <p:defaultTextStyle>
    <a:defPPr>
      <a:defRPr lang="de-DE"/>
    </a:defPPr>
    <a:lvl1pPr marL="0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1pPr>
    <a:lvl2pPr marL="343037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2pPr>
    <a:lvl3pPr marL="686074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3pPr>
    <a:lvl4pPr marL="1029111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4pPr>
    <a:lvl5pPr marL="1372149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5pPr>
    <a:lvl6pPr marL="1715186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6pPr>
    <a:lvl7pPr marL="2058223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7pPr>
    <a:lvl8pPr marL="2401260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8pPr>
    <a:lvl9pPr marL="2744297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8EA"/>
    <a:srgbClr val="CCDDE7"/>
    <a:srgbClr val="DAE5EA"/>
    <a:srgbClr val="DAE5EB"/>
    <a:srgbClr val="B6C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8" autoAdjust="0"/>
    <p:restoredTop sz="80761" autoAdjust="0"/>
  </p:normalViewPr>
  <p:slideViewPr>
    <p:cSldViewPr showGuides="1">
      <p:cViewPr varScale="1">
        <p:scale>
          <a:sx n="86" d="100"/>
          <a:sy n="86" d="100"/>
        </p:scale>
        <p:origin x="1736" y="192"/>
      </p:cViewPr>
      <p:guideLst/>
    </p:cSldViewPr>
  </p:slideViewPr>
  <p:outlineViewPr>
    <p:cViewPr>
      <p:scale>
        <a:sx n="33" d="100"/>
        <a:sy n="33" d="100"/>
      </p:scale>
      <p:origin x="0" y="-93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30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4EA47C3-D6D1-45C7-B7EF-A1183D105D1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olienbildplatzhalter 7">
            <a:extLst>
              <a:ext uri="{FF2B5EF4-FFF2-40B4-BE49-F238E27FC236}">
                <a16:creationId xmlns:a16="http://schemas.microsoft.com/office/drawing/2014/main" id="{B136A2F5-BC7E-47DC-9ED9-95EE5B00A2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2279" y="467544"/>
            <a:ext cx="6490831" cy="3655323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10" name="Notizenplatzhalter 9">
            <a:extLst>
              <a:ext uri="{FF2B5EF4-FFF2-40B4-BE49-F238E27FC236}">
                <a16:creationId xmlns:a16="http://schemas.microsoft.com/office/drawing/2014/main" id="{16E3EB76-4D08-4C50-98FE-43C6F5867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2279" y="4400550"/>
            <a:ext cx="6490831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3969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3037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6074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9111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2149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5186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8223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1260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4297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Memo an mich: Pingo öffnen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531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3200" y="468313"/>
            <a:ext cx="6488113" cy="3654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Was genau in den Aufgabenbereich der Semantik gehört,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A47C3-D6D1-45C7-B7EF-A1183D105D1C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167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3200" y="468313"/>
            <a:ext cx="6488113" cy="3654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Ikonizität != Lautsymbolik – zu Letzterer gehört z.B. das Phänomen, dass engl. Wörter auf gl- meist Konzepte bezeichnen, die etw. mit Licht oder visualler Wahrnehmung zu tun haben, z.B. glimmer, glisten, glance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A47C3-D6D1-45C7-B7EF-A1183D105D1C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6807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3200" y="468313"/>
            <a:ext cx="6488113" cy="3654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A47C3-D6D1-45C7-B7EF-A1183D105D1C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8469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3200" y="468313"/>
            <a:ext cx="6488113" cy="3654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polit. Geltungsbereich: heute würde man hier vlt. eher polit. Fahnenwörter verorten wie "Ethnopluralismus" als Chiffre der Neuen Rechten oder Termini aus dem Bereich der linken Identitätspolitik wie "Intersektionalität" auf der anderen Seite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A47C3-D6D1-45C7-B7EF-A1183D105D1C}" type="slidenum">
              <a:rPr lang="de-DE" smtClean="0"/>
              <a:pPr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9002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3200" y="468313"/>
            <a:ext cx="6488113" cy="3654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vgl. Diskussion zu Synsemantika und Autosemantika weiter oben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A47C3-D6D1-45C7-B7EF-A1183D105D1C}" type="slidenum">
              <a:rPr lang="de-DE" smtClean="0"/>
              <a:pPr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9062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3200" y="468313"/>
            <a:ext cx="6488113" cy="3654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Vorsicht: Die Formalisierung der Konstruktion vermischt Wortarten/Phrasenarten und syntaktische Funktionen! Ist aber in KxG üblich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A47C3-D6D1-45C7-B7EF-A1183D105D1C}" type="slidenum">
              <a:rPr lang="de-DE" smtClean="0"/>
              <a:pPr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394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ABCBAD4-CDF6-43FE-8861-A06D0882730D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43762DC1-C2FD-42CE-AFEB-715EE62A1F3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76098270-8824-46AE-A5C5-CD99A62A1C4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Holder 3">
              <a:extLst>
                <a:ext uri="{FF2B5EF4-FFF2-40B4-BE49-F238E27FC236}">
                  <a16:creationId xmlns:a16="http://schemas.microsoft.com/office/drawing/2014/main" id="{3299EB9C-AF93-46B9-874F-99C450B3EDD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9E7234BE-B4D1-49DA-A717-D084E338DDBA}"/>
              </a:ext>
            </a:extLst>
          </p:cNvPr>
          <p:cNvSpPr/>
          <p:nvPr userDrawn="1"/>
        </p:nvSpPr>
        <p:spPr>
          <a:xfrm>
            <a:off x="1" y="1422400"/>
            <a:ext cx="3167992" cy="3492500"/>
          </a:xfrm>
          <a:custGeom>
            <a:avLst/>
            <a:gdLst>
              <a:gd name="connsiteX0" fmla="*/ 3773588 w 4271120"/>
              <a:gd name="connsiteY0" fmla="*/ 3280579 h 4702819"/>
              <a:gd name="connsiteX1" fmla="*/ 3717970 w 4271120"/>
              <a:gd name="connsiteY1" fmla="*/ 3393838 h 4702819"/>
              <a:gd name="connsiteX2" fmla="*/ 3755385 w 4271120"/>
              <a:gd name="connsiteY2" fmla="*/ 3541480 h 4702819"/>
              <a:gd name="connsiteX3" fmla="*/ 3742240 w 4271120"/>
              <a:gd name="connsiteY3" fmla="*/ 3544514 h 4702819"/>
              <a:gd name="connsiteX4" fmla="*/ 3594598 w 4271120"/>
              <a:gd name="connsiteY4" fmla="*/ 3403951 h 4702819"/>
              <a:gd name="connsiteX5" fmla="*/ 3773588 w 4271120"/>
              <a:gd name="connsiteY5" fmla="*/ 3280579 h 4702819"/>
              <a:gd name="connsiteX6" fmla="*/ 3937409 w 4271120"/>
              <a:gd name="connsiteY6" fmla="*/ 2981250 h 4702819"/>
              <a:gd name="connsiteX7" fmla="*/ 3833252 w 4271120"/>
              <a:gd name="connsiteY7" fmla="*/ 3118780 h 4702819"/>
              <a:gd name="connsiteX8" fmla="*/ 3480327 w 4271120"/>
              <a:gd name="connsiteY8" fmla="*/ 3142039 h 4702819"/>
              <a:gd name="connsiteX9" fmla="*/ 3488417 w 4271120"/>
              <a:gd name="connsiteY9" fmla="*/ 3070240 h 4702819"/>
              <a:gd name="connsiteX10" fmla="*/ 3802914 w 4271120"/>
              <a:gd name="connsiteY10" fmla="*/ 3008554 h 4702819"/>
              <a:gd name="connsiteX11" fmla="*/ 3937409 w 4271120"/>
              <a:gd name="connsiteY11" fmla="*/ 2981250 h 4702819"/>
              <a:gd name="connsiteX12" fmla="*/ 1530647 w 4271120"/>
              <a:gd name="connsiteY12" fmla="*/ 2816671 h 4702819"/>
              <a:gd name="connsiteX13" fmla="*/ 1538737 w 4271120"/>
              <a:gd name="connsiteY13" fmla="*/ 2820463 h 4702819"/>
              <a:gd name="connsiteX14" fmla="*/ 1944246 w 4271120"/>
              <a:gd name="connsiteY14" fmla="*/ 3409008 h 4702819"/>
              <a:gd name="connsiteX15" fmla="*/ 3606733 w 4271120"/>
              <a:gd name="connsiteY15" fmla="*/ 3913618 h 4702819"/>
              <a:gd name="connsiteX16" fmla="*/ 3607744 w 4271120"/>
              <a:gd name="connsiteY16" fmla="*/ 3926765 h 4702819"/>
              <a:gd name="connsiteX17" fmla="*/ 2423576 w 4271120"/>
              <a:gd name="connsiteY17" fmla="*/ 3894405 h 4702819"/>
              <a:gd name="connsiteX18" fmla="*/ 2077731 w 4271120"/>
              <a:gd name="connsiteY18" fmla="*/ 3806426 h 4702819"/>
              <a:gd name="connsiteX19" fmla="*/ 1525591 w 4271120"/>
              <a:gd name="connsiteY19" fmla="*/ 2823496 h 4702819"/>
              <a:gd name="connsiteX20" fmla="*/ 1530647 w 4271120"/>
              <a:gd name="connsiteY20" fmla="*/ 2816671 h 4702819"/>
              <a:gd name="connsiteX21" fmla="*/ 3996062 w 4271120"/>
              <a:gd name="connsiteY21" fmla="*/ 2605067 h 4702819"/>
              <a:gd name="connsiteX22" fmla="*/ 4271120 w 4271120"/>
              <a:gd name="connsiteY22" fmla="*/ 2676866 h 4702819"/>
              <a:gd name="connsiteX23" fmla="*/ 4008197 w 4271120"/>
              <a:gd name="connsiteY23" fmla="*/ 2693046 h 4702819"/>
              <a:gd name="connsiteX24" fmla="*/ 3829207 w 4271120"/>
              <a:gd name="connsiteY24" fmla="*/ 2680911 h 4702819"/>
              <a:gd name="connsiteX25" fmla="*/ 3670441 w 4271120"/>
              <a:gd name="connsiteY25" fmla="*/ 2642484 h 4702819"/>
              <a:gd name="connsiteX26" fmla="*/ 3996062 w 4271120"/>
              <a:gd name="connsiteY26" fmla="*/ 2605067 h 4702819"/>
              <a:gd name="connsiteX27" fmla="*/ 3443991 w 4271120"/>
              <a:gd name="connsiteY27" fmla="*/ 1373753 h 4702819"/>
              <a:gd name="connsiteX28" fmla="*/ 3808982 w 4271120"/>
              <a:gd name="connsiteY28" fmla="*/ 1505845 h 4702819"/>
              <a:gd name="connsiteX29" fmla="*/ 3766510 w 4271120"/>
              <a:gd name="connsiteY29" fmla="*/ 1714160 h 4702819"/>
              <a:gd name="connsiteX30" fmla="*/ 3673475 w 4271120"/>
              <a:gd name="connsiteY30" fmla="*/ 1626182 h 4702819"/>
              <a:gd name="connsiteX31" fmla="*/ 3503586 w 4271120"/>
              <a:gd name="connsiteY31" fmla="*/ 1940680 h 4702819"/>
              <a:gd name="connsiteX32" fmla="*/ 3349877 w 4271120"/>
              <a:gd name="connsiteY32" fmla="*/ 1900230 h 4702819"/>
              <a:gd name="connsiteX33" fmla="*/ 3263920 w 4271120"/>
              <a:gd name="connsiteY33" fmla="*/ 1778881 h 4702819"/>
              <a:gd name="connsiteX34" fmla="*/ 2886727 w 4271120"/>
              <a:gd name="connsiteY34" fmla="*/ 1881016 h 4702819"/>
              <a:gd name="connsiteX35" fmla="*/ 3400439 w 4271120"/>
              <a:gd name="connsiteY35" fmla="*/ 1585733 h 4702819"/>
              <a:gd name="connsiteX36" fmla="*/ 2921109 w 4271120"/>
              <a:gd name="connsiteY36" fmla="*/ 1605957 h 4702819"/>
              <a:gd name="connsiteX37" fmla="*/ 2913019 w 4271120"/>
              <a:gd name="connsiteY37" fmla="*/ 1594835 h 4702819"/>
              <a:gd name="connsiteX38" fmla="*/ 3443991 w 4271120"/>
              <a:gd name="connsiteY38" fmla="*/ 1373753 h 4702819"/>
              <a:gd name="connsiteX39" fmla="*/ 0 w 4271120"/>
              <a:gd name="connsiteY39" fmla="*/ 0 h 4702819"/>
              <a:gd name="connsiteX40" fmla="*/ 115292 w 4271120"/>
              <a:gd name="connsiteY40" fmla="*/ 0 h 4702819"/>
              <a:gd name="connsiteX41" fmla="*/ 274676 w 4271120"/>
              <a:gd name="connsiteY41" fmla="*/ 0 h 4702819"/>
              <a:gd name="connsiteX42" fmla="*/ 3942724 w 4271120"/>
              <a:gd name="connsiteY42" fmla="*/ 0 h 4702819"/>
              <a:gd name="connsiteX43" fmla="*/ 3939432 w 4271120"/>
              <a:gd name="connsiteY43" fmla="*/ 53696 h 4702819"/>
              <a:gd name="connsiteX44" fmla="*/ 3684598 w 4271120"/>
              <a:gd name="connsiteY44" fmla="*/ 334822 h 4702819"/>
              <a:gd name="connsiteX45" fmla="*/ 3981904 w 4271120"/>
              <a:gd name="connsiteY45" fmla="*/ 155833 h 4702819"/>
              <a:gd name="connsiteX46" fmla="*/ 3993028 w 4271120"/>
              <a:gd name="connsiteY46" fmla="*/ 404599 h 4702819"/>
              <a:gd name="connsiteX47" fmla="*/ 3433810 w 4271120"/>
              <a:gd name="connsiteY47" fmla="*/ 635163 h 4702819"/>
              <a:gd name="connsiteX48" fmla="*/ 2283013 w 4271120"/>
              <a:gd name="connsiteY48" fmla="*/ 464262 h 4702819"/>
              <a:gd name="connsiteX49" fmla="*/ 2284025 w 4271120"/>
              <a:gd name="connsiteY49" fmla="*/ 455161 h 4702819"/>
              <a:gd name="connsiteX50" fmla="*/ 2959536 w 4271120"/>
              <a:gd name="connsiteY50" fmla="*/ 115383 h 4702819"/>
              <a:gd name="connsiteX51" fmla="*/ 2949424 w 4271120"/>
              <a:gd name="connsiteY51" fmla="*/ 107293 h 4702819"/>
              <a:gd name="connsiteX52" fmla="*/ 1789525 w 4271120"/>
              <a:gd name="connsiteY52" fmla="*/ 314598 h 4702819"/>
              <a:gd name="connsiteX53" fmla="*/ 1564018 w 4271120"/>
              <a:gd name="connsiteY53" fmla="*/ 251900 h 4702819"/>
              <a:gd name="connsiteX54" fmla="*/ 1554917 w 4271120"/>
              <a:gd name="connsiteY54" fmla="*/ 262013 h 4702819"/>
              <a:gd name="connsiteX55" fmla="*/ 2389194 w 4271120"/>
              <a:gd name="connsiteY55" fmla="*/ 907188 h 4702819"/>
              <a:gd name="connsiteX56" fmla="*/ 2159641 w 4271120"/>
              <a:gd name="connsiteY56" fmla="*/ 613927 h 4702819"/>
              <a:gd name="connsiteX57" fmla="*/ 2255710 w 4271120"/>
              <a:gd name="connsiteY57" fmla="*/ 818197 h 4702819"/>
              <a:gd name="connsiteX58" fmla="*/ 2248631 w 4271120"/>
              <a:gd name="connsiteY58" fmla="*/ 897075 h 4702819"/>
              <a:gd name="connsiteX59" fmla="*/ 2071663 w 4271120"/>
              <a:gd name="connsiteY59" fmla="*/ 706960 h 4702819"/>
              <a:gd name="connsiteX60" fmla="*/ 2063573 w 4271120"/>
              <a:gd name="connsiteY60" fmla="*/ 718085 h 4702819"/>
              <a:gd name="connsiteX61" fmla="*/ 1981662 w 4271120"/>
              <a:gd name="connsiteY61" fmla="*/ 1090223 h 4702819"/>
              <a:gd name="connsiteX62" fmla="*/ 2015034 w 4271120"/>
              <a:gd name="connsiteY62" fmla="*/ 1068987 h 4702819"/>
              <a:gd name="connsiteX63" fmla="*/ 2152563 w 4271120"/>
              <a:gd name="connsiteY63" fmla="*/ 876851 h 4702819"/>
              <a:gd name="connsiteX64" fmla="*/ 2193013 w 4271120"/>
              <a:gd name="connsiteY64" fmla="*/ 935503 h 4702819"/>
              <a:gd name="connsiteX65" fmla="*/ 2042337 w 4271120"/>
              <a:gd name="connsiteY65" fmla="*/ 1153931 h 4702819"/>
              <a:gd name="connsiteX66" fmla="*/ 1195925 w 4271120"/>
              <a:gd name="connsiteY66" fmla="*/ 1315731 h 4702819"/>
              <a:gd name="connsiteX67" fmla="*/ 1759188 w 4271120"/>
              <a:gd name="connsiteY67" fmla="*/ 1329888 h 4702819"/>
              <a:gd name="connsiteX68" fmla="*/ 1762222 w 4271120"/>
              <a:gd name="connsiteY68" fmla="*/ 1336967 h 4702819"/>
              <a:gd name="connsiteX69" fmla="*/ 1303117 w 4271120"/>
              <a:gd name="connsiteY69" fmla="*/ 1458316 h 4702819"/>
              <a:gd name="connsiteX70" fmla="*/ 1879527 w 4271120"/>
              <a:gd name="connsiteY70" fmla="*/ 1385506 h 4702819"/>
              <a:gd name="connsiteX71" fmla="*/ 1882560 w 4271120"/>
              <a:gd name="connsiteY71" fmla="*/ 1389551 h 4702819"/>
              <a:gd name="connsiteX72" fmla="*/ 1158509 w 4271120"/>
              <a:gd name="connsiteY72" fmla="*/ 1608992 h 4702819"/>
              <a:gd name="connsiteX73" fmla="*/ 1500309 w 4271120"/>
              <a:gd name="connsiteY73" fmla="*/ 1648430 h 4702819"/>
              <a:gd name="connsiteX74" fmla="*/ 1502332 w 4271120"/>
              <a:gd name="connsiteY74" fmla="*/ 1651464 h 4702819"/>
              <a:gd name="connsiteX75" fmla="*/ 1323342 w 4271120"/>
              <a:gd name="connsiteY75" fmla="*/ 1726296 h 4702819"/>
              <a:gd name="connsiteX76" fmla="*/ 1387050 w 4271120"/>
              <a:gd name="connsiteY76" fmla="*/ 1741465 h 4702819"/>
              <a:gd name="connsiteX77" fmla="*/ 1442669 w 4271120"/>
              <a:gd name="connsiteY77" fmla="*/ 1750566 h 4702819"/>
              <a:gd name="connsiteX78" fmla="*/ 1983684 w 4271120"/>
              <a:gd name="connsiteY78" fmla="*/ 1635284 h 4702819"/>
              <a:gd name="connsiteX79" fmla="*/ 2041326 w 4271120"/>
              <a:gd name="connsiteY79" fmla="*/ 1604947 h 4702819"/>
              <a:gd name="connsiteX80" fmla="*/ 1993797 w 4271120"/>
              <a:gd name="connsiteY80" fmla="*/ 1723262 h 4702819"/>
              <a:gd name="connsiteX81" fmla="*/ 1881549 w 4271120"/>
              <a:gd name="connsiteY81" fmla="*/ 1801128 h 4702819"/>
              <a:gd name="connsiteX82" fmla="*/ 1868403 w 4271120"/>
              <a:gd name="connsiteY82" fmla="*/ 1865847 h 4702819"/>
              <a:gd name="connsiteX83" fmla="*/ 1001766 w 4271120"/>
              <a:gd name="connsiteY83" fmla="*/ 1993265 h 4702819"/>
              <a:gd name="connsiteX84" fmla="*/ 999744 w 4271120"/>
              <a:gd name="connsiteY84" fmla="*/ 1993265 h 4702819"/>
              <a:gd name="connsiteX85" fmla="*/ 1477051 w 4271120"/>
              <a:gd name="connsiteY85" fmla="*/ 2115625 h 4702819"/>
              <a:gd name="connsiteX86" fmla="*/ 1478062 w 4271120"/>
              <a:gd name="connsiteY86" fmla="*/ 2118658 h 4702819"/>
              <a:gd name="connsiteX87" fmla="*/ 1337500 w 4271120"/>
              <a:gd name="connsiteY87" fmla="*/ 2160120 h 4702819"/>
              <a:gd name="connsiteX88" fmla="*/ 1830987 w 4271120"/>
              <a:gd name="connsiteY88" fmla="*/ 2044838 h 4702819"/>
              <a:gd name="connsiteX89" fmla="*/ 1840088 w 4271120"/>
              <a:gd name="connsiteY89" fmla="*/ 2054950 h 4702819"/>
              <a:gd name="connsiteX90" fmla="*/ 1610536 w 4271120"/>
              <a:gd name="connsiteY90" fmla="*/ 2209670 h 4702819"/>
              <a:gd name="connsiteX91" fmla="*/ 970417 w 4271120"/>
              <a:gd name="connsiteY91" fmla="*/ 2143940 h 4702819"/>
              <a:gd name="connsiteX92" fmla="*/ 1531659 w 4271120"/>
              <a:gd name="connsiteY92" fmla="*/ 2446302 h 4702819"/>
              <a:gd name="connsiteX93" fmla="*/ 1040194 w 4271120"/>
              <a:gd name="connsiteY93" fmla="*/ 2520123 h 4702819"/>
              <a:gd name="connsiteX94" fmla="*/ 1012890 w 4271120"/>
              <a:gd name="connsiteY94" fmla="*/ 2497875 h 4702819"/>
              <a:gd name="connsiteX95" fmla="*/ 585134 w 4271120"/>
              <a:gd name="connsiteY95" fmla="*/ 2905408 h 4702819"/>
              <a:gd name="connsiteX96" fmla="*/ 2443801 w 4271120"/>
              <a:gd name="connsiteY96" fmla="*/ 4164407 h 4702819"/>
              <a:gd name="connsiteX97" fmla="*/ 2680749 w 4271120"/>
              <a:gd name="connsiteY97" fmla="*/ 4641304 h 4702819"/>
              <a:gd name="connsiteX98" fmla="*/ 2704586 w 4271120"/>
              <a:gd name="connsiteY98" fmla="*/ 4702819 h 4702819"/>
              <a:gd name="connsiteX99" fmla="*/ 274676 w 4271120"/>
              <a:gd name="connsiteY99" fmla="*/ 4702819 h 4702819"/>
              <a:gd name="connsiteX100" fmla="*/ 115292 w 4271120"/>
              <a:gd name="connsiteY100" fmla="*/ 4702819 h 4702819"/>
              <a:gd name="connsiteX101" fmla="*/ 0 w 4271120"/>
              <a:gd name="connsiteY101" fmla="*/ 4702819 h 47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271120" h="4702819">
                <a:moveTo>
                  <a:pt x="3773588" y="3280579"/>
                </a:moveTo>
                <a:cubicBezTo>
                  <a:pt x="3773588" y="3280579"/>
                  <a:pt x="3730105" y="3343276"/>
                  <a:pt x="3717970" y="3393838"/>
                </a:cubicBezTo>
                <a:cubicBezTo>
                  <a:pt x="3745273" y="3430243"/>
                  <a:pt x="3753363" y="3442378"/>
                  <a:pt x="3755385" y="3541480"/>
                </a:cubicBezTo>
                <a:cubicBezTo>
                  <a:pt x="3755385" y="3549570"/>
                  <a:pt x="3745273" y="3551593"/>
                  <a:pt x="3742240" y="3544514"/>
                </a:cubicBezTo>
                <a:cubicBezTo>
                  <a:pt x="3714936" y="3479795"/>
                  <a:pt x="3663363" y="3420131"/>
                  <a:pt x="3594598" y="3403951"/>
                </a:cubicBezTo>
                <a:cubicBezTo>
                  <a:pt x="3610778" y="3321029"/>
                  <a:pt x="3667408" y="3281590"/>
                  <a:pt x="3773588" y="3280579"/>
                </a:cubicBezTo>
                <a:close/>
                <a:moveTo>
                  <a:pt x="3937409" y="2981250"/>
                </a:moveTo>
                <a:cubicBezTo>
                  <a:pt x="3924264" y="3035858"/>
                  <a:pt x="3891904" y="3080352"/>
                  <a:pt x="3833252" y="3118780"/>
                </a:cubicBezTo>
                <a:cubicBezTo>
                  <a:pt x="3598643" y="3075297"/>
                  <a:pt x="3669430" y="3152151"/>
                  <a:pt x="3480327" y="3142039"/>
                </a:cubicBezTo>
                <a:cubicBezTo>
                  <a:pt x="3479316" y="3127881"/>
                  <a:pt x="3479316" y="3081364"/>
                  <a:pt x="3488417" y="3070240"/>
                </a:cubicBezTo>
                <a:cubicBezTo>
                  <a:pt x="3640104" y="3123836"/>
                  <a:pt x="3659318" y="3035858"/>
                  <a:pt x="3802914" y="3008554"/>
                </a:cubicBezTo>
                <a:cubicBezTo>
                  <a:pt x="3851454" y="2999453"/>
                  <a:pt x="3909095" y="2995408"/>
                  <a:pt x="3937409" y="2981250"/>
                </a:cubicBezTo>
                <a:close/>
                <a:moveTo>
                  <a:pt x="1530647" y="2816671"/>
                </a:moveTo>
                <a:cubicBezTo>
                  <a:pt x="1533681" y="2815912"/>
                  <a:pt x="1537220" y="2816924"/>
                  <a:pt x="1538737" y="2820463"/>
                </a:cubicBezTo>
                <a:cubicBezTo>
                  <a:pt x="1704581" y="3184511"/>
                  <a:pt x="1838065" y="3351366"/>
                  <a:pt x="1944246" y="3409008"/>
                </a:cubicBezTo>
                <a:cubicBezTo>
                  <a:pt x="2164698" y="3528335"/>
                  <a:pt x="3031334" y="3856989"/>
                  <a:pt x="3606733" y="3913618"/>
                </a:cubicBezTo>
                <a:cubicBezTo>
                  <a:pt x="3614823" y="3913618"/>
                  <a:pt x="3615834" y="3924742"/>
                  <a:pt x="3607744" y="3926765"/>
                </a:cubicBezTo>
                <a:cubicBezTo>
                  <a:pt x="3352910" y="3984405"/>
                  <a:pt x="2663241" y="3916653"/>
                  <a:pt x="2423576" y="3894405"/>
                </a:cubicBezTo>
                <a:cubicBezTo>
                  <a:pt x="2159641" y="3869123"/>
                  <a:pt x="2078741" y="3805416"/>
                  <a:pt x="2077731" y="3806426"/>
                </a:cubicBezTo>
                <a:cubicBezTo>
                  <a:pt x="1903797" y="3672942"/>
                  <a:pt x="1564018" y="3144061"/>
                  <a:pt x="1525591" y="2823496"/>
                </a:cubicBezTo>
                <a:cubicBezTo>
                  <a:pt x="1525085" y="2819957"/>
                  <a:pt x="1527613" y="2817429"/>
                  <a:pt x="1530647" y="2816671"/>
                </a:cubicBezTo>
                <a:close/>
                <a:moveTo>
                  <a:pt x="3996062" y="2605067"/>
                </a:moveTo>
                <a:cubicBezTo>
                  <a:pt x="4069883" y="2597989"/>
                  <a:pt x="4190221" y="2621247"/>
                  <a:pt x="4271120" y="2676866"/>
                </a:cubicBezTo>
                <a:cubicBezTo>
                  <a:pt x="4252918" y="2737541"/>
                  <a:pt x="4086063" y="2706192"/>
                  <a:pt x="4008197" y="2693046"/>
                </a:cubicBezTo>
                <a:cubicBezTo>
                  <a:pt x="3953589" y="2684955"/>
                  <a:pt x="3889881" y="2681922"/>
                  <a:pt x="3829207" y="2680911"/>
                </a:cubicBezTo>
                <a:cubicBezTo>
                  <a:pt x="3777633" y="2679899"/>
                  <a:pt x="3693700" y="2671810"/>
                  <a:pt x="3670441" y="2642484"/>
                </a:cubicBezTo>
                <a:cubicBezTo>
                  <a:pt x="3719992" y="2647540"/>
                  <a:pt x="3843364" y="2620237"/>
                  <a:pt x="3996062" y="2605067"/>
                </a:cubicBezTo>
                <a:close/>
                <a:moveTo>
                  <a:pt x="3443991" y="1373753"/>
                </a:moveTo>
                <a:cubicBezTo>
                  <a:pt x="3569601" y="1369611"/>
                  <a:pt x="3697113" y="1404594"/>
                  <a:pt x="3808982" y="1505845"/>
                </a:cubicBezTo>
                <a:cubicBezTo>
                  <a:pt x="3760442" y="1576632"/>
                  <a:pt x="3761453" y="1685847"/>
                  <a:pt x="3766510" y="1714160"/>
                </a:cubicBezTo>
                <a:cubicBezTo>
                  <a:pt x="3739205" y="1705060"/>
                  <a:pt x="3695722" y="1653485"/>
                  <a:pt x="3673475" y="1626182"/>
                </a:cubicBezTo>
                <a:cubicBezTo>
                  <a:pt x="3582463" y="1677757"/>
                  <a:pt x="3486394" y="1844611"/>
                  <a:pt x="3503586" y="1940680"/>
                </a:cubicBezTo>
                <a:cubicBezTo>
                  <a:pt x="3512687" y="2019557"/>
                  <a:pt x="3455046" y="2031692"/>
                  <a:pt x="3349877" y="1900230"/>
                </a:cubicBezTo>
                <a:cubicBezTo>
                  <a:pt x="3299315" y="1936634"/>
                  <a:pt x="3250775" y="1870904"/>
                  <a:pt x="3263920" y="1778881"/>
                </a:cubicBezTo>
                <a:cubicBezTo>
                  <a:pt x="3182010" y="1864836"/>
                  <a:pt x="2961559" y="1908320"/>
                  <a:pt x="2886727" y="1881016"/>
                </a:cubicBezTo>
                <a:cubicBezTo>
                  <a:pt x="3034368" y="1838544"/>
                  <a:pt x="3254820" y="1604947"/>
                  <a:pt x="3400439" y="1585733"/>
                </a:cubicBezTo>
                <a:cubicBezTo>
                  <a:pt x="3282123" y="1528092"/>
                  <a:pt x="3076841" y="1513935"/>
                  <a:pt x="2921109" y="1605957"/>
                </a:cubicBezTo>
                <a:cubicBezTo>
                  <a:pt x="2914030" y="1610002"/>
                  <a:pt x="2906951" y="1599890"/>
                  <a:pt x="2913019" y="1594835"/>
                </a:cubicBezTo>
                <a:cubicBezTo>
                  <a:pt x="3030576" y="1496238"/>
                  <a:pt x="3234642" y="1380656"/>
                  <a:pt x="3443991" y="1373753"/>
                </a:cubicBezTo>
                <a:close/>
                <a:moveTo>
                  <a:pt x="0" y="0"/>
                </a:moveTo>
                <a:lnTo>
                  <a:pt x="115292" y="0"/>
                </a:lnTo>
                <a:lnTo>
                  <a:pt x="274676" y="0"/>
                </a:lnTo>
                <a:lnTo>
                  <a:pt x="3942724" y="0"/>
                </a:lnTo>
                <a:lnTo>
                  <a:pt x="3939432" y="53696"/>
                </a:lnTo>
                <a:cubicBezTo>
                  <a:pt x="3926286" y="139653"/>
                  <a:pt x="3890892" y="219541"/>
                  <a:pt x="3684598" y="334822"/>
                </a:cubicBezTo>
                <a:cubicBezTo>
                  <a:pt x="3918196" y="331789"/>
                  <a:pt x="3971792" y="185158"/>
                  <a:pt x="3981904" y="155833"/>
                </a:cubicBezTo>
                <a:cubicBezTo>
                  <a:pt x="4027411" y="317632"/>
                  <a:pt x="3993028" y="404599"/>
                  <a:pt x="3993028" y="404599"/>
                </a:cubicBezTo>
                <a:cubicBezTo>
                  <a:pt x="3940444" y="578533"/>
                  <a:pt x="3623924" y="771681"/>
                  <a:pt x="3433810" y="635163"/>
                </a:cubicBezTo>
                <a:cubicBezTo>
                  <a:pt x="2893805" y="156844"/>
                  <a:pt x="3099088" y="642242"/>
                  <a:pt x="2283013" y="464262"/>
                </a:cubicBezTo>
                <a:cubicBezTo>
                  <a:pt x="2277957" y="463251"/>
                  <a:pt x="2278968" y="455161"/>
                  <a:pt x="2284025" y="455161"/>
                </a:cubicBezTo>
                <a:cubicBezTo>
                  <a:pt x="2601556" y="444037"/>
                  <a:pt x="2854367" y="256957"/>
                  <a:pt x="2959536" y="115383"/>
                </a:cubicBezTo>
                <a:cubicBezTo>
                  <a:pt x="2963581" y="109315"/>
                  <a:pt x="2955491" y="101225"/>
                  <a:pt x="2949424" y="107293"/>
                </a:cubicBezTo>
                <a:cubicBezTo>
                  <a:pt x="2789647" y="273137"/>
                  <a:pt x="2362902" y="477408"/>
                  <a:pt x="1789525" y="314598"/>
                </a:cubicBezTo>
                <a:cubicBezTo>
                  <a:pt x="1719750" y="288306"/>
                  <a:pt x="1577164" y="254935"/>
                  <a:pt x="1564018" y="251900"/>
                </a:cubicBezTo>
                <a:cubicBezTo>
                  <a:pt x="1542782" y="245833"/>
                  <a:pt x="1554917" y="262013"/>
                  <a:pt x="1554917" y="262013"/>
                </a:cubicBezTo>
                <a:cubicBezTo>
                  <a:pt x="2567173" y="576510"/>
                  <a:pt x="2389194" y="907188"/>
                  <a:pt x="2389194" y="907188"/>
                </a:cubicBezTo>
                <a:cubicBezTo>
                  <a:pt x="2370992" y="796962"/>
                  <a:pt x="2292115" y="689770"/>
                  <a:pt x="2159641" y="613927"/>
                </a:cubicBezTo>
                <a:cubicBezTo>
                  <a:pt x="2258743" y="732242"/>
                  <a:pt x="2255710" y="818197"/>
                  <a:pt x="2255710" y="818197"/>
                </a:cubicBezTo>
                <a:cubicBezTo>
                  <a:pt x="2256721" y="837412"/>
                  <a:pt x="2256721" y="904154"/>
                  <a:pt x="2248631" y="897075"/>
                </a:cubicBezTo>
                <a:cubicBezTo>
                  <a:pt x="2238518" y="886963"/>
                  <a:pt x="2210203" y="755501"/>
                  <a:pt x="2071663" y="706960"/>
                </a:cubicBezTo>
                <a:cubicBezTo>
                  <a:pt x="2049416" y="701905"/>
                  <a:pt x="2063573" y="718085"/>
                  <a:pt x="2063573" y="718085"/>
                </a:cubicBezTo>
                <a:cubicBezTo>
                  <a:pt x="2150540" y="841456"/>
                  <a:pt x="2086831" y="984043"/>
                  <a:pt x="1981662" y="1090223"/>
                </a:cubicBezTo>
                <a:cubicBezTo>
                  <a:pt x="1992786" y="1084155"/>
                  <a:pt x="2003909" y="1077077"/>
                  <a:pt x="2015034" y="1068987"/>
                </a:cubicBezTo>
                <a:cubicBezTo>
                  <a:pt x="2088854" y="1009323"/>
                  <a:pt x="2150540" y="961794"/>
                  <a:pt x="2152563" y="876851"/>
                </a:cubicBezTo>
                <a:cubicBezTo>
                  <a:pt x="2152563" y="848535"/>
                  <a:pt x="2189978" y="899097"/>
                  <a:pt x="2193013" y="935503"/>
                </a:cubicBezTo>
                <a:cubicBezTo>
                  <a:pt x="2190990" y="1046740"/>
                  <a:pt x="2126271" y="1094268"/>
                  <a:pt x="2042337" y="1153931"/>
                </a:cubicBezTo>
                <a:cubicBezTo>
                  <a:pt x="1941212" y="1225730"/>
                  <a:pt x="1609524" y="1394608"/>
                  <a:pt x="1195925" y="1315731"/>
                </a:cubicBezTo>
                <a:cubicBezTo>
                  <a:pt x="1484130" y="1399664"/>
                  <a:pt x="1645929" y="1362248"/>
                  <a:pt x="1759188" y="1329888"/>
                </a:cubicBezTo>
                <a:cubicBezTo>
                  <a:pt x="1763233" y="1328876"/>
                  <a:pt x="1766267" y="1334944"/>
                  <a:pt x="1762222" y="1336967"/>
                </a:cubicBezTo>
                <a:cubicBezTo>
                  <a:pt x="1691435" y="1385506"/>
                  <a:pt x="1611546" y="1409776"/>
                  <a:pt x="1303117" y="1458316"/>
                </a:cubicBezTo>
                <a:cubicBezTo>
                  <a:pt x="1585254" y="1480563"/>
                  <a:pt x="1740986" y="1459328"/>
                  <a:pt x="1879527" y="1385506"/>
                </a:cubicBezTo>
                <a:cubicBezTo>
                  <a:pt x="1882560" y="1383484"/>
                  <a:pt x="1885594" y="1387529"/>
                  <a:pt x="1882560" y="1389551"/>
                </a:cubicBezTo>
                <a:cubicBezTo>
                  <a:pt x="1799638" y="1452248"/>
                  <a:pt x="1517501" y="1619104"/>
                  <a:pt x="1158509" y="1608992"/>
                </a:cubicBezTo>
                <a:cubicBezTo>
                  <a:pt x="1213116" y="1658542"/>
                  <a:pt x="1464916" y="1649442"/>
                  <a:pt x="1500309" y="1648430"/>
                </a:cubicBezTo>
                <a:cubicBezTo>
                  <a:pt x="1502332" y="1648430"/>
                  <a:pt x="1503344" y="1650453"/>
                  <a:pt x="1502332" y="1651464"/>
                </a:cubicBezTo>
                <a:cubicBezTo>
                  <a:pt x="1450759" y="1717194"/>
                  <a:pt x="1323342" y="1726296"/>
                  <a:pt x="1323342" y="1726296"/>
                </a:cubicBezTo>
                <a:cubicBezTo>
                  <a:pt x="1347612" y="1731352"/>
                  <a:pt x="1368848" y="1736409"/>
                  <a:pt x="1387050" y="1741465"/>
                </a:cubicBezTo>
                <a:cubicBezTo>
                  <a:pt x="1405252" y="1745509"/>
                  <a:pt x="1424467" y="1748544"/>
                  <a:pt x="1442669" y="1750566"/>
                </a:cubicBezTo>
                <a:cubicBezTo>
                  <a:pt x="1624693" y="1761689"/>
                  <a:pt x="1816830" y="1717194"/>
                  <a:pt x="1983684" y="1635284"/>
                </a:cubicBezTo>
                <a:cubicBezTo>
                  <a:pt x="1989752" y="1632250"/>
                  <a:pt x="2041326" y="1604947"/>
                  <a:pt x="2041326" y="1604947"/>
                </a:cubicBezTo>
                <a:cubicBezTo>
                  <a:pt x="2046382" y="1641352"/>
                  <a:pt x="2021101" y="1692925"/>
                  <a:pt x="1993797" y="1723262"/>
                </a:cubicBezTo>
                <a:cubicBezTo>
                  <a:pt x="1962449" y="1757644"/>
                  <a:pt x="1921999" y="1780903"/>
                  <a:pt x="1881549" y="1801128"/>
                </a:cubicBezTo>
                <a:cubicBezTo>
                  <a:pt x="1892672" y="1818319"/>
                  <a:pt x="1875482" y="1856746"/>
                  <a:pt x="1868403" y="1865847"/>
                </a:cubicBezTo>
                <a:cubicBezTo>
                  <a:pt x="1612558" y="2185401"/>
                  <a:pt x="1001766" y="1993265"/>
                  <a:pt x="1001766" y="1993265"/>
                </a:cubicBezTo>
                <a:cubicBezTo>
                  <a:pt x="1001766" y="1993265"/>
                  <a:pt x="1000754" y="1993265"/>
                  <a:pt x="999744" y="1993265"/>
                </a:cubicBezTo>
                <a:cubicBezTo>
                  <a:pt x="1145363" y="2093377"/>
                  <a:pt x="1362780" y="2123715"/>
                  <a:pt x="1477051" y="2115625"/>
                </a:cubicBezTo>
                <a:cubicBezTo>
                  <a:pt x="1479074" y="2115625"/>
                  <a:pt x="1480085" y="2117648"/>
                  <a:pt x="1478062" y="2118658"/>
                </a:cubicBezTo>
                <a:cubicBezTo>
                  <a:pt x="1447725" y="2137873"/>
                  <a:pt x="1347612" y="2158097"/>
                  <a:pt x="1337500" y="2160120"/>
                </a:cubicBezTo>
                <a:cubicBezTo>
                  <a:pt x="1571097" y="2180345"/>
                  <a:pt x="1753121" y="2096412"/>
                  <a:pt x="1830987" y="2044838"/>
                </a:cubicBezTo>
                <a:cubicBezTo>
                  <a:pt x="1837055" y="2040793"/>
                  <a:pt x="1845144" y="2048883"/>
                  <a:pt x="1840088" y="2054950"/>
                </a:cubicBezTo>
                <a:cubicBezTo>
                  <a:pt x="1765256" y="2154052"/>
                  <a:pt x="1717728" y="2182367"/>
                  <a:pt x="1610536" y="2209670"/>
                </a:cubicBezTo>
                <a:cubicBezTo>
                  <a:pt x="1399185" y="2261244"/>
                  <a:pt x="1159521" y="2246076"/>
                  <a:pt x="970417" y="2143940"/>
                </a:cubicBezTo>
                <a:cubicBezTo>
                  <a:pt x="1170644" y="2526190"/>
                  <a:pt x="1447725" y="2465516"/>
                  <a:pt x="1531659" y="2446302"/>
                </a:cubicBezTo>
                <a:cubicBezTo>
                  <a:pt x="1427500" y="2605067"/>
                  <a:pt x="1220195" y="2650574"/>
                  <a:pt x="1040194" y="2520123"/>
                </a:cubicBezTo>
                <a:cubicBezTo>
                  <a:pt x="1030081" y="2513044"/>
                  <a:pt x="1021991" y="2504955"/>
                  <a:pt x="1012890" y="2497875"/>
                </a:cubicBezTo>
                <a:cubicBezTo>
                  <a:pt x="890529" y="2709226"/>
                  <a:pt x="464795" y="2786080"/>
                  <a:pt x="585134" y="2905408"/>
                </a:cubicBezTo>
                <a:cubicBezTo>
                  <a:pt x="1526602" y="3840809"/>
                  <a:pt x="2443801" y="4164407"/>
                  <a:pt x="2443801" y="4164407"/>
                </a:cubicBezTo>
                <a:cubicBezTo>
                  <a:pt x="2521667" y="4282217"/>
                  <a:pt x="2602820" y="4452359"/>
                  <a:pt x="2680749" y="4641304"/>
                </a:cubicBezTo>
                <a:lnTo>
                  <a:pt x="2704586" y="4702819"/>
                </a:lnTo>
                <a:lnTo>
                  <a:pt x="274676" y="4702819"/>
                </a:lnTo>
                <a:lnTo>
                  <a:pt x="115292" y="4702819"/>
                </a:lnTo>
                <a:lnTo>
                  <a:pt x="0" y="4702819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54279" y="2268082"/>
            <a:ext cx="4401108" cy="1070009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4279" y="3494160"/>
            <a:ext cx="4401108" cy="60464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grpSp>
        <p:nvGrpSpPr>
          <p:cNvPr id="8" name="Grafik 6">
            <a:extLst>
              <a:ext uri="{FF2B5EF4-FFF2-40B4-BE49-F238E27FC236}">
                <a16:creationId xmlns:a16="http://schemas.microsoft.com/office/drawing/2014/main" id="{4A50CB4E-A2BD-42A4-89AF-00FBAF42ED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rgbClr val="0072BC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25C16EB5-4461-4758-A5F1-9FCFC409D904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4F2F414-99B5-4842-AE69-123A75660DF4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E2AF92-0F47-4975-97EE-AD59D0F4352B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39DDEE01-97C2-45BB-8AA5-588FD5885C56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B9C2E3E9-74C5-4BA8-96B4-0798E93E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121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Untertitel, gross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FE84D2-D951-43C8-81B8-BCF2BCBCC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545752"/>
            <a:ext cx="8101012" cy="331152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030E0540-8401-4306-9BF6-492F808884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2541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B557236-B6F1-4EF1-92AD-2624537923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422399"/>
            <a:ext cx="3941762" cy="3424238"/>
          </a:xfrm>
        </p:spPr>
        <p:txBody>
          <a:bodyPr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9B5E02-9A16-49B4-9355-BE71C0D66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9950" y="1422400"/>
            <a:ext cx="3943350" cy="3424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83617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1E48B2-9056-46C9-8170-057A7DDAE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422399"/>
            <a:ext cx="3941762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C9A547D-69C2-4513-9E4D-7F7C15B98C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9950" y="1422400"/>
            <a:ext cx="3937000" cy="34925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524BA3A-5E5B-4B9E-872F-9D551BF90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5" y="1088384"/>
            <a:ext cx="3942556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84DD4AE-7842-411B-B7CF-80BB2ECD2D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0744" y="1088384"/>
            <a:ext cx="3942556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6573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n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2288" y="1422400"/>
            <a:ext cx="8100219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F3492897-1306-4B56-ABBF-BECC42C3F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4643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4">
          <p15:clr>
            <a:srgbClr val="FBAE40"/>
          </p15:clr>
        </p15:guide>
        <p15:guide id="2" pos="379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C0C6EB1C-18E9-44D2-B97A-2055909E56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0913" y="1422400"/>
            <a:ext cx="2590799" cy="34925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2288" y="1422400"/>
            <a:ext cx="531018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B5EF241F-A27F-4745-A9E0-F1A18E6D55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3028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4" userDrawn="1">
          <p15:clr>
            <a:srgbClr val="FBAE40"/>
          </p15:clr>
        </p15:guide>
        <p15:guide id="2" pos="379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4ED614B-D2A2-4F44-8C55-EA8990499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422399"/>
            <a:ext cx="2590800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78E908BC-1AEE-469A-8B07-24C581B6328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11525" y="1422400"/>
            <a:ext cx="5310188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A6859166-82E3-4ADA-A7AC-E590A723DE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6127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961" userDrawn="1">
          <p15:clr>
            <a:srgbClr val="FBAE40"/>
          </p15:clr>
        </p15:guide>
        <p15:guide id="3" pos="208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FDB2AAA-C98E-4D27-9188-E7E5DBFF09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2288" y="1422400"/>
            <a:ext cx="3941762" cy="1638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823B8EE-EC69-45B2-BAC9-1BCA4FBF1E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9950" y="1422400"/>
            <a:ext cx="3941763" cy="1638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640510EC-0518-429F-B934-724E542AEE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2288" y="3187700"/>
            <a:ext cx="3941762" cy="1638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C5C7A3E-AD9D-494E-9656-60D17A2D3D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9950" y="3187701"/>
            <a:ext cx="3943350" cy="1638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69609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6BE7D15-C3F6-44ED-81D4-5CA3DF1394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8" y="1422400"/>
            <a:ext cx="3941762" cy="34925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225A19B-F9D6-496E-93F0-23086F37C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9950" y="1422400"/>
            <a:ext cx="3943350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6D4CE321-A941-4440-9880-327F96B667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12603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Ko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A8B718B6-0A12-456A-A2B2-DDCE96D85C32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4" name="bk object 18">
              <a:extLst>
                <a:ext uri="{FF2B5EF4-FFF2-40B4-BE49-F238E27FC236}">
                  <a16:creationId xmlns:a16="http://schemas.microsoft.com/office/drawing/2014/main" id="{AA03ADD9-BB66-4FBA-AA38-A477A97E7E8A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483C21C1-427D-47E5-8D0D-E9E03790F6E3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Holder 3">
              <a:extLst>
                <a:ext uri="{FF2B5EF4-FFF2-40B4-BE49-F238E27FC236}">
                  <a16:creationId xmlns:a16="http://schemas.microsoft.com/office/drawing/2014/main" id="{E224A6C7-1F26-4748-BB34-5F7E18EFB33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grpSp>
        <p:nvGrpSpPr>
          <p:cNvPr id="16" name="Grafik 9">
            <a:extLst>
              <a:ext uri="{FF2B5EF4-FFF2-40B4-BE49-F238E27FC236}">
                <a16:creationId xmlns:a16="http://schemas.microsoft.com/office/drawing/2014/main" id="{FDF40BED-CE41-4F2B-9008-0CAE3088D83B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17" name="Grafik 9">
              <a:extLst>
                <a:ext uri="{FF2B5EF4-FFF2-40B4-BE49-F238E27FC236}">
                  <a16:creationId xmlns:a16="http://schemas.microsoft.com/office/drawing/2014/main" id="{0B49B38F-6A41-4759-B72C-5F216A133318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CBFECEB3-E5D0-4A80-BB99-C9B0C0773EAA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205BBD97-9903-40A9-8B6F-28C8A15C6553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01EB764-A17E-450D-B58A-6703C97C9CE9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82DD2E94-DB4B-4BD8-BFDB-FDFAA8C69EA1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832D3428-693C-4D74-94D9-E68B7A16B04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E083E88-01F2-4468-BC37-D107C47234B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E077675-12C0-483D-8266-8C564517BD07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F4BAE46-A2AC-42A1-814E-CFCC32BEF11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6A2275-819B-4DE9-965C-8B94B846FB54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1" name="Grafik 9">
              <a:extLst>
                <a:ext uri="{FF2B5EF4-FFF2-40B4-BE49-F238E27FC236}">
                  <a16:creationId xmlns:a16="http://schemas.microsoft.com/office/drawing/2014/main" id="{E34EB2FE-23B4-47AC-B2B7-CDB4683102DA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FD23CBD4-1BEB-423E-8DC2-39059E53AA13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2C65A015-E440-4675-B7F3-555C1D4FBF52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9333A91E-2316-4EF6-B3D9-6EEBD206C840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3" name="Grafik 9">
              <a:extLst>
                <a:ext uri="{FF2B5EF4-FFF2-40B4-BE49-F238E27FC236}">
                  <a16:creationId xmlns:a16="http://schemas.microsoft.com/office/drawing/2014/main" id="{C8616353-1EFD-4898-8A56-A00BAFC56FC0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9797380-64F5-4BE7-99B6-07726B5EFB53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FB09C04D-B801-4043-976F-2CB57892DD7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0C5D06E4-755E-46B7-B5D7-711E6626EED4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C88A03F6-FACB-4995-B138-81008C66E66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9192B9C-F3FF-4EAF-BBCF-ACEA07ACC4A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7" name="Grafik 9">
              <a:extLst>
                <a:ext uri="{FF2B5EF4-FFF2-40B4-BE49-F238E27FC236}">
                  <a16:creationId xmlns:a16="http://schemas.microsoft.com/office/drawing/2014/main" id="{3BE7F837-4861-4A4D-BD76-15443C5AA3A4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BB1FE5B7-58E9-40E5-A04E-E7CAAE5D0E3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E90E6BEA-4D78-4289-A05B-4F064701D3E5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174474D8-C33C-4271-85AE-095508EFB8EE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22FEF1E6-C2ED-48D1-B68D-F0300DB1682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3B9C8E9F-01A9-4CE0-8030-B76B3BE38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731958" cy="4914900"/>
          </a:xfrm>
          <a:custGeom>
            <a:avLst/>
            <a:gdLst>
              <a:gd name="connsiteX0" fmla="*/ 0 w 5015880"/>
              <a:gd name="connsiteY0" fmla="*/ 0 h 6597650"/>
              <a:gd name="connsiteX1" fmla="*/ 5015880 w 5015880"/>
              <a:gd name="connsiteY1" fmla="*/ 0 h 6597650"/>
              <a:gd name="connsiteX2" fmla="*/ 5015880 w 5015880"/>
              <a:gd name="connsiteY2" fmla="*/ 6597650 h 6597650"/>
              <a:gd name="connsiteX3" fmla="*/ 0 w 5015880"/>
              <a:gd name="connsiteY3" fmla="*/ 6597650 h 659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880" h="6597650">
                <a:moveTo>
                  <a:pt x="0" y="0"/>
                </a:moveTo>
                <a:lnTo>
                  <a:pt x="5015880" y="0"/>
                </a:lnTo>
                <a:lnTo>
                  <a:pt x="5015880" y="6597650"/>
                </a:lnTo>
                <a:lnTo>
                  <a:pt x="0" y="6597650"/>
                </a:lnTo>
                <a:close/>
              </a:path>
            </a:pathLst>
          </a:cu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4051" y="330910"/>
            <a:ext cx="2889316" cy="45232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F23939B8-98AC-4295-9C3F-D06AC0E2B265}"/>
              </a:ext>
            </a:extLst>
          </p:cNvPr>
          <p:cNvCxnSpPr>
            <a:cxnSpLocks/>
          </p:cNvCxnSpPr>
          <p:nvPr userDrawn="1"/>
        </p:nvCxnSpPr>
        <p:spPr>
          <a:xfrm>
            <a:off x="4464051" y="974732"/>
            <a:ext cx="2889315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6C751C-C99C-4A88-ADDD-C33FB6EC8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50" y="1422400"/>
            <a:ext cx="4368800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E4C94B29-D663-4D46-BC85-1EE4E8715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4050" y="1088384"/>
            <a:ext cx="4158457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77683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D03C39F-F4DA-4E33-9C12-0C07D46B74D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5577" y="1422400"/>
            <a:ext cx="4518422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5337AD4-58C4-4CD3-B6EE-0320BEF61A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550" y="1422399"/>
            <a:ext cx="3754437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F7C652DC-A5C6-48EB-A305-6D10BD956A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4" y="1088384"/>
            <a:ext cx="3754437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766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91EEF65-5B2F-4153-B72A-8188920387E8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7F2B589E-3839-4C3B-92E1-F293A76DB3C1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8DC76EE0-F751-40CD-B7DB-DC698896789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Holder 3">
              <a:extLst>
                <a:ext uri="{FF2B5EF4-FFF2-40B4-BE49-F238E27FC236}">
                  <a16:creationId xmlns:a16="http://schemas.microsoft.com/office/drawing/2014/main" id="{5DFAD467-705A-4EBF-B0CD-82975D99AB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59BE50D6-D2EF-43B9-8437-C5253F74EA60}"/>
              </a:ext>
            </a:extLst>
          </p:cNvPr>
          <p:cNvSpPr/>
          <p:nvPr userDrawn="1"/>
        </p:nvSpPr>
        <p:spPr>
          <a:xfrm>
            <a:off x="1" y="1422400"/>
            <a:ext cx="3167992" cy="3492500"/>
          </a:xfrm>
          <a:custGeom>
            <a:avLst/>
            <a:gdLst>
              <a:gd name="connsiteX0" fmla="*/ 3773588 w 4271120"/>
              <a:gd name="connsiteY0" fmla="*/ 3280579 h 4702819"/>
              <a:gd name="connsiteX1" fmla="*/ 3717970 w 4271120"/>
              <a:gd name="connsiteY1" fmla="*/ 3393838 h 4702819"/>
              <a:gd name="connsiteX2" fmla="*/ 3755385 w 4271120"/>
              <a:gd name="connsiteY2" fmla="*/ 3541480 h 4702819"/>
              <a:gd name="connsiteX3" fmla="*/ 3742240 w 4271120"/>
              <a:gd name="connsiteY3" fmla="*/ 3544514 h 4702819"/>
              <a:gd name="connsiteX4" fmla="*/ 3594598 w 4271120"/>
              <a:gd name="connsiteY4" fmla="*/ 3403951 h 4702819"/>
              <a:gd name="connsiteX5" fmla="*/ 3773588 w 4271120"/>
              <a:gd name="connsiteY5" fmla="*/ 3280579 h 4702819"/>
              <a:gd name="connsiteX6" fmla="*/ 3937409 w 4271120"/>
              <a:gd name="connsiteY6" fmla="*/ 2981250 h 4702819"/>
              <a:gd name="connsiteX7" fmla="*/ 3833252 w 4271120"/>
              <a:gd name="connsiteY7" fmla="*/ 3118780 h 4702819"/>
              <a:gd name="connsiteX8" fmla="*/ 3480327 w 4271120"/>
              <a:gd name="connsiteY8" fmla="*/ 3142039 h 4702819"/>
              <a:gd name="connsiteX9" fmla="*/ 3488417 w 4271120"/>
              <a:gd name="connsiteY9" fmla="*/ 3070240 h 4702819"/>
              <a:gd name="connsiteX10" fmla="*/ 3802914 w 4271120"/>
              <a:gd name="connsiteY10" fmla="*/ 3008554 h 4702819"/>
              <a:gd name="connsiteX11" fmla="*/ 3937409 w 4271120"/>
              <a:gd name="connsiteY11" fmla="*/ 2981250 h 4702819"/>
              <a:gd name="connsiteX12" fmla="*/ 1530647 w 4271120"/>
              <a:gd name="connsiteY12" fmla="*/ 2816671 h 4702819"/>
              <a:gd name="connsiteX13" fmla="*/ 1538737 w 4271120"/>
              <a:gd name="connsiteY13" fmla="*/ 2820463 h 4702819"/>
              <a:gd name="connsiteX14" fmla="*/ 1944246 w 4271120"/>
              <a:gd name="connsiteY14" fmla="*/ 3409008 h 4702819"/>
              <a:gd name="connsiteX15" fmla="*/ 3606733 w 4271120"/>
              <a:gd name="connsiteY15" fmla="*/ 3913618 h 4702819"/>
              <a:gd name="connsiteX16" fmla="*/ 3607744 w 4271120"/>
              <a:gd name="connsiteY16" fmla="*/ 3926765 h 4702819"/>
              <a:gd name="connsiteX17" fmla="*/ 2423576 w 4271120"/>
              <a:gd name="connsiteY17" fmla="*/ 3894405 h 4702819"/>
              <a:gd name="connsiteX18" fmla="*/ 2077731 w 4271120"/>
              <a:gd name="connsiteY18" fmla="*/ 3806426 h 4702819"/>
              <a:gd name="connsiteX19" fmla="*/ 1525591 w 4271120"/>
              <a:gd name="connsiteY19" fmla="*/ 2823496 h 4702819"/>
              <a:gd name="connsiteX20" fmla="*/ 1530647 w 4271120"/>
              <a:gd name="connsiteY20" fmla="*/ 2816671 h 4702819"/>
              <a:gd name="connsiteX21" fmla="*/ 3996062 w 4271120"/>
              <a:gd name="connsiteY21" fmla="*/ 2605067 h 4702819"/>
              <a:gd name="connsiteX22" fmla="*/ 4271120 w 4271120"/>
              <a:gd name="connsiteY22" fmla="*/ 2676866 h 4702819"/>
              <a:gd name="connsiteX23" fmla="*/ 4008197 w 4271120"/>
              <a:gd name="connsiteY23" fmla="*/ 2693046 h 4702819"/>
              <a:gd name="connsiteX24" fmla="*/ 3829207 w 4271120"/>
              <a:gd name="connsiteY24" fmla="*/ 2680911 h 4702819"/>
              <a:gd name="connsiteX25" fmla="*/ 3670441 w 4271120"/>
              <a:gd name="connsiteY25" fmla="*/ 2642484 h 4702819"/>
              <a:gd name="connsiteX26" fmla="*/ 3996062 w 4271120"/>
              <a:gd name="connsiteY26" fmla="*/ 2605067 h 4702819"/>
              <a:gd name="connsiteX27" fmla="*/ 3443991 w 4271120"/>
              <a:gd name="connsiteY27" fmla="*/ 1373753 h 4702819"/>
              <a:gd name="connsiteX28" fmla="*/ 3808982 w 4271120"/>
              <a:gd name="connsiteY28" fmla="*/ 1505845 h 4702819"/>
              <a:gd name="connsiteX29" fmla="*/ 3766510 w 4271120"/>
              <a:gd name="connsiteY29" fmla="*/ 1714160 h 4702819"/>
              <a:gd name="connsiteX30" fmla="*/ 3673475 w 4271120"/>
              <a:gd name="connsiteY30" fmla="*/ 1626182 h 4702819"/>
              <a:gd name="connsiteX31" fmla="*/ 3503586 w 4271120"/>
              <a:gd name="connsiteY31" fmla="*/ 1940680 h 4702819"/>
              <a:gd name="connsiteX32" fmla="*/ 3349877 w 4271120"/>
              <a:gd name="connsiteY32" fmla="*/ 1900230 h 4702819"/>
              <a:gd name="connsiteX33" fmla="*/ 3263920 w 4271120"/>
              <a:gd name="connsiteY33" fmla="*/ 1778881 h 4702819"/>
              <a:gd name="connsiteX34" fmla="*/ 2886727 w 4271120"/>
              <a:gd name="connsiteY34" fmla="*/ 1881016 h 4702819"/>
              <a:gd name="connsiteX35" fmla="*/ 3400439 w 4271120"/>
              <a:gd name="connsiteY35" fmla="*/ 1585733 h 4702819"/>
              <a:gd name="connsiteX36" fmla="*/ 2921109 w 4271120"/>
              <a:gd name="connsiteY36" fmla="*/ 1605957 h 4702819"/>
              <a:gd name="connsiteX37" fmla="*/ 2913019 w 4271120"/>
              <a:gd name="connsiteY37" fmla="*/ 1594835 h 4702819"/>
              <a:gd name="connsiteX38" fmla="*/ 3443991 w 4271120"/>
              <a:gd name="connsiteY38" fmla="*/ 1373753 h 4702819"/>
              <a:gd name="connsiteX39" fmla="*/ 0 w 4271120"/>
              <a:gd name="connsiteY39" fmla="*/ 0 h 4702819"/>
              <a:gd name="connsiteX40" fmla="*/ 115292 w 4271120"/>
              <a:gd name="connsiteY40" fmla="*/ 0 h 4702819"/>
              <a:gd name="connsiteX41" fmla="*/ 274676 w 4271120"/>
              <a:gd name="connsiteY41" fmla="*/ 0 h 4702819"/>
              <a:gd name="connsiteX42" fmla="*/ 3942724 w 4271120"/>
              <a:gd name="connsiteY42" fmla="*/ 0 h 4702819"/>
              <a:gd name="connsiteX43" fmla="*/ 3939432 w 4271120"/>
              <a:gd name="connsiteY43" fmla="*/ 53696 h 4702819"/>
              <a:gd name="connsiteX44" fmla="*/ 3684598 w 4271120"/>
              <a:gd name="connsiteY44" fmla="*/ 334822 h 4702819"/>
              <a:gd name="connsiteX45" fmla="*/ 3981904 w 4271120"/>
              <a:gd name="connsiteY45" fmla="*/ 155833 h 4702819"/>
              <a:gd name="connsiteX46" fmla="*/ 3993028 w 4271120"/>
              <a:gd name="connsiteY46" fmla="*/ 404599 h 4702819"/>
              <a:gd name="connsiteX47" fmla="*/ 3433810 w 4271120"/>
              <a:gd name="connsiteY47" fmla="*/ 635163 h 4702819"/>
              <a:gd name="connsiteX48" fmla="*/ 2283013 w 4271120"/>
              <a:gd name="connsiteY48" fmla="*/ 464262 h 4702819"/>
              <a:gd name="connsiteX49" fmla="*/ 2284025 w 4271120"/>
              <a:gd name="connsiteY49" fmla="*/ 455161 h 4702819"/>
              <a:gd name="connsiteX50" fmla="*/ 2959536 w 4271120"/>
              <a:gd name="connsiteY50" fmla="*/ 115383 h 4702819"/>
              <a:gd name="connsiteX51" fmla="*/ 2949424 w 4271120"/>
              <a:gd name="connsiteY51" fmla="*/ 107293 h 4702819"/>
              <a:gd name="connsiteX52" fmla="*/ 1789525 w 4271120"/>
              <a:gd name="connsiteY52" fmla="*/ 314598 h 4702819"/>
              <a:gd name="connsiteX53" fmla="*/ 1564018 w 4271120"/>
              <a:gd name="connsiteY53" fmla="*/ 251900 h 4702819"/>
              <a:gd name="connsiteX54" fmla="*/ 1554917 w 4271120"/>
              <a:gd name="connsiteY54" fmla="*/ 262013 h 4702819"/>
              <a:gd name="connsiteX55" fmla="*/ 2389194 w 4271120"/>
              <a:gd name="connsiteY55" fmla="*/ 907188 h 4702819"/>
              <a:gd name="connsiteX56" fmla="*/ 2159641 w 4271120"/>
              <a:gd name="connsiteY56" fmla="*/ 613927 h 4702819"/>
              <a:gd name="connsiteX57" fmla="*/ 2255710 w 4271120"/>
              <a:gd name="connsiteY57" fmla="*/ 818197 h 4702819"/>
              <a:gd name="connsiteX58" fmla="*/ 2248631 w 4271120"/>
              <a:gd name="connsiteY58" fmla="*/ 897075 h 4702819"/>
              <a:gd name="connsiteX59" fmla="*/ 2071663 w 4271120"/>
              <a:gd name="connsiteY59" fmla="*/ 706960 h 4702819"/>
              <a:gd name="connsiteX60" fmla="*/ 2063573 w 4271120"/>
              <a:gd name="connsiteY60" fmla="*/ 718085 h 4702819"/>
              <a:gd name="connsiteX61" fmla="*/ 1981662 w 4271120"/>
              <a:gd name="connsiteY61" fmla="*/ 1090223 h 4702819"/>
              <a:gd name="connsiteX62" fmla="*/ 2015034 w 4271120"/>
              <a:gd name="connsiteY62" fmla="*/ 1068987 h 4702819"/>
              <a:gd name="connsiteX63" fmla="*/ 2152563 w 4271120"/>
              <a:gd name="connsiteY63" fmla="*/ 876851 h 4702819"/>
              <a:gd name="connsiteX64" fmla="*/ 2193013 w 4271120"/>
              <a:gd name="connsiteY64" fmla="*/ 935503 h 4702819"/>
              <a:gd name="connsiteX65" fmla="*/ 2042337 w 4271120"/>
              <a:gd name="connsiteY65" fmla="*/ 1153931 h 4702819"/>
              <a:gd name="connsiteX66" fmla="*/ 1195925 w 4271120"/>
              <a:gd name="connsiteY66" fmla="*/ 1315731 h 4702819"/>
              <a:gd name="connsiteX67" fmla="*/ 1759188 w 4271120"/>
              <a:gd name="connsiteY67" fmla="*/ 1329888 h 4702819"/>
              <a:gd name="connsiteX68" fmla="*/ 1762222 w 4271120"/>
              <a:gd name="connsiteY68" fmla="*/ 1336967 h 4702819"/>
              <a:gd name="connsiteX69" fmla="*/ 1303117 w 4271120"/>
              <a:gd name="connsiteY69" fmla="*/ 1458316 h 4702819"/>
              <a:gd name="connsiteX70" fmla="*/ 1879527 w 4271120"/>
              <a:gd name="connsiteY70" fmla="*/ 1385506 h 4702819"/>
              <a:gd name="connsiteX71" fmla="*/ 1882560 w 4271120"/>
              <a:gd name="connsiteY71" fmla="*/ 1389551 h 4702819"/>
              <a:gd name="connsiteX72" fmla="*/ 1158509 w 4271120"/>
              <a:gd name="connsiteY72" fmla="*/ 1608992 h 4702819"/>
              <a:gd name="connsiteX73" fmla="*/ 1500309 w 4271120"/>
              <a:gd name="connsiteY73" fmla="*/ 1648430 h 4702819"/>
              <a:gd name="connsiteX74" fmla="*/ 1502332 w 4271120"/>
              <a:gd name="connsiteY74" fmla="*/ 1651464 h 4702819"/>
              <a:gd name="connsiteX75" fmla="*/ 1323342 w 4271120"/>
              <a:gd name="connsiteY75" fmla="*/ 1726296 h 4702819"/>
              <a:gd name="connsiteX76" fmla="*/ 1387050 w 4271120"/>
              <a:gd name="connsiteY76" fmla="*/ 1741465 h 4702819"/>
              <a:gd name="connsiteX77" fmla="*/ 1442669 w 4271120"/>
              <a:gd name="connsiteY77" fmla="*/ 1750566 h 4702819"/>
              <a:gd name="connsiteX78" fmla="*/ 1983684 w 4271120"/>
              <a:gd name="connsiteY78" fmla="*/ 1635284 h 4702819"/>
              <a:gd name="connsiteX79" fmla="*/ 2041326 w 4271120"/>
              <a:gd name="connsiteY79" fmla="*/ 1604947 h 4702819"/>
              <a:gd name="connsiteX80" fmla="*/ 1993797 w 4271120"/>
              <a:gd name="connsiteY80" fmla="*/ 1723262 h 4702819"/>
              <a:gd name="connsiteX81" fmla="*/ 1881549 w 4271120"/>
              <a:gd name="connsiteY81" fmla="*/ 1801128 h 4702819"/>
              <a:gd name="connsiteX82" fmla="*/ 1868403 w 4271120"/>
              <a:gd name="connsiteY82" fmla="*/ 1865847 h 4702819"/>
              <a:gd name="connsiteX83" fmla="*/ 1001766 w 4271120"/>
              <a:gd name="connsiteY83" fmla="*/ 1993265 h 4702819"/>
              <a:gd name="connsiteX84" fmla="*/ 999744 w 4271120"/>
              <a:gd name="connsiteY84" fmla="*/ 1993265 h 4702819"/>
              <a:gd name="connsiteX85" fmla="*/ 1477051 w 4271120"/>
              <a:gd name="connsiteY85" fmla="*/ 2115625 h 4702819"/>
              <a:gd name="connsiteX86" fmla="*/ 1478062 w 4271120"/>
              <a:gd name="connsiteY86" fmla="*/ 2118658 h 4702819"/>
              <a:gd name="connsiteX87" fmla="*/ 1337500 w 4271120"/>
              <a:gd name="connsiteY87" fmla="*/ 2160120 h 4702819"/>
              <a:gd name="connsiteX88" fmla="*/ 1830987 w 4271120"/>
              <a:gd name="connsiteY88" fmla="*/ 2044838 h 4702819"/>
              <a:gd name="connsiteX89" fmla="*/ 1840088 w 4271120"/>
              <a:gd name="connsiteY89" fmla="*/ 2054950 h 4702819"/>
              <a:gd name="connsiteX90" fmla="*/ 1610536 w 4271120"/>
              <a:gd name="connsiteY90" fmla="*/ 2209670 h 4702819"/>
              <a:gd name="connsiteX91" fmla="*/ 970417 w 4271120"/>
              <a:gd name="connsiteY91" fmla="*/ 2143940 h 4702819"/>
              <a:gd name="connsiteX92" fmla="*/ 1531659 w 4271120"/>
              <a:gd name="connsiteY92" fmla="*/ 2446302 h 4702819"/>
              <a:gd name="connsiteX93" fmla="*/ 1040194 w 4271120"/>
              <a:gd name="connsiteY93" fmla="*/ 2520123 h 4702819"/>
              <a:gd name="connsiteX94" fmla="*/ 1012890 w 4271120"/>
              <a:gd name="connsiteY94" fmla="*/ 2497875 h 4702819"/>
              <a:gd name="connsiteX95" fmla="*/ 585134 w 4271120"/>
              <a:gd name="connsiteY95" fmla="*/ 2905408 h 4702819"/>
              <a:gd name="connsiteX96" fmla="*/ 2443801 w 4271120"/>
              <a:gd name="connsiteY96" fmla="*/ 4164407 h 4702819"/>
              <a:gd name="connsiteX97" fmla="*/ 2680749 w 4271120"/>
              <a:gd name="connsiteY97" fmla="*/ 4641304 h 4702819"/>
              <a:gd name="connsiteX98" fmla="*/ 2704586 w 4271120"/>
              <a:gd name="connsiteY98" fmla="*/ 4702819 h 4702819"/>
              <a:gd name="connsiteX99" fmla="*/ 274676 w 4271120"/>
              <a:gd name="connsiteY99" fmla="*/ 4702819 h 4702819"/>
              <a:gd name="connsiteX100" fmla="*/ 115292 w 4271120"/>
              <a:gd name="connsiteY100" fmla="*/ 4702819 h 4702819"/>
              <a:gd name="connsiteX101" fmla="*/ 0 w 4271120"/>
              <a:gd name="connsiteY101" fmla="*/ 4702819 h 47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271120" h="4702819">
                <a:moveTo>
                  <a:pt x="3773588" y="3280579"/>
                </a:moveTo>
                <a:cubicBezTo>
                  <a:pt x="3773588" y="3280579"/>
                  <a:pt x="3730105" y="3343276"/>
                  <a:pt x="3717970" y="3393838"/>
                </a:cubicBezTo>
                <a:cubicBezTo>
                  <a:pt x="3745273" y="3430243"/>
                  <a:pt x="3753363" y="3442378"/>
                  <a:pt x="3755385" y="3541480"/>
                </a:cubicBezTo>
                <a:cubicBezTo>
                  <a:pt x="3755385" y="3549570"/>
                  <a:pt x="3745273" y="3551593"/>
                  <a:pt x="3742240" y="3544514"/>
                </a:cubicBezTo>
                <a:cubicBezTo>
                  <a:pt x="3714936" y="3479795"/>
                  <a:pt x="3663363" y="3420131"/>
                  <a:pt x="3594598" y="3403951"/>
                </a:cubicBezTo>
                <a:cubicBezTo>
                  <a:pt x="3610778" y="3321029"/>
                  <a:pt x="3667408" y="3281590"/>
                  <a:pt x="3773588" y="3280579"/>
                </a:cubicBezTo>
                <a:close/>
                <a:moveTo>
                  <a:pt x="3937409" y="2981250"/>
                </a:moveTo>
                <a:cubicBezTo>
                  <a:pt x="3924264" y="3035858"/>
                  <a:pt x="3891904" y="3080352"/>
                  <a:pt x="3833252" y="3118780"/>
                </a:cubicBezTo>
                <a:cubicBezTo>
                  <a:pt x="3598643" y="3075297"/>
                  <a:pt x="3669430" y="3152151"/>
                  <a:pt x="3480327" y="3142039"/>
                </a:cubicBezTo>
                <a:cubicBezTo>
                  <a:pt x="3479316" y="3127881"/>
                  <a:pt x="3479316" y="3081364"/>
                  <a:pt x="3488417" y="3070240"/>
                </a:cubicBezTo>
                <a:cubicBezTo>
                  <a:pt x="3640104" y="3123836"/>
                  <a:pt x="3659318" y="3035858"/>
                  <a:pt x="3802914" y="3008554"/>
                </a:cubicBezTo>
                <a:cubicBezTo>
                  <a:pt x="3851454" y="2999453"/>
                  <a:pt x="3909095" y="2995408"/>
                  <a:pt x="3937409" y="2981250"/>
                </a:cubicBezTo>
                <a:close/>
                <a:moveTo>
                  <a:pt x="1530647" y="2816671"/>
                </a:moveTo>
                <a:cubicBezTo>
                  <a:pt x="1533681" y="2815912"/>
                  <a:pt x="1537220" y="2816924"/>
                  <a:pt x="1538737" y="2820463"/>
                </a:cubicBezTo>
                <a:cubicBezTo>
                  <a:pt x="1704581" y="3184511"/>
                  <a:pt x="1838065" y="3351366"/>
                  <a:pt x="1944246" y="3409008"/>
                </a:cubicBezTo>
                <a:cubicBezTo>
                  <a:pt x="2164698" y="3528335"/>
                  <a:pt x="3031334" y="3856989"/>
                  <a:pt x="3606733" y="3913618"/>
                </a:cubicBezTo>
                <a:cubicBezTo>
                  <a:pt x="3614823" y="3913618"/>
                  <a:pt x="3615834" y="3924742"/>
                  <a:pt x="3607744" y="3926765"/>
                </a:cubicBezTo>
                <a:cubicBezTo>
                  <a:pt x="3352910" y="3984405"/>
                  <a:pt x="2663241" y="3916653"/>
                  <a:pt x="2423576" y="3894405"/>
                </a:cubicBezTo>
                <a:cubicBezTo>
                  <a:pt x="2159641" y="3869123"/>
                  <a:pt x="2078741" y="3805416"/>
                  <a:pt x="2077731" y="3806426"/>
                </a:cubicBezTo>
                <a:cubicBezTo>
                  <a:pt x="1903797" y="3672942"/>
                  <a:pt x="1564018" y="3144061"/>
                  <a:pt x="1525591" y="2823496"/>
                </a:cubicBezTo>
                <a:cubicBezTo>
                  <a:pt x="1525085" y="2819957"/>
                  <a:pt x="1527613" y="2817429"/>
                  <a:pt x="1530647" y="2816671"/>
                </a:cubicBezTo>
                <a:close/>
                <a:moveTo>
                  <a:pt x="3996062" y="2605067"/>
                </a:moveTo>
                <a:cubicBezTo>
                  <a:pt x="4069883" y="2597989"/>
                  <a:pt x="4190221" y="2621247"/>
                  <a:pt x="4271120" y="2676866"/>
                </a:cubicBezTo>
                <a:cubicBezTo>
                  <a:pt x="4252918" y="2737541"/>
                  <a:pt x="4086063" y="2706192"/>
                  <a:pt x="4008197" y="2693046"/>
                </a:cubicBezTo>
                <a:cubicBezTo>
                  <a:pt x="3953589" y="2684955"/>
                  <a:pt x="3889881" y="2681922"/>
                  <a:pt x="3829207" y="2680911"/>
                </a:cubicBezTo>
                <a:cubicBezTo>
                  <a:pt x="3777633" y="2679899"/>
                  <a:pt x="3693700" y="2671810"/>
                  <a:pt x="3670441" y="2642484"/>
                </a:cubicBezTo>
                <a:cubicBezTo>
                  <a:pt x="3719992" y="2647540"/>
                  <a:pt x="3843364" y="2620237"/>
                  <a:pt x="3996062" y="2605067"/>
                </a:cubicBezTo>
                <a:close/>
                <a:moveTo>
                  <a:pt x="3443991" y="1373753"/>
                </a:moveTo>
                <a:cubicBezTo>
                  <a:pt x="3569601" y="1369611"/>
                  <a:pt x="3697113" y="1404594"/>
                  <a:pt x="3808982" y="1505845"/>
                </a:cubicBezTo>
                <a:cubicBezTo>
                  <a:pt x="3760442" y="1576632"/>
                  <a:pt x="3761453" y="1685847"/>
                  <a:pt x="3766510" y="1714160"/>
                </a:cubicBezTo>
                <a:cubicBezTo>
                  <a:pt x="3739205" y="1705060"/>
                  <a:pt x="3695722" y="1653485"/>
                  <a:pt x="3673475" y="1626182"/>
                </a:cubicBezTo>
                <a:cubicBezTo>
                  <a:pt x="3582463" y="1677757"/>
                  <a:pt x="3486394" y="1844611"/>
                  <a:pt x="3503586" y="1940680"/>
                </a:cubicBezTo>
                <a:cubicBezTo>
                  <a:pt x="3512687" y="2019557"/>
                  <a:pt x="3455046" y="2031692"/>
                  <a:pt x="3349877" y="1900230"/>
                </a:cubicBezTo>
                <a:cubicBezTo>
                  <a:pt x="3299315" y="1936634"/>
                  <a:pt x="3250775" y="1870904"/>
                  <a:pt x="3263920" y="1778881"/>
                </a:cubicBezTo>
                <a:cubicBezTo>
                  <a:pt x="3182010" y="1864836"/>
                  <a:pt x="2961559" y="1908320"/>
                  <a:pt x="2886727" y="1881016"/>
                </a:cubicBezTo>
                <a:cubicBezTo>
                  <a:pt x="3034368" y="1838544"/>
                  <a:pt x="3254820" y="1604947"/>
                  <a:pt x="3400439" y="1585733"/>
                </a:cubicBezTo>
                <a:cubicBezTo>
                  <a:pt x="3282123" y="1528092"/>
                  <a:pt x="3076841" y="1513935"/>
                  <a:pt x="2921109" y="1605957"/>
                </a:cubicBezTo>
                <a:cubicBezTo>
                  <a:pt x="2914030" y="1610002"/>
                  <a:pt x="2906951" y="1599890"/>
                  <a:pt x="2913019" y="1594835"/>
                </a:cubicBezTo>
                <a:cubicBezTo>
                  <a:pt x="3030576" y="1496238"/>
                  <a:pt x="3234642" y="1380656"/>
                  <a:pt x="3443991" y="1373753"/>
                </a:cubicBezTo>
                <a:close/>
                <a:moveTo>
                  <a:pt x="0" y="0"/>
                </a:moveTo>
                <a:lnTo>
                  <a:pt x="115292" y="0"/>
                </a:lnTo>
                <a:lnTo>
                  <a:pt x="274676" y="0"/>
                </a:lnTo>
                <a:lnTo>
                  <a:pt x="3942724" y="0"/>
                </a:lnTo>
                <a:lnTo>
                  <a:pt x="3939432" y="53696"/>
                </a:lnTo>
                <a:cubicBezTo>
                  <a:pt x="3926286" y="139653"/>
                  <a:pt x="3890892" y="219541"/>
                  <a:pt x="3684598" y="334822"/>
                </a:cubicBezTo>
                <a:cubicBezTo>
                  <a:pt x="3918196" y="331789"/>
                  <a:pt x="3971792" y="185158"/>
                  <a:pt x="3981904" y="155833"/>
                </a:cubicBezTo>
                <a:cubicBezTo>
                  <a:pt x="4027411" y="317632"/>
                  <a:pt x="3993028" y="404599"/>
                  <a:pt x="3993028" y="404599"/>
                </a:cubicBezTo>
                <a:cubicBezTo>
                  <a:pt x="3940444" y="578533"/>
                  <a:pt x="3623924" y="771681"/>
                  <a:pt x="3433810" y="635163"/>
                </a:cubicBezTo>
                <a:cubicBezTo>
                  <a:pt x="2893805" y="156844"/>
                  <a:pt x="3099088" y="642242"/>
                  <a:pt x="2283013" y="464262"/>
                </a:cubicBezTo>
                <a:cubicBezTo>
                  <a:pt x="2277957" y="463251"/>
                  <a:pt x="2278968" y="455161"/>
                  <a:pt x="2284025" y="455161"/>
                </a:cubicBezTo>
                <a:cubicBezTo>
                  <a:pt x="2601556" y="444037"/>
                  <a:pt x="2854367" y="256957"/>
                  <a:pt x="2959536" y="115383"/>
                </a:cubicBezTo>
                <a:cubicBezTo>
                  <a:pt x="2963581" y="109315"/>
                  <a:pt x="2955491" y="101225"/>
                  <a:pt x="2949424" y="107293"/>
                </a:cubicBezTo>
                <a:cubicBezTo>
                  <a:pt x="2789647" y="273137"/>
                  <a:pt x="2362902" y="477408"/>
                  <a:pt x="1789525" y="314598"/>
                </a:cubicBezTo>
                <a:cubicBezTo>
                  <a:pt x="1719750" y="288306"/>
                  <a:pt x="1577164" y="254935"/>
                  <a:pt x="1564018" y="251900"/>
                </a:cubicBezTo>
                <a:cubicBezTo>
                  <a:pt x="1542782" y="245833"/>
                  <a:pt x="1554917" y="262013"/>
                  <a:pt x="1554917" y="262013"/>
                </a:cubicBezTo>
                <a:cubicBezTo>
                  <a:pt x="2567173" y="576510"/>
                  <a:pt x="2389194" y="907188"/>
                  <a:pt x="2389194" y="907188"/>
                </a:cubicBezTo>
                <a:cubicBezTo>
                  <a:pt x="2370992" y="796962"/>
                  <a:pt x="2292115" y="689770"/>
                  <a:pt x="2159641" y="613927"/>
                </a:cubicBezTo>
                <a:cubicBezTo>
                  <a:pt x="2258743" y="732242"/>
                  <a:pt x="2255710" y="818197"/>
                  <a:pt x="2255710" y="818197"/>
                </a:cubicBezTo>
                <a:cubicBezTo>
                  <a:pt x="2256721" y="837412"/>
                  <a:pt x="2256721" y="904154"/>
                  <a:pt x="2248631" y="897075"/>
                </a:cubicBezTo>
                <a:cubicBezTo>
                  <a:pt x="2238518" y="886963"/>
                  <a:pt x="2210203" y="755501"/>
                  <a:pt x="2071663" y="706960"/>
                </a:cubicBezTo>
                <a:cubicBezTo>
                  <a:pt x="2049416" y="701905"/>
                  <a:pt x="2063573" y="718085"/>
                  <a:pt x="2063573" y="718085"/>
                </a:cubicBezTo>
                <a:cubicBezTo>
                  <a:pt x="2150540" y="841456"/>
                  <a:pt x="2086831" y="984043"/>
                  <a:pt x="1981662" y="1090223"/>
                </a:cubicBezTo>
                <a:cubicBezTo>
                  <a:pt x="1992786" y="1084155"/>
                  <a:pt x="2003909" y="1077077"/>
                  <a:pt x="2015034" y="1068987"/>
                </a:cubicBezTo>
                <a:cubicBezTo>
                  <a:pt x="2088854" y="1009323"/>
                  <a:pt x="2150540" y="961794"/>
                  <a:pt x="2152563" y="876851"/>
                </a:cubicBezTo>
                <a:cubicBezTo>
                  <a:pt x="2152563" y="848535"/>
                  <a:pt x="2189978" y="899097"/>
                  <a:pt x="2193013" y="935503"/>
                </a:cubicBezTo>
                <a:cubicBezTo>
                  <a:pt x="2190990" y="1046740"/>
                  <a:pt x="2126271" y="1094268"/>
                  <a:pt x="2042337" y="1153931"/>
                </a:cubicBezTo>
                <a:cubicBezTo>
                  <a:pt x="1941212" y="1225730"/>
                  <a:pt x="1609524" y="1394608"/>
                  <a:pt x="1195925" y="1315731"/>
                </a:cubicBezTo>
                <a:cubicBezTo>
                  <a:pt x="1484130" y="1399664"/>
                  <a:pt x="1645929" y="1362248"/>
                  <a:pt x="1759188" y="1329888"/>
                </a:cubicBezTo>
                <a:cubicBezTo>
                  <a:pt x="1763233" y="1328876"/>
                  <a:pt x="1766267" y="1334944"/>
                  <a:pt x="1762222" y="1336967"/>
                </a:cubicBezTo>
                <a:cubicBezTo>
                  <a:pt x="1691435" y="1385506"/>
                  <a:pt x="1611546" y="1409776"/>
                  <a:pt x="1303117" y="1458316"/>
                </a:cubicBezTo>
                <a:cubicBezTo>
                  <a:pt x="1585254" y="1480563"/>
                  <a:pt x="1740986" y="1459328"/>
                  <a:pt x="1879527" y="1385506"/>
                </a:cubicBezTo>
                <a:cubicBezTo>
                  <a:pt x="1882560" y="1383484"/>
                  <a:pt x="1885594" y="1387529"/>
                  <a:pt x="1882560" y="1389551"/>
                </a:cubicBezTo>
                <a:cubicBezTo>
                  <a:pt x="1799638" y="1452248"/>
                  <a:pt x="1517501" y="1619104"/>
                  <a:pt x="1158509" y="1608992"/>
                </a:cubicBezTo>
                <a:cubicBezTo>
                  <a:pt x="1213116" y="1658542"/>
                  <a:pt x="1464916" y="1649442"/>
                  <a:pt x="1500309" y="1648430"/>
                </a:cubicBezTo>
                <a:cubicBezTo>
                  <a:pt x="1502332" y="1648430"/>
                  <a:pt x="1503344" y="1650453"/>
                  <a:pt x="1502332" y="1651464"/>
                </a:cubicBezTo>
                <a:cubicBezTo>
                  <a:pt x="1450759" y="1717194"/>
                  <a:pt x="1323342" y="1726296"/>
                  <a:pt x="1323342" y="1726296"/>
                </a:cubicBezTo>
                <a:cubicBezTo>
                  <a:pt x="1347612" y="1731352"/>
                  <a:pt x="1368848" y="1736409"/>
                  <a:pt x="1387050" y="1741465"/>
                </a:cubicBezTo>
                <a:cubicBezTo>
                  <a:pt x="1405252" y="1745509"/>
                  <a:pt x="1424467" y="1748544"/>
                  <a:pt x="1442669" y="1750566"/>
                </a:cubicBezTo>
                <a:cubicBezTo>
                  <a:pt x="1624693" y="1761689"/>
                  <a:pt x="1816830" y="1717194"/>
                  <a:pt x="1983684" y="1635284"/>
                </a:cubicBezTo>
                <a:cubicBezTo>
                  <a:pt x="1989752" y="1632250"/>
                  <a:pt x="2041326" y="1604947"/>
                  <a:pt x="2041326" y="1604947"/>
                </a:cubicBezTo>
                <a:cubicBezTo>
                  <a:pt x="2046382" y="1641352"/>
                  <a:pt x="2021101" y="1692925"/>
                  <a:pt x="1993797" y="1723262"/>
                </a:cubicBezTo>
                <a:cubicBezTo>
                  <a:pt x="1962449" y="1757644"/>
                  <a:pt x="1921999" y="1780903"/>
                  <a:pt x="1881549" y="1801128"/>
                </a:cubicBezTo>
                <a:cubicBezTo>
                  <a:pt x="1892672" y="1818319"/>
                  <a:pt x="1875482" y="1856746"/>
                  <a:pt x="1868403" y="1865847"/>
                </a:cubicBezTo>
                <a:cubicBezTo>
                  <a:pt x="1612558" y="2185401"/>
                  <a:pt x="1001766" y="1993265"/>
                  <a:pt x="1001766" y="1993265"/>
                </a:cubicBezTo>
                <a:cubicBezTo>
                  <a:pt x="1001766" y="1993265"/>
                  <a:pt x="1000754" y="1993265"/>
                  <a:pt x="999744" y="1993265"/>
                </a:cubicBezTo>
                <a:cubicBezTo>
                  <a:pt x="1145363" y="2093377"/>
                  <a:pt x="1362780" y="2123715"/>
                  <a:pt x="1477051" y="2115625"/>
                </a:cubicBezTo>
                <a:cubicBezTo>
                  <a:pt x="1479074" y="2115625"/>
                  <a:pt x="1480085" y="2117648"/>
                  <a:pt x="1478062" y="2118658"/>
                </a:cubicBezTo>
                <a:cubicBezTo>
                  <a:pt x="1447725" y="2137873"/>
                  <a:pt x="1347612" y="2158097"/>
                  <a:pt x="1337500" y="2160120"/>
                </a:cubicBezTo>
                <a:cubicBezTo>
                  <a:pt x="1571097" y="2180345"/>
                  <a:pt x="1753121" y="2096412"/>
                  <a:pt x="1830987" y="2044838"/>
                </a:cubicBezTo>
                <a:cubicBezTo>
                  <a:pt x="1837055" y="2040793"/>
                  <a:pt x="1845144" y="2048883"/>
                  <a:pt x="1840088" y="2054950"/>
                </a:cubicBezTo>
                <a:cubicBezTo>
                  <a:pt x="1765256" y="2154052"/>
                  <a:pt x="1717728" y="2182367"/>
                  <a:pt x="1610536" y="2209670"/>
                </a:cubicBezTo>
                <a:cubicBezTo>
                  <a:pt x="1399185" y="2261244"/>
                  <a:pt x="1159521" y="2246076"/>
                  <a:pt x="970417" y="2143940"/>
                </a:cubicBezTo>
                <a:cubicBezTo>
                  <a:pt x="1170644" y="2526190"/>
                  <a:pt x="1447725" y="2465516"/>
                  <a:pt x="1531659" y="2446302"/>
                </a:cubicBezTo>
                <a:cubicBezTo>
                  <a:pt x="1427500" y="2605067"/>
                  <a:pt x="1220195" y="2650574"/>
                  <a:pt x="1040194" y="2520123"/>
                </a:cubicBezTo>
                <a:cubicBezTo>
                  <a:pt x="1030081" y="2513044"/>
                  <a:pt x="1021991" y="2504955"/>
                  <a:pt x="1012890" y="2497875"/>
                </a:cubicBezTo>
                <a:cubicBezTo>
                  <a:pt x="890529" y="2709226"/>
                  <a:pt x="464795" y="2786080"/>
                  <a:pt x="585134" y="2905408"/>
                </a:cubicBezTo>
                <a:cubicBezTo>
                  <a:pt x="1526602" y="3840809"/>
                  <a:pt x="2443801" y="4164407"/>
                  <a:pt x="2443801" y="4164407"/>
                </a:cubicBezTo>
                <a:cubicBezTo>
                  <a:pt x="2521667" y="4282217"/>
                  <a:pt x="2602820" y="4452359"/>
                  <a:pt x="2680749" y="4641304"/>
                </a:cubicBezTo>
                <a:lnTo>
                  <a:pt x="2704586" y="4702819"/>
                </a:lnTo>
                <a:lnTo>
                  <a:pt x="274676" y="4702819"/>
                </a:lnTo>
                <a:lnTo>
                  <a:pt x="115292" y="4702819"/>
                </a:lnTo>
                <a:lnTo>
                  <a:pt x="0" y="4702819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de-DE" sz="135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C10922-9553-44D5-BDEF-C5DFD31E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899361"/>
            <a:ext cx="6399768" cy="540727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3512495"/>
            <a:ext cx="6399768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8AC3E5BE-9275-472F-AEB2-C4DA849B9A5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rgbClr val="0072BC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8A45B3C2-1CA4-47B2-9CD9-00EEF9D615AF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3243C064-66AF-4F89-A61C-8EAA80446B16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5E875C2F-2AC0-45DD-9626-129486821205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2F1F040A-4C25-4A9B-91CF-4997C0E3FA28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</p:spTree>
    <p:extLst>
      <p:ext uri="{BB962C8B-B14F-4D97-AF65-F5344CB8AC3E}">
        <p14:creationId xmlns:p14="http://schemas.microsoft.com/office/powerpoint/2010/main" val="3075076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zwei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ADE6869-998B-4809-AE43-C38E35BE8AA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625578" y="1422400"/>
            <a:ext cx="224194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B574367-BB34-447D-A233-6E083CBE5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921103" y="1422399"/>
            <a:ext cx="222289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DFAE767-5641-4D3F-9095-84DF276507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288" y="1422400"/>
            <a:ext cx="3754437" cy="34925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D8BA4BA-FB64-43C5-A66D-4FDB44EE8E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5" y="1088384"/>
            <a:ext cx="3754437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60897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60" userDrawn="1">
          <p15:clr>
            <a:srgbClr val="FBAE40"/>
          </p15:clr>
        </p15:guide>
        <p15:guide id="2" pos="432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7376B4C5-BE86-46E2-BB73-C84DD0D0A2B1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554B3AC1-FDFF-4DC3-9DC6-81F70D7AA0BB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77DD96AE-1808-4743-8DCB-608D8DC68352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Holder 3">
              <a:extLst>
                <a:ext uri="{FF2B5EF4-FFF2-40B4-BE49-F238E27FC236}">
                  <a16:creationId xmlns:a16="http://schemas.microsoft.com/office/drawing/2014/main" id="{DA1288D7-3EDD-4960-BA1A-AED8C420D13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grpSp>
        <p:nvGrpSpPr>
          <p:cNvPr id="16" name="Grafik 9">
            <a:extLst>
              <a:ext uri="{FF2B5EF4-FFF2-40B4-BE49-F238E27FC236}">
                <a16:creationId xmlns:a16="http://schemas.microsoft.com/office/drawing/2014/main" id="{FDF40BED-CE41-4F2B-9008-0CAE3088D83B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17" name="Grafik 9">
              <a:extLst>
                <a:ext uri="{FF2B5EF4-FFF2-40B4-BE49-F238E27FC236}">
                  <a16:creationId xmlns:a16="http://schemas.microsoft.com/office/drawing/2014/main" id="{0B49B38F-6A41-4759-B72C-5F216A133318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CBFECEB3-E5D0-4A80-BB99-C9B0C0773EAA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205BBD97-9903-40A9-8B6F-28C8A15C6553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01EB764-A17E-450D-B58A-6703C97C9CE9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82DD2E94-DB4B-4BD8-BFDB-FDFAA8C69EA1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832D3428-693C-4D74-94D9-E68B7A16B04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E083E88-01F2-4468-BC37-D107C47234B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E077675-12C0-483D-8266-8C564517BD07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F4BAE46-A2AC-42A1-814E-CFCC32BEF11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6A2275-819B-4DE9-965C-8B94B846FB54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1" name="Grafik 9">
              <a:extLst>
                <a:ext uri="{FF2B5EF4-FFF2-40B4-BE49-F238E27FC236}">
                  <a16:creationId xmlns:a16="http://schemas.microsoft.com/office/drawing/2014/main" id="{E34EB2FE-23B4-47AC-B2B7-CDB4683102DA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FD23CBD4-1BEB-423E-8DC2-39059E53AA13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2C65A015-E440-4675-B7F3-555C1D4FBF52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9333A91E-2316-4EF6-B3D9-6EEBD206C840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3" name="Grafik 9">
              <a:extLst>
                <a:ext uri="{FF2B5EF4-FFF2-40B4-BE49-F238E27FC236}">
                  <a16:creationId xmlns:a16="http://schemas.microsoft.com/office/drawing/2014/main" id="{C8616353-1EFD-4898-8A56-A00BAFC56FC0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9797380-64F5-4BE7-99B6-07726B5EFB53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FB09C04D-B801-4043-976F-2CB57892DD7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0C5D06E4-755E-46B7-B5D7-711E6626EED4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C88A03F6-FACB-4995-B138-81008C66E66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9192B9C-F3FF-4EAF-BBCF-ACEA07ACC4A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7" name="Grafik 9">
              <a:extLst>
                <a:ext uri="{FF2B5EF4-FFF2-40B4-BE49-F238E27FC236}">
                  <a16:creationId xmlns:a16="http://schemas.microsoft.com/office/drawing/2014/main" id="{3BE7F837-4861-4A4D-BD76-15443C5AA3A4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BB1FE5B7-58E9-40E5-A04E-E7CAAE5D0E3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E90E6BEA-4D78-4289-A05B-4F064701D3E5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174474D8-C33C-4271-85AE-095508EFB8EE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22FEF1E6-C2ED-48D1-B68D-F0300DB1682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5579" y="330910"/>
            <a:ext cx="2727787" cy="45232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2A6B4FCA-16D8-4C61-9911-C6EBBA2E9614}"/>
              </a:ext>
            </a:extLst>
          </p:cNvPr>
          <p:cNvCxnSpPr>
            <a:cxnSpLocks/>
          </p:cNvCxnSpPr>
          <p:nvPr userDrawn="1"/>
        </p:nvCxnSpPr>
        <p:spPr>
          <a:xfrm>
            <a:off x="4625975" y="974732"/>
            <a:ext cx="2727391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973DDC7-C42E-4F39-AF1D-5C1BA1202CB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-6031" y="-1"/>
            <a:ext cx="4277280" cy="49149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8E86CCD-5F3A-4D32-9430-6A5FA2D999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5578" y="1422400"/>
            <a:ext cx="3997722" cy="3487738"/>
          </a:xfrm>
        </p:spPr>
        <p:txBody>
          <a:bodyPr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0932BE4D-D3DC-4293-B6F8-AD2578029F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5578" y="1088384"/>
            <a:ext cx="3996929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27148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zwei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CBB2739F-531B-406E-B9AE-7F5955A4C086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10BD749C-F32D-4FA0-8B2F-E4376F4459C1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bk object 18">
              <a:extLst>
                <a:ext uri="{FF2B5EF4-FFF2-40B4-BE49-F238E27FC236}">
                  <a16:creationId xmlns:a16="http://schemas.microsoft.com/office/drawing/2014/main" id="{75AD1741-5FE5-4A33-9577-F1F4588F6C91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Holder 3">
              <a:extLst>
                <a:ext uri="{FF2B5EF4-FFF2-40B4-BE49-F238E27FC236}">
                  <a16:creationId xmlns:a16="http://schemas.microsoft.com/office/drawing/2014/main" id="{BF81CE3E-1239-4D0D-8337-4AABB0EB94B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grpSp>
        <p:nvGrpSpPr>
          <p:cNvPr id="16" name="Grafik 9">
            <a:extLst>
              <a:ext uri="{FF2B5EF4-FFF2-40B4-BE49-F238E27FC236}">
                <a16:creationId xmlns:a16="http://schemas.microsoft.com/office/drawing/2014/main" id="{FDF40BED-CE41-4F2B-9008-0CAE3088D83B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17" name="Grafik 9">
              <a:extLst>
                <a:ext uri="{FF2B5EF4-FFF2-40B4-BE49-F238E27FC236}">
                  <a16:creationId xmlns:a16="http://schemas.microsoft.com/office/drawing/2014/main" id="{0B49B38F-6A41-4759-B72C-5F216A133318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CBFECEB3-E5D0-4A80-BB99-C9B0C0773EAA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205BBD97-9903-40A9-8B6F-28C8A15C6553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01EB764-A17E-450D-B58A-6703C97C9CE9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82DD2E94-DB4B-4BD8-BFDB-FDFAA8C69EA1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832D3428-693C-4D74-94D9-E68B7A16B04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E083E88-01F2-4468-BC37-D107C47234B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E077675-12C0-483D-8266-8C564517BD07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F4BAE46-A2AC-42A1-814E-CFCC32BEF11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6A2275-819B-4DE9-965C-8B94B846FB54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1" name="Grafik 9">
              <a:extLst>
                <a:ext uri="{FF2B5EF4-FFF2-40B4-BE49-F238E27FC236}">
                  <a16:creationId xmlns:a16="http://schemas.microsoft.com/office/drawing/2014/main" id="{E34EB2FE-23B4-47AC-B2B7-CDB4683102DA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FD23CBD4-1BEB-423E-8DC2-39059E53AA13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2C65A015-E440-4675-B7F3-555C1D4FBF52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9333A91E-2316-4EF6-B3D9-6EEBD206C840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3" name="Grafik 9">
              <a:extLst>
                <a:ext uri="{FF2B5EF4-FFF2-40B4-BE49-F238E27FC236}">
                  <a16:creationId xmlns:a16="http://schemas.microsoft.com/office/drawing/2014/main" id="{C8616353-1EFD-4898-8A56-A00BAFC56FC0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9797380-64F5-4BE7-99B6-07726B5EFB53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FB09C04D-B801-4043-976F-2CB57892DD7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0C5D06E4-755E-46B7-B5D7-711E6626EED4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C88A03F6-FACB-4995-B138-81008C66E66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9192B9C-F3FF-4EAF-BBCF-ACEA07ACC4A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7" name="Grafik 9">
              <a:extLst>
                <a:ext uri="{FF2B5EF4-FFF2-40B4-BE49-F238E27FC236}">
                  <a16:creationId xmlns:a16="http://schemas.microsoft.com/office/drawing/2014/main" id="{3BE7F837-4861-4A4D-BD76-15443C5AA3A4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BB1FE5B7-58E9-40E5-A04E-E7CAAE5D0E3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E90E6BEA-4D78-4289-A05B-4F064701D3E5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174474D8-C33C-4271-85AE-095508EFB8EE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22FEF1E6-C2ED-48D1-B68D-F0300DB1682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5579" y="330910"/>
            <a:ext cx="2727787" cy="45232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C79038B0-AD42-42B7-8D15-303CEBA1DC4C}"/>
              </a:ext>
            </a:extLst>
          </p:cNvPr>
          <p:cNvCxnSpPr>
            <a:cxnSpLocks/>
          </p:cNvCxnSpPr>
          <p:nvPr userDrawn="1"/>
        </p:nvCxnSpPr>
        <p:spPr>
          <a:xfrm>
            <a:off x="4625975" y="974732"/>
            <a:ext cx="2727391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64C44-AFA3-4DC5-AA03-2798F14ED87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4276259" cy="243114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E691ED2-3E52-4E4A-9F7C-C8A1129667C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0" y="2493863"/>
            <a:ext cx="4276259" cy="2421037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7826728D-0439-4A76-A6FC-AAE7B4BDFA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5578" y="1422400"/>
            <a:ext cx="4000268" cy="3487738"/>
          </a:xfrm>
        </p:spPr>
        <p:txBody>
          <a:bodyPr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6CA70A77-A6F0-4164-8C3A-0A11A527FA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2239" y="1088384"/>
            <a:ext cx="4000268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9887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1" userDrawn="1">
          <p15:clr>
            <a:srgbClr val="FBAE40"/>
          </p15:clr>
        </p15:guide>
        <p15:guide id="2" orient="horz" pos="153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33C81B-6C39-4BD5-9BF9-8617341D801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0" y="1422400"/>
            <a:ext cx="454461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915B8044-0142-42E8-8428-B098000CEBD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99384" y="1422400"/>
            <a:ext cx="454461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DCD8515B-3FAA-49D1-9325-FCE6A6E2CA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62697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3" userDrawn="1">
          <p15:clr>
            <a:srgbClr val="FBAE40"/>
          </p15:clr>
        </p15:guide>
        <p15:guide id="2" pos="289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021923-B745-4638-A634-E1DA375F90E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422399"/>
            <a:ext cx="2978945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556F71-EDA3-472E-9372-CE0F4A69672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32522" y="1422400"/>
            <a:ext cx="307895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C1ADC803-A245-408E-AB12-EC54C19B510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5058" y="1422400"/>
            <a:ext cx="2978943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8BF9FAA4-D548-4161-842B-AA7FC87A01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6764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10" userDrawn="1">
          <p15:clr>
            <a:srgbClr val="FBAE40"/>
          </p15:clr>
        </p15:guide>
        <p15:guide id="3" pos="3850" userDrawn="1">
          <p15:clr>
            <a:srgbClr val="FBAE40"/>
          </p15:clr>
        </p15:guide>
        <p15:guide id="4" pos="3884" userDrawn="1">
          <p15:clr>
            <a:srgbClr val="FBAE40"/>
          </p15:clr>
        </p15:guide>
        <p15:guide id="5" pos="1877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40F789-6719-4203-8D60-D2478F65170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1422399"/>
            <a:ext cx="9144000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C7107210-3CE2-4AF7-87A5-802B65D926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80941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 userDrawn="1">
          <p15:clr>
            <a:srgbClr val="FBAE40"/>
          </p15:clr>
        </p15:guide>
        <p15:guide id="2" orient="horz" pos="2014" userDrawn="1">
          <p15:clr>
            <a:srgbClr val="FBAE40"/>
          </p15:clr>
        </p15:guide>
        <p15:guide id="3" pos="2863" userDrawn="1">
          <p15:clr>
            <a:srgbClr val="FBAE40"/>
          </p15:clr>
        </p15:guide>
        <p15:guide id="4" pos="2897" userDrawn="1">
          <p15:clr>
            <a:srgbClr val="FBAE40"/>
          </p15:clr>
        </p15:guide>
        <p15:guide id="5" pos="1928" userDrawn="1">
          <p15:clr>
            <a:srgbClr val="FBAE40"/>
          </p15:clr>
        </p15:guide>
        <p15:guide id="6" pos="1894" userDrawn="1">
          <p15:clr>
            <a:srgbClr val="FBAE40"/>
          </p15:clr>
        </p15:guide>
        <p15:guide id="7" pos="958" userDrawn="1">
          <p15:clr>
            <a:srgbClr val="FBAE40"/>
          </p15:clr>
        </p15:guide>
        <p15:guide id="8" pos="924" userDrawn="1">
          <p15:clr>
            <a:srgbClr val="FBAE40"/>
          </p15:clr>
        </p15:guide>
        <p15:guide id="9" pos="4309" userDrawn="1">
          <p15:clr>
            <a:srgbClr val="FBAE40"/>
          </p15:clr>
        </p15:guide>
        <p15:guide id="10" pos="4343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0CC4D937-7F2F-4AE2-8EDF-C7E85BCB25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5274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37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928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4F2D883D-86A1-4B38-BBBC-81F258AD3664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A0B87E1F-4D99-4450-9167-085B1ECC6BB2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29147ACE-4C7A-4AC3-A60F-A813EE08D57E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Holder 3">
              <a:extLst>
                <a:ext uri="{FF2B5EF4-FFF2-40B4-BE49-F238E27FC236}">
                  <a16:creationId xmlns:a16="http://schemas.microsoft.com/office/drawing/2014/main" id="{3187F65C-802F-454B-B4D7-B16EEF26A6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grpSp>
        <p:nvGrpSpPr>
          <p:cNvPr id="16" name="Grafik 9">
            <a:extLst>
              <a:ext uri="{FF2B5EF4-FFF2-40B4-BE49-F238E27FC236}">
                <a16:creationId xmlns:a16="http://schemas.microsoft.com/office/drawing/2014/main" id="{FDF40BED-CE41-4F2B-9008-0CAE3088D83B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17" name="Grafik 9">
              <a:extLst>
                <a:ext uri="{FF2B5EF4-FFF2-40B4-BE49-F238E27FC236}">
                  <a16:creationId xmlns:a16="http://schemas.microsoft.com/office/drawing/2014/main" id="{0B49B38F-6A41-4759-B72C-5F216A133318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CBFECEB3-E5D0-4A80-BB99-C9B0C0773EAA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205BBD97-9903-40A9-8B6F-28C8A15C6553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01EB764-A17E-450D-B58A-6703C97C9CE9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82DD2E94-DB4B-4BD8-BFDB-FDFAA8C69EA1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832D3428-693C-4D74-94D9-E68B7A16B04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E083E88-01F2-4468-BC37-D107C47234B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E077675-12C0-483D-8266-8C564517BD07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F4BAE46-A2AC-42A1-814E-CFCC32BEF11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6A2275-819B-4DE9-965C-8B94B846FB54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1" name="Grafik 9">
              <a:extLst>
                <a:ext uri="{FF2B5EF4-FFF2-40B4-BE49-F238E27FC236}">
                  <a16:creationId xmlns:a16="http://schemas.microsoft.com/office/drawing/2014/main" id="{E34EB2FE-23B4-47AC-B2B7-CDB4683102DA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FD23CBD4-1BEB-423E-8DC2-39059E53AA13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2C65A015-E440-4675-B7F3-555C1D4FBF52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9333A91E-2316-4EF6-B3D9-6EEBD206C840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3" name="Grafik 9">
              <a:extLst>
                <a:ext uri="{FF2B5EF4-FFF2-40B4-BE49-F238E27FC236}">
                  <a16:creationId xmlns:a16="http://schemas.microsoft.com/office/drawing/2014/main" id="{C8616353-1EFD-4898-8A56-A00BAFC56FC0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9797380-64F5-4BE7-99B6-07726B5EFB53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FB09C04D-B801-4043-976F-2CB57892DD7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0C5D06E4-755E-46B7-B5D7-711E6626EED4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C88A03F6-FACB-4995-B138-81008C66E66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9192B9C-F3FF-4EAF-BBCF-ACEA07ACC4A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7" name="Grafik 9">
              <a:extLst>
                <a:ext uri="{FF2B5EF4-FFF2-40B4-BE49-F238E27FC236}">
                  <a16:creationId xmlns:a16="http://schemas.microsoft.com/office/drawing/2014/main" id="{3BE7F837-4861-4A4D-BD76-15443C5AA3A4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BB1FE5B7-58E9-40E5-A04E-E7CAAE5D0E3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E90E6BEA-4D78-4289-A05B-4F064701D3E5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174474D8-C33C-4271-85AE-095508EFB8EE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22FEF1E6-C2ED-48D1-B68D-F0300DB1682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920" y="3034543"/>
            <a:ext cx="4779587" cy="9192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B9C8E9F-01A9-4CE0-8030-B76B3BE38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731958" cy="4914900"/>
          </a:xfrm>
          <a:custGeom>
            <a:avLst/>
            <a:gdLst>
              <a:gd name="connsiteX0" fmla="*/ 0 w 5015880"/>
              <a:gd name="connsiteY0" fmla="*/ 0 h 6597650"/>
              <a:gd name="connsiteX1" fmla="*/ 5015880 w 5015880"/>
              <a:gd name="connsiteY1" fmla="*/ 0 h 6597650"/>
              <a:gd name="connsiteX2" fmla="*/ 5015880 w 5015880"/>
              <a:gd name="connsiteY2" fmla="*/ 6597650 h 6597650"/>
              <a:gd name="connsiteX3" fmla="*/ 0 w 5015880"/>
              <a:gd name="connsiteY3" fmla="*/ 6597650 h 659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880" h="6597650">
                <a:moveTo>
                  <a:pt x="0" y="0"/>
                </a:moveTo>
                <a:lnTo>
                  <a:pt x="5015880" y="0"/>
                </a:lnTo>
                <a:lnTo>
                  <a:pt x="5015880" y="6597650"/>
                </a:lnTo>
                <a:lnTo>
                  <a:pt x="0" y="6597650"/>
                </a:lnTo>
                <a:close/>
              </a:path>
            </a:pathLst>
          </a:cu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26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A319C61-FBE7-466D-8041-BA328224720B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27" name="bk object 18">
              <a:extLst>
                <a:ext uri="{FF2B5EF4-FFF2-40B4-BE49-F238E27FC236}">
                  <a16:creationId xmlns:a16="http://schemas.microsoft.com/office/drawing/2014/main" id="{6943C0CE-1EA2-499D-ACFC-7FAE777D4885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C64DCA2F-E670-44CF-8CCD-A8817BCDFE08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Holder 3">
              <a:extLst>
                <a:ext uri="{FF2B5EF4-FFF2-40B4-BE49-F238E27FC236}">
                  <a16:creationId xmlns:a16="http://schemas.microsoft.com/office/drawing/2014/main" id="{39C16D6C-600C-4A10-95E4-95BF4999FC1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C10922-9553-44D5-BDEF-C5DFD31E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331598"/>
            <a:ext cx="6399768" cy="1108490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3512495"/>
            <a:ext cx="6399768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018F5287-7D90-4427-B223-AB51C34FB46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rgbClr val="0072BC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49CBA05-EE3B-40FD-B566-67D594E41B9E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73274AB8-A508-4076-9FF6-7AE09BB7827C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0060672-D990-46D3-A86C-D3F5FB08D442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7FB0B066-EC76-4017-ACF3-B5105457A388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</p:spTree>
    <p:extLst>
      <p:ext uri="{BB962C8B-B14F-4D97-AF65-F5344CB8AC3E}">
        <p14:creationId xmlns:p14="http://schemas.microsoft.com/office/powerpoint/2010/main" val="1167353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C90C208C-E187-483E-A849-994740CF4EB9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EE0396FA-425F-4EDC-9520-B9A44FA9B2CE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565B0312-1532-4603-9199-E7A9D647D7DD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Holder 3">
              <a:extLst>
                <a:ext uri="{FF2B5EF4-FFF2-40B4-BE49-F238E27FC236}">
                  <a16:creationId xmlns:a16="http://schemas.microsoft.com/office/drawing/2014/main" id="{64829966-6167-4E75-9B98-6CFBF28F3C7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grpSp>
        <p:nvGrpSpPr>
          <p:cNvPr id="16" name="Grafik 9">
            <a:extLst>
              <a:ext uri="{FF2B5EF4-FFF2-40B4-BE49-F238E27FC236}">
                <a16:creationId xmlns:a16="http://schemas.microsoft.com/office/drawing/2014/main" id="{FDF40BED-CE41-4F2B-9008-0CAE3088D83B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17" name="Grafik 9">
              <a:extLst>
                <a:ext uri="{FF2B5EF4-FFF2-40B4-BE49-F238E27FC236}">
                  <a16:creationId xmlns:a16="http://schemas.microsoft.com/office/drawing/2014/main" id="{0B49B38F-6A41-4759-B72C-5F216A133318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CBFECEB3-E5D0-4A80-BB99-C9B0C0773EAA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205BBD97-9903-40A9-8B6F-28C8A15C6553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01EB764-A17E-450D-B58A-6703C97C9CE9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82DD2E94-DB4B-4BD8-BFDB-FDFAA8C69EA1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832D3428-693C-4D74-94D9-E68B7A16B04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E083E88-01F2-4468-BC37-D107C47234B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E077675-12C0-483D-8266-8C564517BD07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F4BAE46-A2AC-42A1-814E-CFCC32BEF11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6A2275-819B-4DE9-965C-8B94B846FB54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1" name="Grafik 9">
              <a:extLst>
                <a:ext uri="{FF2B5EF4-FFF2-40B4-BE49-F238E27FC236}">
                  <a16:creationId xmlns:a16="http://schemas.microsoft.com/office/drawing/2014/main" id="{E34EB2FE-23B4-47AC-B2B7-CDB4683102DA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FD23CBD4-1BEB-423E-8DC2-39059E53AA13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2C65A015-E440-4675-B7F3-555C1D4FBF52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9333A91E-2316-4EF6-B3D9-6EEBD206C840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3" name="Grafik 9">
              <a:extLst>
                <a:ext uri="{FF2B5EF4-FFF2-40B4-BE49-F238E27FC236}">
                  <a16:creationId xmlns:a16="http://schemas.microsoft.com/office/drawing/2014/main" id="{C8616353-1EFD-4898-8A56-A00BAFC56FC0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9797380-64F5-4BE7-99B6-07726B5EFB53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FB09C04D-B801-4043-976F-2CB57892DD7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0C5D06E4-755E-46B7-B5D7-711E6626EED4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C88A03F6-FACB-4995-B138-81008C66E66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9192B9C-F3FF-4EAF-BBCF-ACEA07ACC4A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7" name="Grafik 9">
              <a:extLst>
                <a:ext uri="{FF2B5EF4-FFF2-40B4-BE49-F238E27FC236}">
                  <a16:creationId xmlns:a16="http://schemas.microsoft.com/office/drawing/2014/main" id="{3BE7F837-4861-4A4D-BD76-15443C5AA3A4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BB1FE5B7-58E9-40E5-A04E-E7CAAE5D0E3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E90E6BEA-4D78-4289-A05B-4F064701D3E5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174474D8-C33C-4271-85AE-095508EFB8EE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22FEF1E6-C2ED-48D1-B68D-F0300DB1682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920" y="3034543"/>
            <a:ext cx="4779587" cy="9192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353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61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C014E30-33A3-475F-B8A0-9E84E311170A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6643BCF6-A569-4BAD-B15C-E253B00A5594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D0D25174-0D7D-4590-B212-5467D04FECF1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Holder 3">
              <a:extLst>
                <a:ext uri="{FF2B5EF4-FFF2-40B4-BE49-F238E27FC236}">
                  <a16:creationId xmlns:a16="http://schemas.microsoft.com/office/drawing/2014/main" id="{7C25F4F3-A838-4B03-A6C0-3D91C8E43EB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3512495"/>
            <a:ext cx="4936563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FAB22651-CAFB-4334-BBAD-47EBF4CF7F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331598"/>
            <a:ext cx="4936563" cy="1108490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CF4A76B1-953E-4A32-9BD1-DE88786E38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rgbClr val="0072BC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CFD7E5C6-0F67-4B37-B3BF-534429CFB0DA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4D3305F2-C7C5-4C12-9231-D66E6CDF1F5F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841CA9BF-ECB3-404C-B6B8-1533D1C1E0A0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B7658C24-2A28-49B2-96C0-D5EEAC50C416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135B6-57F4-4B6E-AD86-CFAA18EDA9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0941" y="1088383"/>
            <a:ext cx="3523059" cy="3826517"/>
          </a:xfrm>
          <a:solidFill>
            <a:schemeClr val="bg2">
              <a:lumMod val="100000"/>
            </a:schemeClr>
          </a:solidFill>
          <a:ln/>
        </p:spPr>
        <p:txBody>
          <a:bodyPr lIns="0" tIns="540000" rIns="0" bIns="0" anchor="t">
            <a:noAutofit/>
          </a:bodyPr>
          <a:lstStyle>
            <a:lvl1pPr marL="180975" indent="0" algn="l">
              <a:lnSpc>
                <a:spcPct val="90000"/>
              </a:lnSpc>
              <a:buNone/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Inhaltsplatzhalter</a:t>
            </a:r>
          </a:p>
        </p:txBody>
      </p:sp>
    </p:spTree>
    <p:extLst>
      <p:ext uri="{BB962C8B-B14F-4D97-AF65-F5344CB8AC3E}">
        <p14:creationId xmlns:p14="http://schemas.microsoft.com/office/powerpoint/2010/main" val="46692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AE8C18B-3B31-4172-BD36-383A2D959058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033258C7-8016-4009-9FB1-F90060178720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F63F0B04-1DC4-4DF5-9D98-F1A5AB5B67C4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Holder 3">
              <a:extLst>
                <a:ext uri="{FF2B5EF4-FFF2-40B4-BE49-F238E27FC236}">
                  <a16:creationId xmlns:a16="http://schemas.microsoft.com/office/drawing/2014/main" id="{1BF4C821-21F2-42D9-9C34-70F485006B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250489"/>
            <a:ext cx="2830329" cy="1189599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3512495"/>
            <a:ext cx="2830329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335E6D46-1A90-4F85-971E-BE51B6E275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rgbClr val="0072BC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23343E36-3D15-4FBD-82A0-2EF69415466D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F35EBB84-4567-4B99-BCB2-9E4F2E74A659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8D04A692-1B93-4339-9E71-F30AA92C9F93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5237AA0D-D90E-4127-B627-42907D1E6150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76DE86-C438-4E37-A2C2-A3C892D489F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45886" y="1088383"/>
            <a:ext cx="5598114" cy="3826517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045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zwei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609EF01-760B-4279-96D2-9AE5DF9E07ED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32" name="bk object 18">
              <a:extLst>
                <a:ext uri="{FF2B5EF4-FFF2-40B4-BE49-F238E27FC236}">
                  <a16:creationId xmlns:a16="http://schemas.microsoft.com/office/drawing/2014/main" id="{A4C7AC9B-CEA5-4C57-B178-3624C6812F1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k object 18">
              <a:extLst>
                <a:ext uri="{FF2B5EF4-FFF2-40B4-BE49-F238E27FC236}">
                  <a16:creationId xmlns:a16="http://schemas.microsoft.com/office/drawing/2014/main" id="{D054BE5A-53A6-4A25-B171-207E0A5A15D9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Holder 3">
              <a:extLst>
                <a:ext uri="{FF2B5EF4-FFF2-40B4-BE49-F238E27FC236}">
                  <a16:creationId xmlns:a16="http://schemas.microsoft.com/office/drawing/2014/main" id="{7E7A0D5B-9864-42E6-BDCD-A3D2A06863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65050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3818597"/>
            <a:ext cx="5773656" cy="567763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4458767"/>
            <a:ext cx="5773656" cy="27418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grpSp>
        <p:nvGrpSpPr>
          <p:cNvPr id="14" name="Grafik 6">
            <a:extLst>
              <a:ext uri="{FF2B5EF4-FFF2-40B4-BE49-F238E27FC236}">
                <a16:creationId xmlns:a16="http://schemas.microsoft.com/office/drawing/2014/main" id="{06DED613-6C95-44B4-934D-915F765D5E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rgbClr val="0072BC"/>
          </a:solidFill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D8DE4AB-9CB4-42A7-9E68-6E2FAB87CDD7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AF7295B-8EB5-4B3E-B347-40D564DF2E8A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19EB503C-B339-4925-A963-9A41C6D48A86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458334B5-873D-4772-A5CD-6DB0CA382F6C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solidFill>
              <a:srgbClr val="0072BC"/>
            </a:solidFill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9443CD-BCA7-46CF-AFA8-330C4634025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422399"/>
            <a:ext cx="6678234" cy="2396196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24558D-B62E-4475-9EF0-8C38F6D9AB6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40999" y="1422400"/>
            <a:ext cx="2403000" cy="2396196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373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D474F-8BEC-4D91-A03D-D9362EBEA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Inhaltsverzeichnis (Text bearbeiten)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9AD49C-66AF-4DEA-AFAD-00CFC0FCD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A236E8-550F-4D48-A470-B5B6ACB7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EECEC85-61F4-4B79-8C27-7F9D489194F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88102" y="1422400"/>
            <a:ext cx="3655898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0A45E48-BE13-4673-A7CD-2D5059A1B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422399"/>
            <a:ext cx="4586288" cy="3492500"/>
          </a:xfrm>
        </p:spPr>
        <p:txBody>
          <a:bodyPr>
            <a:noAutofit/>
          </a:bodyPr>
          <a:lstStyle>
            <a:lvl1pPr marL="295275" indent="-295275">
              <a:spcBef>
                <a:spcPts val="12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3049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89A477-57D5-4BE0-806F-7840FB2B8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422399"/>
            <a:ext cx="8096250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0927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921D334-520E-4FBB-B8A8-6A609B53F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422399"/>
            <a:ext cx="8101012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1DE3242-4A0A-49BE-B977-923FDF4B3B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3736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2B04C92-175E-41BA-89CE-B2785D9E3855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AFB087C7-FC7D-4892-B0D6-EA804CF535F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bk object 18">
              <a:extLst>
                <a:ext uri="{FF2B5EF4-FFF2-40B4-BE49-F238E27FC236}">
                  <a16:creationId xmlns:a16="http://schemas.microsoft.com/office/drawing/2014/main" id="{FA50712F-6C72-4330-A489-54C0FA78213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Holder 3">
              <a:extLst>
                <a:ext uri="{FF2B5EF4-FFF2-40B4-BE49-F238E27FC236}">
                  <a16:creationId xmlns:a16="http://schemas.microsoft.com/office/drawing/2014/main" id="{390EDD11-ED96-4F2C-BB78-7CE69D30A03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03D4771-8BB8-4FA1-A2DA-170FCFE2056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26594" y="330910"/>
            <a:ext cx="6826772" cy="4523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2F5159-1DFE-4F9C-BE85-E97D32EA19C5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1550" y="1422399"/>
            <a:ext cx="8100956" cy="3423465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64DE2C-9DE8-411C-83C3-1274BB37020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35496" y="4975579"/>
            <a:ext cx="337406" cy="1486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C549DC-12B4-40A5-A309-CF801E18C8D4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28650" y="4975579"/>
            <a:ext cx="7129704" cy="1486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9F45371-9B7D-4505-A4D1-3E02BE436A0C}"/>
              </a:ext>
            </a:extLst>
          </p:cNvPr>
          <p:cNvCxnSpPr>
            <a:cxnSpLocks/>
          </p:cNvCxnSpPr>
          <p:nvPr userDrawn="1"/>
        </p:nvCxnSpPr>
        <p:spPr>
          <a:xfrm>
            <a:off x="521551" y="974732"/>
            <a:ext cx="6831815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afik 9">
            <a:extLst>
              <a:ext uri="{FF2B5EF4-FFF2-40B4-BE49-F238E27FC236}">
                <a16:creationId xmlns:a16="http://schemas.microsoft.com/office/drawing/2014/main" id="{A240364D-AE4D-440E-88A8-B05FF302FB9D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2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C5CA81CC-0A8C-4F0A-898F-756081956301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1076D363-C034-4E14-9F45-AC0FCE1EDB18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594D7886-9B36-4085-8FC4-E5D73FFB04FF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34A71752-C6CB-41A1-9ED4-535445E5CA2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0B449204-D2C5-46C7-9446-78CB3AE33C0F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836500CA-7AFD-48CA-B6D3-0D77161C68B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7016B36-B092-4AFD-B601-383B7784BFBF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1A46A87-4807-4767-B647-E3EC036BC92A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9FDC7EA-9A66-40BA-AEEF-50B9422FB283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3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EDC61321-1CDD-47FE-82F4-EC44AE05670E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8F89A53-4AB3-4A93-B3CB-37874A98D1FD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58E0EDC8-E74F-4551-8BD2-939CC38E7C3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34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9D8C1F22-3E98-4749-B684-AA127651774A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1C3B0773-417D-4813-BD67-9BC2D01A3929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B5CEBB8-8410-4826-A2E1-C3C323E13940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2141CF3-1E59-49AE-B4F4-71225DE8DBD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77A4FE29-4562-4C15-8839-87F3DA744A7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4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499DC055-1C0A-47CE-BA62-2B92DDA092AF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CFC50087-AE06-4FC3-BF14-DD98E5DF1E54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21874895-4ADB-4607-9955-2800059B66C0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CCA96FB2-00D1-437E-BC9E-014BF2485AA3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rgbClr val="0072BC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883162FD-5920-459D-B957-31A263988D88}"/>
              </a:ext>
            </a:extLst>
          </p:cNvPr>
          <p:cNvSpPr/>
          <p:nvPr userDrawn="1"/>
        </p:nvSpPr>
        <p:spPr>
          <a:xfrm>
            <a:off x="-4877" y="390926"/>
            <a:ext cx="337406" cy="294925"/>
          </a:xfrm>
          <a:custGeom>
            <a:avLst/>
            <a:gdLst>
              <a:gd name="connsiteX0" fmla="*/ 0 w 152234"/>
              <a:gd name="connsiteY0" fmla="*/ 134353 h 132902"/>
              <a:gd name="connsiteX1" fmla="*/ 84816 w 152234"/>
              <a:gd name="connsiteY1" fmla="*/ 134353 h 132902"/>
              <a:gd name="connsiteX2" fmla="*/ 152234 w 152234"/>
              <a:gd name="connsiteY2" fmla="*/ 67176 h 132902"/>
              <a:gd name="connsiteX3" fmla="*/ 84816 w 152234"/>
              <a:gd name="connsiteY3" fmla="*/ 0 h 132902"/>
              <a:gd name="connsiteX4" fmla="*/ 0 w 152234"/>
              <a:gd name="connsiteY4" fmla="*/ 0 h 132902"/>
              <a:gd name="connsiteX5" fmla="*/ 0 w 152234"/>
              <a:gd name="connsiteY5" fmla="*/ 134353 h 13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234" h="132902">
                <a:moveTo>
                  <a:pt x="0" y="134353"/>
                </a:moveTo>
                <a:lnTo>
                  <a:pt x="84816" y="134353"/>
                </a:lnTo>
                <a:cubicBezTo>
                  <a:pt x="122029" y="134353"/>
                  <a:pt x="152234" y="104389"/>
                  <a:pt x="152234" y="67176"/>
                </a:cubicBezTo>
                <a:cubicBezTo>
                  <a:pt x="152234" y="29964"/>
                  <a:pt x="122029" y="0"/>
                  <a:pt x="84816" y="0"/>
                </a:cubicBezTo>
                <a:lnTo>
                  <a:pt x="0" y="0"/>
                </a:lnTo>
                <a:lnTo>
                  <a:pt x="0" y="134353"/>
                </a:lnTo>
                <a:close/>
              </a:path>
            </a:pathLst>
          </a:custGeom>
          <a:solidFill>
            <a:srgbClr val="0072BC"/>
          </a:solidFill>
          <a:ln w="240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1"/>
          </a:p>
        </p:txBody>
      </p:sp>
    </p:spTree>
    <p:extLst>
      <p:ext uri="{BB962C8B-B14F-4D97-AF65-F5344CB8AC3E}">
        <p14:creationId xmlns:p14="http://schemas.microsoft.com/office/powerpoint/2010/main" val="18342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6" r:id="rId7"/>
    <p:sldLayoutId id="2147483697" r:id="rId8"/>
    <p:sldLayoutId id="2147483698" r:id="rId9"/>
    <p:sldLayoutId id="2147483721" r:id="rId10"/>
    <p:sldLayoutId id="2147483699" r:id="rId11"/>
    <p:sldLayoutId id="2147483700" r:id="rId12"/>
    <p:sldLayoutId id="2147483722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4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3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4638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Wingdings 2" panose="05020102010507070707" pitchFamily="18" charset="2"/>
        <a:buChar char="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43" userDrawn="1">
          <p15:clr>
            <a:srgbClr val="F26B43"/>
          </p15:clr>
        </p15:guide>
        <p15:guide id="4" pos="329" userDrawn="1">
          <p15:clr>
            <a:srgbClr val="F26B43"/>
          </p15:clr>
        </p15:guide>
        <p15:guide id="5" pos="5432" userDrawn="1">
          <p15:clr>
            <a:srgbClr val="F26B43"/>
          </p15:clr>
        </p15:guide>
        <p15:guide id="6" orient="horz" pos="686" userDrawn="1">
          <p15:clr>
            <a:srgbClr val="F26B43"/>
          </p15:clr>
        </p15:guide>
        <p15:guide id="7" orient="horz" pos="3096" userDrawn="1">
          <p15:clr>
            <a:srgbClr val="F26B43"/>
          </p15:clr>
        </p15:guide>
        <p15:guide id="9" orient="horz" pos="3121" userDrawn="1">
          <p15:clr>
            <a:srgbClr val="F26B43"/>
          </p15:clr>
        </p15:guide>
        <p15:guide id="10" orient="horz" pos="8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ingo.coactum.de/763033" TargetMode="Externa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uni-duesseldorf.sciebo.de/s/zmvK32WIWFxuKYM" TargetMode="Externa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t1p.de/semprag" TargetMode="Externa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BAED4-9DB3-4AA9-B294-B78EDEB528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Semantik &amp; Pragmatik</a:t>
            </a: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9DC02B59-BC9C-4015-BE1A-A1DF878B86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Stefan Hartmann</a:t>
            </a:r>
          </a:p>
          <a:p>
            <a:r>
              <a:rPr lang="de-DE" sz="1350" dirty="0"/>
              <a:t>hartmast@hhu.de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307ADE8-D21D-49C8-A8EF-429717DC9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4278" y="4447133"/>
            <a:ext cx="5179209" cy="274182"/>
          </a:xfrm>
        </p:spPr>
        <p:txBody>
          <a:bodyPr/>
          <a:lstStyle/>
          <a:p>
            <a:r>
              <a:rPr lang="de-DE" dirty="0"/>
              <a:t>Bildmaterial, soweit nicht anders angegeben: </a:t>
            </a:r>
          </a:p>
          <a:p>
            <a:r>
              <a:rPr lang="de-DE" dirty="0"/>
              <a:t>Pixabay/Unsplash, CC0 </a:t>
            </a:r>
          </a:p>
        </p:txBody>
      </p:sp>
      <p:sp>
        <p:nvSpPr>
          <p:cNvPr id="5" name="Untertitel 7">
            <a:extLst>
              <a:ext uri="{FF2B5EF4-FFF2-40B4-BE49-F238E27FC236}">
                <a16:creationId xmlns:a16="http://schemas.microsoft.com/office/drawing/2014/main" id="{9DC02B59-BC9C-4015-BE1A-A1DF878B866F}"/>
              </a:ext>
            </a:extLst>
          </p:cNvPr>
          <p:cNvSpPr txBox="1">
            <a:spLocks/>
          </p:cNvSpPr>
          <p:nvPr/>
        </p:nvSpPr>
        <p:spPr>
          <a:xfrm>
            <a:off x="3654279" y="1350789"/>
            <a:ext cx="4401108" cy="604640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6"/>
              </a:buClr>
              <a:buFont typeface="Wingdings 2" panose="050201020105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6"/>
              </a:buClr>
              <a:buFont typeface="Wingdings 2" panose="050201020105070707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 2" panose="050201020105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 2" panose="050201020105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Einführung in die Semantik und Pragmatik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B35D3-6A91-4D45-A9F3-25391D40E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4375125"/>
            <a:ext cx="1349648" cy="4730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597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219E-2995-6748-9E70-E787B0A7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Worum geht's?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D359B6-64D8-DF45-83C8-2E87E4DD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(vgl. Kasper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12EFF-AD57-5146-91A4-B4151A22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10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D1F55F-626D-3640-AF35-C47590DC4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 sz="1800">
                <a:solidFill>
                  <a:schemeClr val="bg1">
                    <a:lumMod val="75000"/>
                  </a:schemeClr>
                </a:solidFill>
              </a:rPr>
              <a:t>subjektives Interesse, subjektive Relevanz: </a:t>
            </a:r>
            <a:r>
              <a:rPr lang="en-DE" sz="1800" i="1">
                <a:solidFill>
                  <a:schemeClr val="bg1">
                    <a:lumMod val="75000"/>
                  </a:schemeClr>
                </a:solidFill>
              </a:rPr>
              <a:t>Es bedeutet mir viel, dass Sie diese Vorlesung besuchen</a:t>
            </a:r>
          </a:p>
          <a:p>
            <a:r>
              <a:rPr lang="en-DE" sz="1800">
                <a:solidFill>
                  <a:schemeClr val="bg1">
                    <a:lumMod val="75000"/>
                  </a:schemeClr>
                </a:solidFill>
              </a:rPr>
              <a:t>natürliche Anzeichenbeziehung zwischen Wirkung und Ursache: </a:t>
            </a:r>
            <a:r>
              <a:rPr lang="en-DE" sz="1800" i="1">
                <a:solidFill>
                  <a:schemeClr val="bg1">
                    <a:lumMod val="75000"/>
                  </a:schemeClr>
                </a:solidFill>
              </a:rPr>
              <a:t>Dieser Ruf bedeutet für den Bonobo, dass ein Feind in der Nähe ist.</a:t>
            </a:r>
          </a:p>
          <a:p>
            <a:r>
              <a:rPr lang="en-DE" sz="1800">
                <a:solidFill>
                  <a:schemeClr val="bg1">
                    <a:lumMod val="75000"/>
                  </a:schemeClr>
                </a:solidFill>
              </a:rPr>
              <a:t>kulturabhängige Anzeichenbeziehung zwischen Wirkung und Ursache: </a:t>
            </a:r>
            <a:r>
              <a:rPr lang="en-DE" sz="1800" i="1">
                <a:solidFill>
                  <a:schemeClr val="bg1">
                    <a:lumMod val="75000"/>
                  </a:schemeClr>
                </a:solidFill>
              </a:rPr>
              <a:t>Dass ein Hundehaufen auf dem Boden liegt, bedeutet, dass jemand nicht aufgepasst hat oder auf soziales Verhalten keinen Wert legt.</a:t>
            </a:r>
          </a:p>
          <a:p>
            <a:r>
              <a:rPr lang="en-DE" sz="1800"/>
              <a:t>kontext</a:t>
            </a:r>
            <a:r>
              <a:rPr lang="en-DE" sz="1800" b="1"/>
              <a:t>unabhängige</a:t>
            </a:r>
            <a:r>
              <a:rPr lang="en-DE" sz="1800"/>
              <a:t>, nicht-natürliche und konventionelle Assoziation zwischen sprachlichen Ausdrücken und Konzepten: </a:t>
            </a:r>
            <a:r>
              <a:rPr lang="en-DE" sz="1800" i="1"/>
              <a:t>jm. etw. fragen</a:t>
            </a:r>
            <a:endParaRPr lang="en-DE" sz="1800"/>
          </a:p>
          <a:p>
            <a:r>
              <a:rPr lang="en-DE" sz="1800"/>
              <a:t>kontext</a:t>
            </a:r>
            <a:r>
              <a:rPr lang="en-DE" sz="1800" b="1"/>
              <a:t>abhängige</a:t>
            </a:r>
            <a:r>
              <a:rPr lang="en-DE" sz="1800"/>
              <a:t>, nicht-natürliche, konventionelle Assoziation zwischen sprachlichen Ausdrücken und Konzepten: </a:t>
            </a:r>
            <a:r>
              <a:rPr lang="en-DE" sz="1800" i="1"/>
              <a:t>Da ist die Tür.</a:t>
            </a:r>
            <a:endParaRPr lang="en-DE" sz="1800"/>
          </a:p>
          <a:p>
            <a:endParaRPr lang="en-DE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52903D-7386-8E46-927C-13B57A61CC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Die Bedeutung von </a:t>
            </a:r>
            <a:r>
              <a:rPr lang="en-DE" i="1"/>
              <a:t>Bedeutung</a:t>
            </a:r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C51862-705A-F048-82CF-3880554BEE15}"/>
              </a:ext>
            </a:extLst>
          </p:cNvPr>
          <p:cNvSpPr/>
          <p:nvPr/>
        </p:nvSpPr>
        <p:spPr>
          <a:xfrm>
            <a:off x="755576" y="3511029"/>
            <a:ext cx="2304256" cy="36004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08E38F-CA28-1C4C-AF1B-287539882461}"/>
              </a:ext>
            </a:extLst>
          </p:cNvPr>
          <p:cNvSpPr/>
          <p:nvPr/>
        </p:nvSpPr>
        <p:spPr>
          <a:xfrm>
            <a:off x="755576" y="4087093"/>
            <a:ext cx="2016224" cy="3600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0D34C-0474-8347-A091-C2131E4CF113}"/>
              </a:ext>
            </a:extLst>
          </p:cNvPr>
          <p:cNvSpPr txBox="1"/>
          <p:nvPr/>
        </p:nvSpPr>
        <p:spPr>
          <a:xfrm>
            <a:off x="7992492" y="353716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sz="1400" dirty="0" err="1">
                <a:solidFill>
                  <a:srgbClr val="0070C0"/>
                </a:solidFill>
              </a:rPr>
              <a:t>≈ Semantik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D9B36F-5510-AF4B-91EE-1C1BE15D124E}"/>
              </a:ext>
            </a:extLst>
          </p:cNvPr>
          <p:cNvSpPr txBox="1"/>
          <p:nvPr/>
        </p:nvSpPr>
        <p:spPr>
          <a:xfrm>
            <a:off x="7992492" y="4423343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sz="1400" dirty="0" err="1">
                <a:solidFill>
                  <a:srgbClr val="00B050"/>
                </a:solidFill>
              </a:rPr>
              <a:t>≈ Pragmatik</a:t>
            </a:r>
          </a:p>
        </p:txBody>
      </p:sp>
    </p:spTree>
    <p:extLst>
      <p:ext uri="{BB962C8B-B14F-4D97-AF65-F5344CB8AC3E}">
        <p14:creationId xmlns:p14="http://schemas.microsoft.com/office/powerpoint/2010/main" val="254786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299A8-AED2-384C-ACA0-814E5EE16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Worum geht's?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1E3AB-85BB-BB47-AA5C-44E5D8D3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(Löbjner 2015: 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8D457-A3A5-4F4E-B683-3F7994771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11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AAF665-39DC-C54B-A1B3-4025C3F5DF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 b="1"/>
              <a:t>Ausdrucksbedeutung: </a:t>
            </a:r>
            <a:r>
              <a:rPr lang="en-DE"/>
              <a:t>Bedeutung eines einfachen oder zusammengesetzten Ausdrucks für sich genommen</a:t>
            </a:r>
          </a:p>
          <a:p>
            <a:r>
              <a:rPr lang="en-DE" b="1"/>
              <a:t>Äußerungsbedeutung: </a:t>
            </a:r>
            <a:r>
              <a:rPr lang="en-DE"/>
              <a:t>Bedeutung, die ein einfacher oder zusammengesetzter Ausdruck durch die Festlegung seiner Referenz in einem gegebenen Äußerungskontext erhält</a:t>
            </a:r>
          </a:p>
          <a:p>
            <a:r>
              <a:rPr lang="en-DE" b="1"/>
              <a:t>Kommunikativer Sinn: </a:t>
            </a:r>
            <a:r>
              <a:rPr lang="en-DE"/>
              <a:t>Bedeutung einer Äußerung als kommunikative Handlung in einer gegebenen sozialen Situation.</a:t>
            </a:r>
            <a:endParaRPr lang="en-DE" b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D1B627-B157-8643-BE21-5A33D4D233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Drei Ebenen der Bedeutung</a:t>
            </a:r>
          </a:p>
        </p:txBody>
      </p:sp>
    </p:spTree>
    <p:extLst>
      <p:ext uri="{BB962C8B-B14F-4D97-AF65-F5344CB8AC3E}">
        <p14:creationId xmlns:p14="http://schemas.microsoft.com/office/powerpoint/2010/main" val="1014486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A4D5D-E97B-884D-9AE3-0C03ED79B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Worum geht's?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4AF27-57EA-2F4D-BA45-64C527884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824C8-19FF-DC4A-B50D-E154D3BC8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12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C282F2-339E-0E4E-AE59-F1921DFA07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882965-DD9F-0C45-A930-B7E46C3AA2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F0056F-9394-7941-9E4C-8B6E19FFF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76" y="1155511"/>
            <a:ext cx="7975600" cy="355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F2B637-0C21-8247-8B45-EC6BD2B96DE5}"/>
              </a:ext>
            </a:extLst>
          </p:cNvPr>
          <p:cNvSpPr txBox="1"/>
          <p:nvPr/>
        </p:nvSpPr>
        <p:spPr>
          <a:xfrm>
            <a:off x="5724128" y="4181330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sz="2000" b="1" dirty="0" err="1"/>
              <a:t>Ausdrucksbedeutung:</a:t>
            </a:r>
          </a:p>
          <a:p>
            <a:pPr algn="l"/>
            <a:r>
              <a:rPr lang="en-DE" sz="2000" dirty="0" err="1"/>
              <a:t>'Da ist die Tür.'</a:t>
            </a:r>
          </a:p>
        </p:txBody>
      </p:sp>
    </p:spTree>
    <p:extLst>
      <p:ext uri="{BB962C8B-B14F-4D97-AF65-F5344CB8AC3E}">
        <p14:creationId xmlns:p14="http://schemas.microsoft.com/office/powerpoint/2010/main" val="409532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A4D5D-E97B-884D-9AE3-0C03ED79B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Worum geht's?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4AF27-57EA-2F4D-BA45-64C527884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824C8-19FF-DC4A-B50D-E154D3BC8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13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C282F2-339E-0E4E-AE59-F1921DFA07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882965-DD9F-0C45-A930-B7E46C3AA2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9" name="Picture 8" descr="Mann zeigt mit dem Zeigefinger und sagt Da ist die Tür">
            <a:extLst>
              <a:ext uri="{FF2B5EF4-FFF2-40B4-BE49-F238E27FC236}">
                <a16:creationId xmlns:a16="http://schemas.microsoft.com/office/drawing/2014/main" id="{91F0056F-9394-7941-9E4C-8B6E19FFF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67" y="1576913"/>
            <a:ext cx="3823035" cy="1704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B116B1-0CF1-614D-A2A3-787B2D86279B}"/>
              </a:ext>
            </a:extLst>
          </p:cNvPr>
          <p:cNvSpPr txBox="1"/>
          <p:nvPr/>
        </p:nvSpPr>
        <p:spPr>
          <a:xfrm>
            <a:off x="251520" y="3380306"/>
            <a:ext cx="3258418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dirty="0" err="1"/>
              <a:t>Ort: Center for Advanced Studies, München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E7CF52-57D5-5345-9289-32EE3D183AFD}"/>
              </a:ext>
            </a:extLst>
          </p:cNvPr>
          <p:cNvSpPr txBox="1"/>
          <p:nvPr/>
        </p:nvSpPr>
        <p:spPr>
          <a:xfrm>
            <a:off x="5076056" y="3380306"/>
            <a:ext cx="3258418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dirty="0" err="1"/>
              <a:t>Ort: Hörsaal der Philosophischen Fakultät, HHU Düsseldorf</a:t>
            </a:r>
          </a:p>
        </p:txBody>
      </p:sp>
      <p:pic>
        <p:nvPicPr>
          <p:cNvPr id="4098" name="Picture 2" descr="man in white crew neck t-shirt wearing black hat">
            <a:extLst>
              <a:ext uri="{FF2B5EF4-FFF2-40B4-BE49-F238E27FC236}">
                <a16:creationId xmlns:a16="http://schemas.microsoft.com/office/drawing/2014/main" id="{E23F4F6D-93B7-1E47-9CA4-C698F8E50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70055"/>
            <a:ext cx="1853748" cy="16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Callout 12">
            <a:extLst>
              <a:ext uri="{FF2B5EF4-FFF2-40B4-BE49-F238E27FC236}">
                <a16:creationId xmlns:a16="http://schemas.microsoft.com/office/drawing/2014/main" id="{5762F50C-5D41-1742-B628-31B0C62A0F55}"/>
              </a:ext>
            </a:extLst>
          </p:cNvPr>
          <p:cNvSpPr/>
          <p:nvPr/>
        </p:nvSpPr>
        <p:spPr>
          <a:xfrm>
            <a:off x="7452320" y="1545752"/>
            <a:ext cx="1512168" cy="1533229"/>
          </a:xfrm>
          <a:prstGeom prst="wedgeEllipseCallout">
            <a:avLst>
              <a:gd name="adj1" fmla="val -128334"/>
              <a:gd name="adj2" fmla="val -956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800"/>
              <a:t>"Da ist die Tür."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82A76-E0F9-364F-96D8-271FE6D9BE48}"/>
              </a:ext>
            </a:extLst>
          </p:cNvPr>
          <p:cNvSpPr txBox="1"/>
          <p:nvPr/>
        </p:nvSpPr>
        <p:spPr>
          <a:xfrm>
            <a:off x="251520" y="4060915"/>
            <a:ext cx="3258418" cy="7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b="1" dirty="0" err="1"/>
              <a:t>Äußerungsbedeutung:</a:t>
            </a:r>
          </a:p>
          <a:p>
            <a:pPr algn="l"/>
            <a:r>
              <a:rPr lang="en-DE" dirty="0" err="1"/>
              <a:t>'Da (an dem besagten Ort in München) ist die Tür'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BDB52B-60F9-6E42-99AB-5DFF3CE74410}"/>
              </a:ext>
            </a:extLst>
          </p:cNvPr>
          <p:cNvSpPr txBox="1"/>
          <p:nvPr/>
        </p:nvSpPr>
        <p:spPr>
          <a:xfrm>
            <a:off x="5076056" y="4060915"/>
            <a:ext cx="3258418" cy="7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b="1" dirty="0" err="1"/>
              <a:t>Äußerungsbedeutung:</a:t>
            </a:r>
          </a:p>
          <a:p>
            <a:pPr algn="l"/>
            <a:r>
              <a:rPr lang="en-DE" dirty="0" err="1"/>
              <a:t>'Da (an dem besagten Ort in Düsseldorf) ist die Tür'</a:t>
            </a:r>
          </a:p>
        </p:txBody>
      </p:sp>
    </p:spTree>
    <p:extLst>
      <p:ext uri="{BB962C8B-B14F-4D97-AF65-F5344CB8AC3E}">
        <p14:creationId xmlns:p14="http://schemas.microsoft.com/office/powerpoint/2010/main" val="1714436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A4D5D-E97B-884D-9AE3-0C03ED79B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Worum geht's?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4AF27-57EA-2F4D-BA45-64C527884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824C8-19FF-DC4A-B50D-E154D3BC8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14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C282F2-339E-0E4E-AE59-F1921DFA07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882965-DD9F-0C45-A930-B7E46C3AA2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F0056F-9394-7941-9E4C-8B6E19FFF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67" y="1576913"/>
            <a:ext cx="3823035" cy="170453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23F4F6D-93B7-1E47-9CA4-C698F8E50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70055"/>
            <a:ext cx="1853748" cy="16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Callout 12">
            <a:extLst>
              <a:ext uri="{FF2B5EF4-FFF2-40B4-BE49-F238E27FC236}">
                <a16:creationId xmlns:a16="http://schemas.microsoft.com/office/drawing/2014/main" id="{5762F50C-5D41-1742-B628-31B0C62A0F55}"/>
              </a:ext>
            </a:extLst>
          </p:cNvPr>
          <p:cNvSpPr/>
          <p:nvPr/>
        </p:nvSpPr>
        <p:spPr>
          <a:xfrm>
            <a:off x="7452320" y="1545752"/>
            <a:ext cx="1512168" cy="1533229"/>
          </a:xfrm>
          <a:prstGeom prst="wedgeEllipseCallout">
            <a:avLst>
              <a:gd name="adj1" fmla="val -128334"/>
              <a:gd name="adj2" fmla="val -956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800"/>
              <a:t>"Da ist die Tür."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7FAE5-4C8E-274B-9466-3AE9A9AEC514}"/>
              </a:ext>
            </a:extLst>
          </p:cNvPr>
          <p:cNvSpPr txBox="1"/>
          <p:nvPr/>
        </p:nvSpPr>
        <p:spPr>
          <a:xfrm>
            <a:off x="251520" y="3622266"/>
            <a:ext cx="4248472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b="1" dirty="0" err="1"/>
              <a:t>KONTEXT 1:</a:t>
            </a:r>
            <a:r>
              <a:rPr lang="en-DE" dirty="0" err="1"/>
              <a:t> "Können Sie mir sagen, wo es nach draußen geht?"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EEB3FB-9487-B74A-950B-66342710C622}"/>
              </a:ext>
            </a:extLst>
          </p:cNvPr>
          <p:cNvSpPr txBox="1"/>
          <p:nvPr/>
        </p:nvSpPr>
        <p:spPr>
          <a:xfrm>
            <a:off x="4860032" y="3622266"/>
            <a:ext cx="4248472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b="1" dirty="0" err="1"/>
              <a:t>KONTEXT 2:</a:t>
            </a:r>
            <a:r>
              <a:rPr lang="en-DE" dirty="0" err="1"/>
              <a:t> Ein Student stört ununterbrochen die Vorlesung.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4618A3-283A-084D-A930-CA9338764930}"/>
              </a:ext>
            </a:extLst>
          </p:cNvPr>
          <p:cNvSpPr txBox="1"/>
          <p:nvPr/>
        </p:nvSpPr>
        <p:spPr>
          <a:xfrm>
            <a:off x="237143" y="4083061"/>
            <a:ext cx="4248472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b="1" dirty="0" err="1"/>
              <a:t>Kommunikativer Sinn: </a:t>
            </a:r>
            <a:r>
              <a:rPr lang="en-DE" dirty="0" err="1"/>
              <a:t>Information als Antwort auf die Frage</a:t>
            </a:r>
            <a:r>
              <a:rPr lang="en-DE" b="1" dirty="0" err="1"/>
              <a:t> </a:t>
            </a:r>
            <a:endParaRPr lang="en-DE" dirty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BFAD7C-CF80-E74C-A9E9-C799CE100EB7}"/>
              </a:ext>
            </a:extLst>
          </p:cNvPr>
          <p:cNvSpPr txBox="1"/>
          <p:nvPr/>
        </p:nvSpPr>
        <p:spPr>
          <a:xfrm>
            <a:off x="4860032" y="4083061"/>
            <a:ext cx="4248472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b="1" dirty="0" err="1"/>
              <a:t>Kommunikativer Sinn: </a:t>
            </a:r>
            <a:r>
              <a:rPr lang="en-DE" dirty="0" err="1"/>
              <a:t>Aufforderung zu gehen</a:t>
            </a:r>
          </a:p>
        </p:txBody>
      </p:sp>
    </p:spTree>
    <p:extLst>
      <p:ext uri="{BB962C8B-B14F-4D97-AF65-F5344CB8AC3E}">
        <p14:creationId xmlns:p14="http://schemas.microsoft.com/office/powerpoint/2010/main" val="2395631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525B4-04E8-F341-91BA-1DF726256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Drei Arten von Bedeutung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091AC-0CC2-9845-AEC4-466DF866A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(Pafel &amp; Reich 2016)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A8199-C456-A844-A255-71483C70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15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D65A8-7A84-4142-A47F-1A0D86442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Charakteristische Bedeutung (~ Ausdrucksbedeutung)</a:t>
            </a:r>
          </a:p>
          <a:p>
            <a:pPr lvl="1"/>
            <a:r>
              <a:rPr lang="en-DE"/>
              <a:t>lexikalische Bedeutung</a:t>
            </a:r>
          </a:p>
          <a:p>
            <a:pPr lvl="1"/>
            <a:r>
              <a:rPr lang="en-DE"/>
              <a:t>kompositionelle Bedeutung</a:t>
            </a:r>
          </a:p>
          <a:p>
            <a:pPr lvl="1"/>
            <a:endParaRPr lang="en-DE"/>
          </a:p>
          <a:p>
            <a:r>
              <a:rPr lang="en-DE"/>
              <a:t>Referenzielle Bedeutung (~ Äußerungsbedeutung)</a:t>
            </a:r>
          </a:p>
          <a:p>
            <a:endParaRPr lang="en-DE"/>
          </a:p>
          <a:p>
            <a:r>
              <a:rPr lang="en-DE"/>
              <a:t>kommunikative Bedeutung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847364-82C1-C64C-BC30-4D519F96D6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(nach Pafel &amp; Reich 2016)</a:t>
            </a:r>
          </a:p>
        </p:txBody>
      </p:sp>
    </p:spTree>
    <p:extLst>
      <p:ext uri="{BB962C8B-B14F-4D97-AF65-F5344CB8AC3E}">
        <p14:creationId xmlns:p14="http://schemas.microsoft.com/office/powerpoint/2010/main" val="2405573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6508-7F87-884A-8074-E116049E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Drei Arten von Bedeutung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3A3CA5-ACEE-4C44-8086-6BF52EA6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761BC-4C74-D241-A21F-6C3679CC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16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0F13B-83A3-C248-8E11-B28DA262A9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552" y="1545752"/>
            <a:ext cx="5130570" cy="3311525"/>
          </a:xfrm>
        </p:spPr>
        <p:txBody>
          <a:bodyPr/>
          <a:lstStyle/>
          <a:p>
            <a:r>
              <a:rPr lang="en-DE"/>
              <a:t>kontext</a:t>
            </a:r>
            <a:r>
              <a:rPr lang="en-DE" b="1"/>
              <a:t>un</a:t>
            </a:r>
            <a:r>
              <a:rPr lang="en-DE"/>
              <a:t>abhängig</a:t>
            </a:r>
          </a:p>
          <a:p>
            <a:r>
              <a:rPr lang="en-DE"/>
              <a:t>umfasst</a:t>
            </a:r>
          </a:p>
          <a:p>
            <a:pPr lvl="1"/>
            <a:r>
              <a:rPr lang="en-DE" b="1"/>
              <a:t>lexikalische Bedeutung </a:t>
            </a:r>
            <a:r>
              <a:rPr lang="en-DE"/>
              <a:t>einzelner Ausdrücke, z.B. </a:t>
            </a:r>
            <a:r>
              <a:rPr lang="en-DE" i="1"/>
              <a:t>Katze, schnurren</a:t>
            </a:r>
          </a:p>
          <a:p>
            <a:pPr lvl="1"/>
            <a:r>
              <a:rPr lang="en-DE" b="1"/>
              <a:t>kompositionale Bedeutung </a:t>
            </a:r>
            <a:r>
              <a:rPr lang="en-DE"/>
              <a:t>von komplexen Wörtern und Wortgruppen, z.B. </a:t>
            </a:r>
            <a:r>
              <a:rPr lang="en-DE" i="1"/>
              <a:t>Katzenfutter; die Katze schnurrt</a:t>
            </a:r>
            <a:r>
              <a:rPr lang="en-DE"/>
              <a:t>.</a:t>
            </a:r>
            <a:endParaRPr lang="en-DE" b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FBFBCB-BA9F-E847-A897-149E58DF29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Charakteristische Bedeutung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482319A-061B-C04C-BA71-F73124111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06" y="1572453"/>
            <a:ext cx="3168612" cy="331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70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A8841-A8FB-964D-A19D-A4198D92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Drei Arten von Bedeutung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35761-78BF-5F4C-BBE5-F19B2242D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(Pafel &amp; Reich 2016, Zimmermann 2014, Gutzmann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3F9EE-B508-4743-9EBE-4F6AD9C8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17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76482C-0963-4F4C-9E99-E2FE666DED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102" y="1439671"/>
            <a:ext cx="8101012" cy="2651742"/>
          </a:xfrm>
        </p:spPr>
        <p:txBody>
          <a:bodyPr/>
          <a:lstStyle/>
          <a:p>
            <a:r>
              <a:rPr lang="en-DE"/>
              <a:t>kontextabhängig</a:t>
            </a:r>
          </a:p>
          <a:p>
            <a:r>
              <a:rPr lang="en-DE"/>
              <a:t>bezieht sich auf den </a:t>
            </a:r>
            <a:r>
              <a:rPr lang="en-DE" b="1"/>
              <a:t>propositionalen Gehalt </a:t>
            </a:r>
            <a:r>
              <a:rPr lang="en-DE"/>
              <a:t>einer Äußerung, d.h. ihre "deskriptive Bedeutung" (Löbner 2015), die wahr oder falsch sein kann.</a:t>
            </a:r>
          </a:p>
          <a:p>
            <a:endParaRPr lang="en-DE"/>
          </a:p>
          <a:p>
            <a:pPr marL="0" indent="0" algn="ctr">
              <a:buNone/>
            </a:pPr>
            <a:r>
              <a:rPr lang="en-DE" i="1">
                <a:solidFill>
                  <a:srgbClr val="00B050"/>
                </a:solidFill>
              </a:rPr>
              <a:t>Köln ist größer als Hamburg.</a:t>
            </a:r>
          </a:p>
          <a:p>
            <a:pPr marL="0" indent="0" algn="ctr">
              <a:buNone/>
            </a:pPr>
            <a:r>
              <a:rPr lang="en-DE"/>
              <a:t>hat den gleichen propositionalen Gehalt wie: </a:t>
            </a:r>
          </a:p>
          <a:p>
            <a:pPr marL="0" indent="0" algn="ctr">
              <a:buNone/>
            </a:pPr>
            <a:r>
              <a:rPr lang="en-DE" i="1">
                <a:solidFill>
                  <a:srgbClr val="00B050"/>
                </a:solidFill>
              </a:rPr>
              <a:t>Hamburg ist kleiner als Köln.</a:t>
            </a:r>
          </a:p>
          <a:p>
            <a:pPr marL="0" indent="0" algn="ctr">
              <a:buNone/>
            </a:pPr>
            <a:r>
              <a:rPr lang="en-DE"/>
              <a:t>aber einen anderen propositionalen Gehalt als:</a:t>
            </a:r>
          </a:p>
          <a:p>
            <a:pPr marL="0" indent="0" algn="ctr">
              <a:buNone/>
            </a:pPr>
            <a:r>
              <a:rPr lang="en-DE" i="1">
                <a:solidFill>
                  <a:srgbClr val="0070C0"/>
                </a:solidFill>
              </a:rPr>
              <a:t>Fritz denkt, Köln ist größer als Hamburg.</a:t>
            </a:r>
          </a:p>
          <a:p>
            <a:pPr marL="0" indent="0">
              <a:buNone/>
            </a:pPr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4A4EA7-E61C-FC45-B02D-34C3910B76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Referenzielle Bedeutung</a:t>
            </a:r>
          </a:p>
        </p:txBody>
      </p:sp>
    </p:spTree>
    <p:extLst>
      <p:ext uri="{BB962C8B-B14F-4D97-AF65-F5344CB8AC3E}">
        <p14:creationId xmlns:p14="http://schemas.microsoft.com/office/powerpoint/2010/main" val="1426678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8C103-F628-FD40-A711-88541CAB4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Drei Arten von Bedeutung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1A9E1-0B0F-6A45-832D-A3D51A81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1F0A9-06B9-FF42-8A71-C60772CC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18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DC596-FF37-4843-B5DD-F6D27CFDE6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494805"/>
            <a:ext cx="8101012" cy="3311525"/>
          </a:xfrm>
        </p:spPr>
        <p:txBody>
          <a:bodyPr/>
          <a:lstStyle/>
          <a:p>
            <a:r>
              <a:rPr lang="en-DE" sz="1800"/>
              <a:t>Sprechaktbedeutung: Welcher Sprechakt (z.B. Frage, Bitte, Aufforderung) wird mit der Äußerung vollzogen?</a:t>
            </a:r>
          </a:p>
          <a:p>
            <a:pPr lvl="1"/>
            <a:r>
              <a:rPr lang="en-DE" sz="1600" i="1"/>
              <a:t>Ist Hamburg größer als Köln?</a:t>
            </a:r>
          </a:p>
          <a:p>
            <a:pPr lvl="1"/>
            <a:r>
              <a:rPr lang="en-DE" sz="1600" i="1"/>
              <a:t>Gib mir mal bitte das Salz.</a:t>
            </a:r>
          </a:p>
          <a:p>
            <a:endParaRPr lang="en-DE" sz="500"/>
          </a:p>
          <a:p>
            <a:r>
              <a:rPr lang="en-DE" sz="1800"/>
              <a:t>konversationelle Implikatur und Präsuppositionen:</a:t>
            </a:r>
          </a:p>
          <a:p>
            <a:pPr lvl="1"/>
            <a:r>
              <a:rPr lang="en-DE" sz="1600" i="1"/>
              <a:t>Es zieht. </a:t>
            </a:r>
            <a:r>
              <a:rPr lang="en-DE" sz="1600"/>
              <a:t>+&gt; Schließ bitte das Fenster!</a:t>
            </a:r>
          </a:p>
          <a:p>
            <a:pPr lvl="1"/>
            <a:r>
              <a:rPr lang="en-DE" sz="1600" i="1"/>
              <a:t>Ist sie immer noch Impfgegnerin? </a:t>
            </a:r>
            <a:r>
              <a:rPr lang="en-DE" sz="1600"/>
              <a:t>&gt;&gt; Sie war einmal Impfgegnerin.</a:t>
            </a:r>
            <a:endParaRPr lang="en-DE" sz="1600" i="1"/>
          </a:p>
          <a:p>
            <a:endParaRPr lang="en-DE" sz="500"/>
          </a:p>
          <a:p>
            <a:r>
              <a:rPr lang="en-DE" sz="1800"/>
              <a:t>emotional-expressive Bedeutung: unterschiedliche Konnotation z.B. bei </a:t>
            </a:r>
            <a:r>
              <a:rPr lang="en-DE" sz="1800" i="1"/>
              <a:t>der Hund </a:t>
            </a:r>
            <a:r>
              <a:rPr lang="en-DE" sz="1800"/>
              <a:t>vs. </a:t>
            </a:r>
            <a:r>
              <a:rPr lang="en-DE" sz="1800" i="1"/>
              <a:t>der Köter</a:t>
            </a:r>
          </a:p>
          <a:p>
            <a:endParaRPr lang="en-DE" sz="500" i="1"/>
          </a:p>
          <a:p>
            <a:r>
              <a:rPr lang="en-DE" sz="1800"/>
              <a:t>soziale Bedeutung: z.B. </a:t>
            </a:r>
            <a:r>
              <a:rPr lang="en-DE" sz="1800" i="1"/>
              <a:t>du </a:t>
            </a:r>
            <a:r>
              <a:rPr lang="en-DE" sz="1800"/>
              <a:t>vs. </a:t>
            </a:r>
            <a:r>
              <a:rPr lang="en-DE" sz="1800" i="1"/>
              <a:t>Sie</a:t>
            </a:r>
            <a:endParaRPr lang="en-DE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5979F1-06F3-4543-A305-473C671076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Kommunikative Bedeutung</a:t>
            </a:r>
          </a:p>
        </p:txBody>
      </p:sp>
    </p:spTree>
    <p:extLst>
      <p:ext uri="{BB962C8B-B14F-4D97-AF65-F5344CB8AC3E}">
        <p14:creationId xmlns:p14="http://schemas.microsoft.com/office/powerpoint/2010/main" val="1859766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89275-0596-D048-8BEF-C9A51058F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Drei Arten von Bedeutung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A49BE-3336-7448-A7D2-C9F5650CF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B9CB9-5399-634B-9E62-D1B44C58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19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1BEF7-E41F-0A47-949A-536B319FA8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Charakteristische Bedeutung</a:t>
            </a:r>
          </a:p>
          <a:p>
            <a:pPr lvl="1"/>
            <a:r>
              <a:rPr lang="en-DE"/>
              <a:t>lexikalische Bedeutung</a:t>
            </a:r>
          </a:p>
          <a:p>
            <a:pPr lvl="1"/>
            <a:r>
              <a:rPr lang="en-DE"/>
              <a:t>kompositionelle Bedeutung</a:t>
            </a:r>
          </a:p>
          <a:p>
            <a:pPr lvl="1"/>
            <a:endParaRPr lang="en-DE"/>
          </a:p>
          <a:p>
            <a:r>
              <a:rPr lang="en-DE"/>
              <a:t>Referenzielle Bedeutung</a:t>
            </a:r>
          </a:p>
          <a:p>
            <a:endParaRPr lang="en-DE"/>
          </a:p>
          <a:p>
            <a:r>
              <a:rPr lang="en-DE"/>
              <a:t>kommunikative Bedeutung</a:t>
            </a:r>
          </a:p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CD975F-8D42-ED40-980C-E11D0A4FE2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Semantik oder Pragmatik?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D08F453-9152-0D4C-AC3A-E1AE28DE7BEE}"/>
              </a:ext>
            </a:extLst>
          </p:cNvPr>
          <p:cNvSpPr/>
          <p:nvPr/>
        </p:nvSpPr>
        <p:spPr>
          <a:xfrm>
            <a:off x="4427984" y="1710829"/>
            <a:ext cx="288032" cy="936104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AA645-4990-7146-8FFC-DE7591EC5A48}"/>
              </a:ext>
            </a:extLst>
          </p:cNvPr>
          <p:cNvSpPr txBox="1"/>
          <p:nvPr/>
        </p:nvSpPr>
        <p:spPr>
          <a:xfrm>
            <a:off x="4863987" y="1886493"/>
            <a:ext cx="1805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3200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Ink Free" panose="03080402000500000000" pitchFamily="66" charset="0"/>
              </a:rPr>
              <a:t>Semantik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02BE2E0C-E3E4-E14A-BFD0-AD9D7B568615}"/>
              </a:ext>
            </a:extLst>
          </p:cNvPr>
          <p:cNvSpPr/>
          <p:nvPr/>
        </p:nvSpPr>
        <p:spPr>
          <a:xfrm>
            <a:off x="4427984" y="2926254"/>
            <a:ext cx="288032" cy="368751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3D52F1-FBB3-9F45-AF7D-2D40E27278FE}"/>
              </a:ext>
            </a:extLst>
          </p:cNvPr>
          <p:cNvSpPr txBox="1"/>
          <p:nvPr/>
        </p:nvSpPr>
        <p:spPr>
          <a:xfrm>
            <a:off x="4863987" y="282259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3200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78E1B700-C0FE-874C-8129-36A2BD4BC3AB}"/>
              </a:ext>
            </a:extLst>
          </p:cNvPr>
          <p:cNvSpPr/>
          <p:nvPr/>
        </p:nvSpPr>
        <p:spPr>
          <a:xfrm>
            <a:off x="4427984" y="3614686"/>
            <a:ext cx="288032" cy="368751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30059E-3624-F447-8EFF-2AFD67CB6536}"/>
              </a:ext>
            </a:extLst>
          </p:cNvPr>
          <p:cNvSpPr txBox="1"/>
          <p:nvPr/>
        </p:nvSpPr>
        <p:spPr>
          <a:xfrm>
            <a:off x="4863987" y="351102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3200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0201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A5D44-3FCE-CB43-8191-F96C36D53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Worum geht's?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5776A-A3C3-1F4D-84B1-4BB8E945B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https://bit.ly/2V48dtO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0B51A-E826-0D4F-8CB0-EAE81EE72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82C09A-D71B-CC4C-8ED5-11262B1F5B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E79EC7-D0A7-E442-9EF5-BD849C12BB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026" name="Picture 2" descr="Bild-Schlagzeile: &quot;Polizei entdeckt Hotel voller Touristen&quot;">
            <a:extLst>
              <a:ext uri="{FF2B5EF4-FFF2-40B4-BE49-F238E27FC236}">
                <a16:creationId xmlns:a16="http://schemas.microsoft.com/office/drawing/2014/main" id="{A5424275-05D4-564E-BFDB-ACD225BA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04" y="1182628"/>
            <a:ext cx="2184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804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B483-B3A4-984B-92DE-AE27078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 vs. Pragmatik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E8857-4C55-9F42-A10E-CE002C6D6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(Gutzmann 2019: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DC277-C173-5345-9A04-45456F66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20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639DAB-DF79-4246-B925-7938E64499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Semantik behandelt diejenigen Bedeutungsaspekte, die</a:t>
            </a:r>
          </a:p>
          <a:p>
            <a:pPr lvl="1"/>
            <a:r>
              <a:rPr lang="en-DE"/>
              <a:t>konventionell</a:t>
            </a:r>
          </a:p>
          <a:p>
            <a:pPr lvl="1"/>
            <a:r>
              <a:rPr lang="en-DE"/>
              <a:t>kontextunabhängig</a:t>
            </a:r>
          </a:p>
          <a:p>
            <a:pPr lvl="1"/>
            <a:r>
              <a:rPr lang="en-DE"/>
              <a:t>kompositionell</a:t>
            </a:r>
          </a:p>
          <a:p>
            <a:pPr marL="0" indent="0">
              <a:buNone/>
            </a:pPr>
            <a:r>
              <a:rPr lang="en-DE"/>
              <a:t>   sind.</a:t>
            </a:r>
          </a:p>
          <a:p>
            <a:pPr marL="0" indent="0">
              <a:buNone/>
            </a:pPr>
            <a:endParaRPr lang="en-DE"/>
          </a:p>
          <a:p>
            <a:r>
              <a:rPr lang="en-DE"/>
              <a:t>Pragmatische Bedeutungsaspekte haben diese Eigenschaften nicht.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3B616-3CCC-404A-8CC2-1E0AADF7CC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Was gehört zur Semantik, was zur Pragmatik?</a:t>
            </a:r>
          </a:p>
        </p:txBody>
      </p:sp>
    </p:spTree>
    <p:extLst>
      <p:ext uri="{BB962C8B-B14F-4D97-AF65-F5344CB8AC3E}">
        <p14:creationId xmlns:p14="http://schemas.microsoft.com/office/powerpoint/2010/main" val="3793158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B483-B3A4-984B-92DE-AE27078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 vs. Pragmatik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E8857-4C55-9F42-A10E-CE002C6D6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(Gutzmann 2019: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DC277-C173-5345-9A04-45456F66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21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639DAB-DF79-4246-B925-7938E64499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Semantik behandelt diejenigen Bedeutungsaspekte, die</a:t>
            </a:r>
          </a:p>
          <a:p>
            <a:pPr lvl="1"/>
            <a:r>
              <a:rPr lang="en-DE" b="1"/>
              <a:t>konventionell</a:t>
            </a:r>
          </a:p>
          <a:p>
            <a:pPr lvl="1"/>
            <a:r>
              <a:rPr lang="en-DE"/>
              <a:t>kontextunabhängig</a:t>
            </a:r>
          </a:p>
          <a:p>
            <a:pPr lvl="1"/>
            <a:r>
              <a:rPr lang="en-DE"/>
              <a:t>kompositionell</a:t>
            </a:r>
          </a:p>
          <a:p>
            <a:pPr marL="0" indent="0">
              <a:buNone/>
            </a:pPr>
            <a:r>
              <a:rPr lang="en-DE"/>
              <a:t>   sind.</a:t>
            </a:r>
          </a:p>
          <a:p>
            <a:pPr marL="0" indent="0">
              <a:buNone/>
            </a:pPr>
            <a:endParaRPr lang="en-DE"/>
          </a:p>
          <a:p>
            <a:r>
              <a:rPr lang="en-DE"/>
              <a:t>Pragmatische Bedeutungsaspekte haben diese Eigenschaften nicht.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3B616-3CCC-404A-8CC2-1E0AADF7CC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Was gehört zur Semantik, was zur Pragmatik?</a:t>
            </a:r>
          </a:p>
        </p:txBody>
      </p:sp>
    </p:spTree>
    <p:extLst>
      <p:ext uri="{BB962C8B-B14F-4D97-AF65-F5344CB8AC3E}">
        <p14:creationId xmlns:p14="http://schemas.microsoft.com/office/powerpoint/2010/main" val="131960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927E-A9C9-CA48-B802-3C9A2627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7E7C1-33F8-EA44-9E73-AD12B309D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(Gutzmann 2019: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C37FF-D0C3-694F-B77D-1E8B85BE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22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2C37F9-B48F-0241-98F2-3F56C35669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545752"/>
            <a:ext cx="5130570" cy="3311525"/>
          </a:xfrm>
        </p:spPr>
        <p:txBody>
          <a:bodyPr/>
          <a:lstStyle/>
          <a:p>
            <a:r>
              <a:rPr lang="en-DE"/>
              <a:t>Lexikalische Bedeutung der meisten sprachlichen Ausdrücke ist </a:t>
            </a:r>
            <a:r>
              <a:rPr lang="en-DE" b="1"/>
              <a:t>arbiträr </a:t>
            </a:r>
            <a:r>
              <a:rPr lang="en-DE"/>
              <a:t>(willkürlich)</a:t>
            </a:r>
          </a:p>
          <a:p>
            <a:r>
              <a:rPr lang="en-DE"/>
              <a:t>einige sprachliche Ausdrücke sind jedoch</a:t>
            </a:r>
          </a:p>
          <a:p>
            <a:pPr lvl="1"/>
            <a:r>
              <a:rPr lang="en-DE" b="1"/>
              <a:t>ikonisch motiviert </a:t>
            </a:r>
            <a:r>
              <a:rPr lang="en-DE"/>
              <a:t>(Ähnlichkeit zwischen Ausdrucks- und Inhaltsseite: </a:t>
            </a:r>
            <a:r>
              <a:rPr lang="en-DE" i="1"/>
              <a:t>Kuckuck</a:t>
            </a:r>
            <a:r>
              <a:rPr lang="en-DE"/>
              <a:t>)</a:t>
            </a:r>
          </a:p>
          <a:p>
            <a:pPr lvl="1"/>
            <a:r>
              <a:rPr lang="en-DE" b="1"/>
              <a:t>kompositionell motiviert </a:t>
            </a:r>
            <a:r>
              <a:rPr lang="en-DE"/>
              <a:t>(systematisches Verhältnis zwischen Ausdrucks- und Inhaltsseite: </a:t>
            </a:r>
            <a:r>
              <a:rPr lang="en-DE" i="1"/>
              <a:t>Donau+dampfschiff+kapitän</a:t>
            </a:r>
            <a:r>
              <a:rPr lang="en-DE"/>
              <a:t>)</a:t>
            </a:r>
          </a:p>
          <a:p>
            <a:endParaRPr lang="en-DE" b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E2066A-9FF7-D549-B96A-403793D3F7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Konventionalität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51196A-C817-9D4E-B669-5398AC29A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17786"/>
            <a:ext cx="1608485" cy="109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D82F3C5-213B-8742-AFA3-22B56EE0C2C0}"/>
              </a:ext>
            </a:extLst>
          </p:cNvPr>
          <p:cNvSpPr/>
          <p:nvPr/>
        </p:nvSpPr>
        <p:spPr>
          <a:xfrm>
            <a:off x="5940152" y="1424570"/>
            <a:ext cx="2448272" cy="3034499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A1ACBD-BFD0-4B49-B81F-BE66E2F53BE7}"/>
              </a:ext>
            </a:extLst>
          </p:cNvPr>
          <p:cNvCxnSpPr>
            <a:stCxn id="7" idx="2"/>
            <a:endCxn id="7" idx="6"/>
          </p:cNvCxnSpPr>
          <p:nvPr/>
        </p:nvCxnSpPr>
        <p:spPr>
          <a:xfrm>
            <a:off x="5940152" y="2941820"/>
            <a:ext cx="2448272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E7022AE-1131-A14C-A653-6DFCC43DDAEC}"/>
              </a:ext>
            </a:extLst>
          </p:cNvPr>
          <p:cNvSpPr txBox="1"/>
          <p:nvPr/>
        </p:nvSpPr>
        <p:spPr>
          <a:xfrm>
            <a:off x="6372200" y="3295005"/>
            <a:ext cx="1608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800" dirty="0" err="1"/>
              <a:t>Baum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5C0089-5695-8C4C-90F4-BDD55D15B862}"/>
              </a:ext>
            </a:extLst>
          </p:cNvPr>
          <p:cNvSpPr txBox="1"/>
          <p:nvPr/>
        </p:nvSpPr>
        <p:spPr>
          <a:xfrm>
            <a:off x="6372200" y="3295005"/>
            <a:ext cx="1608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800" dirty="0" err="1"/>
              <a:t>tree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46D076-6B6E-C94F-BD2B-B18A4A3E6111}"/>
              </a:ext>
            </a:extLst>
          </p:cNvPr>
          <p:cNvSpPr txBox="1"/>
          <p:nvPr/>
        </p:nvSpPr>
        <p:spPr>
          <a:xfrm>
            <a:off x="6372200" y="3295005"/>
            <a:ext cx="1608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800" dirty="0" err="1"/>
              <a:t>arbre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39619-7094-064F-BAEC-6A225D16B104}"/>
              </a:ext>
            </a:extLst>
          </p:cNvPr>
          <p:cNvSpPr txBox="1"/>
          <p:nvPr/>
        </p:nvSpPr>
        <p:spPr>
          <a:xfrm>
            <a:off x="5751102" y="4459069"/>
            <a:ext cx="2826371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 err="1"/>
              <a:t>Zeichenmodell nach </a:t>
            </a:r>
            <a:br>
              <a:rPr lang="en-DE" dirty="0" err="1"/>
            </a:br>
            <a:r>
              <a:rPr lang="en-DE" dirty="0" err="1"/>
              <a:t>Ferdinand de Saussure</a:t>
            </a:r>
          </a:p>
        </p:txBody>
      </p:sp>
    </p:spTree>
    <p:extLst>
      <p:ext uri="{BB962C8B-B14F-4D97-AF65-F5344CB8AC3E}">
        <p14:creationId xmlns:p14="http://schemas.microsoft.com/office/powerpoint/2010/main" val="24104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2E8BD-5ADB-BB40-8A63-9825F6A22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298" y="330910"/>
            <a:ext cx="3013067" cy="452322"/>
          </a:xfrm>
        </p:spPr>
        <p:txBody>
          <a:bodyPr/>
          <a:lstStyle/>
          <a:p>
            <a:r>
              <a:rPr lang="en-DE"/>
              <a:t>Exkurs: Semiotik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2E1B0-4147-F64C-B039-2ED5648E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https://commons.wikimedia.org/wiki/File:Charles_Sanders_Peirce.jpg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1883F-FA0B-704C-AB1F-96A10B5F4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23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17EC8-7EEE-DC47-BA76-695ED5125F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0298" y="1545752"/>
            <a:ext cx="4282263" cy="3311525"/>
          </a:xfrm>
        </p:spPr>
        <p:txBody>
          <a:bodyPr/>
          <a:lstStyle/>
          <a:p>
            <a:r>
              <a:rPr lang="en-DE"/>
              <a:t>Peirce: Unterscheidung Icon, Index, Symbol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EA0AE3-D6AB-E44C-A171-655A219462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CA89F7DF-B1A4-7348-BD0D-9D28F9A57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23" b="8523"/>
          <a:stretch>
            <a:fillRect/>
          </a:stretch>
        </p:blipFill>
        <p:spPr>
          <a:xfrm>
            <a:off x="-6677" y="1971"/>
            <a:ext cx="4282262" cy="4918517"/>
          </a:xfrm>
          <a:prstGeom prst="rect">
            <a:avLst/>
          </a:prstGeom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A8DAFF76-B366-1F4D-8C0D-BC416F66D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54" y="2657809"/>
            <a:ext cx="1266207" cy="1909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1C9672A9-6420-5043-911C-735518CE5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834" y="3079043"/>
            <a:ext cx="1266207" cy="106745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[baʊ̯m]">
            <a:extLst>
              <a:ext uri="{FF2B5EF4-FFF2-40B4-BE49-F238E27FC236}">
                <a16:creationId xmlns:a16="http://schemas.microsoft.com/office/drawing/2014/main" id="{B46806F2-6724-6045-BFD0-AC552651EA7D}"/>
              </a:ext>
            </a:extLst>
          </p:cNvPr>
          <p:cNvSpPr txBox="1"/>
          <p:nvPr/>
        </p:nvSpPr>
        <p:spPr>
          <a:xfrm>
            <a:off x="7845922" y="3428969"/>
            <a:ext cx="1277824" cy="58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457200">
              <a:lnSpc>
                <a:spcPts val="3600"/>
              </a:lnSpc>
              <a:defRPr sz="19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[baʊ̯m]</a:t>
            </a:r>
          </a:p>
        </p:txBody>
      </p:sp>
      <p:sp>
        <p:nvSpPr>
          <p:cNvPr id="11" name="Charles Sanders Peirce…">
            <a:extLst>
              <a:ext uri="{FF2B5EF4-FFF2-40B4-BE49-F238E27FC236}">
                <a16:creationId xmlns:a16="http://schemas.microsoft.com/office/drawing/2014/main" id="{04D7CC7A-3689-1B4A-AF42-5637959E16F6}"/>
              </a:ext>
            </a:extLst>
          </p:cNvPr>
          <p:cNvSpPr txBox="1"/>
          <p:nvPr/>
        </p:nvSpPr>
        <p:spPr>
          <a:xfrm>
            <a:off x="761734" y="4404520"/>
            <a:ext cx="3046814" cy="46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Charles Sanders Peirce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(1839–1914)</a:t>
            </a:r>
          </a:p>
        </p:txBody>
      </p:sp>
    </p:spTree>
    <p:extLst>
      <p:ext uri="{BB962C8B-B14F-4D97-AF65-F5344CB8AC3E}">
        <p14:creationId xmlns:p14="http://schemas.microsoft.com/office/powerpoint/2010/main" val="2685648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B483-B3A4-984B-92DE-AE27078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 vs. Pragmatik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E8857-4C55-9F42-A10E-CE002C6D6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(Gutzmann 2019: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DC277-C173-5345-9A04-45456F66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24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639DAB-DF79-4246-B925-7938E64499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Semantik behandelt diejenigen Bedeutungsaspekte, die</a:t>
            </a:r>
          </a:p>
          <a:p>
            <a:pPr lvl="1"/>
            <a:r>
              <a:rPr lang="en-DE"/>
              <a:t>konventionell</a:t>
            </a:r>
          </a:p>
          <a:p>
            <a:pPr lvl="1"/>
            <a:r>
              <a:rPr lang="en-DE" b="1"/>
              <a:t>kontextunabhängig</a:t>
            </a:r>
          </a:p>
          <a:p>
            <a:pPr lvl="1"/>
            <a:r>
              <a:rPr lang="en-DE"/>
              <a:t>kompositionell</a:t>
            </a:r>
          </a:p>
          <a:p>
            <a:pPr marL="0" indent="0">
              <a:buNone/>
            </a:pPr>
            <a:r>
              <a:rPr lang="en-DE"/>
              <a:t>   sind.</a:t>
            </a:r>
          </a:p>
          <a:p>
            <a:pPr marL="0" indent="0">
              <a:buNone/>
            </a:pPr>
            <a:endParaRPr lang="en-DE"/>
          </a:p>
          <a:p>
            <a:r>
              <a:rPr lang="en-DE"/>
              <a:t>Pragmatische Bedeutungsaspekte haben diese Eigenschaften nicht.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3B616-3CCC-404A-8CC2-1E0AADF7CC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Was gehört zur Semantik, was zur Pragmatik?</a:t>
            </a:r>
          </a:p>
        </p:txBody>
      </p:sp>
    </p:spTree>
    <p:extLst>
      <p:ext uri="{BB962C8B-B14F-4D97-AF65-F5344CB8AC3E}">
        <p14:creationId xmlns:p14="http://schemas.microsoft.com/office/powerpoint/2010/main" val="3704346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ABB24-CD0C-A947-9F27-ABF2ADCC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692FED-1AAB-F146-8873-612AD126A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CBE8F-088E-9042-A499-E09528BC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25</a:t>
            </a:fld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A20AE4-03FD-6B42-9B70-EBC7C7AA4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Kontextunabhängigkeit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819AC-15A6-3D4D-92D5-11FE13BA58B5}"/>
              </a:ext>
            </a:extLst>
          </p:cNvPr>
          <p:cNvSpPr txBox="1"/>
          <p:nvPr/>
        </p:nvSpPr>
        <p:spPr>
          <a:xfrm>
            <a:off x="2123728" y="2363109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4800" i="1" dirty="0" err="1"/>
              <a:t>Maske</a:t>
            </a:r>
          </a:p>
        </p:txBody>
      </p:sp>
    </p:spTree>
    <p:extLst>
      <p:ext uri="{BB962C8B-B14F-4D97-AF65-F5344CB8AC3E}">
        <p14:creationId xmlns:p14="http://schemas.microsoft.com/office/powerpoint/2010/main" val="420776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07F7-04CA-3147-8150-8A471572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5D9A83-359F-3F4F-9CAB-88F0BA60B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9571B-CDEB-F745-8B8D-71F870BD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26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89A49F-4BDF-8544-B4FB-92BE030609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27753" y="2745829"/>
            <a:ext cx="4201536" cy="908370"/>
          </a:xfrm>
        </p:spPr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D7C606-CBEF-4E4D-9F35-DA73E04D05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Kontextunabhängigkeit</a:t>
            </a:r>
          </a:p>
        </p:txBody>
      </p:sp>
      <p:pic>
        <p:nvPicPr>
          <p:cNvPr id="2050" name="Picture 2" descr="Karnevalsmaske">
            <a:extLst>
              <a:ext uri="{FF2B5EF4-FFF2-40B4-BE49-F238E27FC236}">
                <a16:creationId xmlns:a16="http://schemas.microsoft.com/office/drawing/2014/main" id="{593360F3-D120-3442-B8CE-84381B226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905238"/>
            <a:ext cx="3350113" cy="224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wei Karnevalsmasken">
            <a:extLst>
              <a:ext uri="{FF2B5EF4-FFF2-40B4-BE49-F238E27FC236}">
                <a16:creationId xmlns:a16="http://schemas.microsoft.com/office/drawing/2014/main" id="{687E053C-7B68-EC40-AEE5-029D68B15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00" y="1905238"/>
            <a:ext cx="3366023" cy="224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dizinische Maske">
            <a:extLst>
              <a:ext uri="{FF2B5EF4-FFF2-40B4-BE49-F238E27FC236}">
                <a16:creationId xmlns:a16="http://schemas.microsoft.com/office/drawing/2014/main" id="{F5315153-2E48-EA45-BCFA-5E84D7A4A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0509"/>
          <a:stretch/>
        </p:blipFill>
        <p:spPr bwMode="auto">
          <a:xfrm>
            <a:off x="6444209" y="1905237"/>
            <a:ext cx="2448272" cy="224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43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BA8B0-2192-3D4E-BF0B-A6BDA6C0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18688-50F0-EF41-A005-9D1D7169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8143D-5FDC-6944-AD8E-087F6ED7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27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80297-4762-5F4E-8592-FFDE5D2632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 i="1"/>
              <a:t>Setzen Sie bitte die Maske auf! </a:t>
            </a:r>
            <a:r>
              <a:rPr lang="en-DE"/>
              <a:t>kann unterschiedliche Bedeutungen haben je nach Kontext:</a:t>
            </a:r>
          </a:p>
          <a:p>
            <a:pPr lvl="1"/>
            <a:r>
              <a:rPr lang="en-DE"/>
              <a:t>im ÖPNV 2021</a:t>
            </a:r>
          </a:p>
          <a:p>
            <a:pPr lvl="1"/>
            <a:r>
              <a:rPr lang="en-DE"/>
              <a:t>im Karneval</a:t>
            </a:r>
          </a:p>
          <a:p>
            <a:pPr lvl="1"/>
            <a:r>
              <a:rPr lang="en-DE"/>
              <a:t>im Film "Eyes Wide Shut"</a:t>
            </a:r>
          </a:p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21BD3-3F68-4940-AB44-9CB42E9DFF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Kontextunabhängigkeit</a:t>
            </a:r>
          </a:p>
        </p:txBody>
      </p:sp>
    </p:spTree>
    <p:extLst>
      <p:ext uri="{BB962C8B-B14F-4D97-AF65-F5344CB8AC3E}">
        <p14:creationId xmlns:p14="http://schemas.microsoft.com/office/powerpoint/2010/main" val="1497610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F0D6-1F3D-0D43-A9CB-3E853CD66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 vs. Pragmatik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927C30-C48A-6E4A-AF97-AB9882DA3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(Gutzmann 2019: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2C9AE-0144-C74B-90FF-6EE75E9C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28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79777-81F6-1B4C-829A-AF4B489650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545752"/>
            <a:ext cx="8226914" cy="3311525"/>
          </a:xfrm>
        </p:spPr>
        <p:txBody>
          <a:bodyPr/>
          <a:lstStyle/>
          <a:p>
            <a:r>
              <a:rPr lang="en-DE"/>
              <a:t>Die (klassische) Semantik geht dennoch davon aus, dass es eine übergreifende, </a:t>
            </a:r>
            <a:r>
              <a:rPr lang="en-DE" b="1"/>
              <a:t>kontextunabhängige </a:t>
            </a:r>
            <a:r>
              <a:rPr lang="en-DE"/>
              <a:t>Bedeutung z.B. von </a:t>
            </a:r>
            <a:r>
              <a:rPr lang="en-DE" i="1"/>
              <a:t>Maske </a:t>
            </a:r>
            <a:r>
              <a:rPr lang="en-DE"/>
              <a:t>gibt.</a:t>
            </a:r>
          </a:p>
          <a:p>
            <a:r>
              <a:rPr lang="en-DE"/>
              <a:t>"</a:t>
            </a:r>
            <a:r>
              <a:rPr lang="en-GB"/>
              <a:t>Die semantische Bedeutung eines Ausdrucks bildet den Kern, der von Kontext zu Kontext bestehen bleibt." (Gutzmann 2019: 2)</a:t>
            </a:r>
          </a:p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ED3EF9-DF6F-5548-B77D-CB3A3EEF9E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Kontextunabhängigkeit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3E5D816-4944-AF49-9054-F4B52DB60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12247" b="21134"/>
          <a:stretch/>
        </p:blipFill>
        <p:spPr bwMode="auto">
          <a:xfrm>
            <a:off x="5307759" y="2885550"/>
            <a:ext cx="3861429" cy="22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61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B483-B3A4-984B-92DE-AE27078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 vs. Pragmatik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E8857-4C55-9F42-A10E-CE002C6D6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(Gutzmann 2019: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DC277-C173-5345-9A04-45456F66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29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639DAB-DF79-4246-B925-7938E64499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Semantik behandelt diejenigen Bedeutungsaspekte, die</a:t>
            </a:r>
          </a:p>
          <a:p>
            <a:pPr lvl="1"/>
            <a:r>
              <a:rPr lang="en-DE"/>
              <a:t>konventionell</a:t>
            </a:r>
          </a:p>
          <a:p>
            <a:pPr lvl="1"/>
            <a:r>
              <a:rPr lang="en-DE"/>
              <a:t>kontextunabhängig</a:t>
            </a:r>
          </a:p>
          <a:p>
            <a:pPr lvl="1"/>
            <a:r>
              <a:rPr lang="en-DE" b="1"/>
              <a:t>kompositionell</a:t>
            </a:r>
          </a:p>
          <a:p>
            <a:pPr marL="0" indent="0">
              <a:buNone/>
            </a:pPr>
            <a:r>
              <a:rPr lang="en-DE"/>
              <a:t>   sind.</a:t>
            </a:r>
          </a:p>
          <a:p>
            <a:pPr marL="0" indent="0">
              <a:buNone/>
            </a:pPr>
            <a:endParaRPr lang="en-DE"/>
          </a:p>
          <a:p>
            <a:r>
              <a:rPr lang="en-DE"/>
              <a:t>Pragmatische Bedeutungsaspekte haben diese Eigenschaften nicht.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3B616-3CCC-404A-8CC2-1E0AADF7CC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Was gehört zur Semantik, was zur Pragmatik?</a:t>
            </a:r>
          </a:p>
        </p:txBody>
      </p:sp>
    </p:spTree>
    <p:extLst>
      <p:ext uri="{BB962C8B-B14F-4D97-AF65-F5344CB8AC3E}">
        <p14:creationId xmlns:p14="http://schemas.microsoft.com/office/powerpoint/2010/main" val="207613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4CC93-4866-F14B-A03A-1171A7E9A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Programm für heute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7A346-16D6-7141-A682-B6CF94DA6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E88BD-A80F-7A4A-9FB8-550866493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300ABB-4239-0B4D-B5BF-F3370B3E8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279624"/>
            <a:ext cx="8101012" cy="3311525"/>
          </a:xfrm>
        </p:spPr>
        <p:txBody>
          <a:bodyPr/>
          <a:lstStyle/>
          <a:p>
            <a:r>
              <a:rPr lang="en-DE"/>
              <a:t>Was ist eigentlich Bedeutung?</a:t>
            </a:r>
          </a:p>
          <a:p>
            <a:endParaRPr lang="en-DE"/>
          </a:p>
          <a:p>
            <a:r>
              <a:rPr lang="en-DE"/>
              <a:t>Arten/Ebenen von Bedeutung</a:t>
            </a:r>
          </a:p>
          <a:p>
            <a:endParaRPr lang="en-DE"/>
          </a:p>
          <a:p>
            <a:r>
              <a:rPr lang="en-DE"/>
              <a:t>Semantik versus (?) Pragmatik</a:t>
            </a:r>
          </a:p>
          <a:p>
            <a:endParaRPr lang="en-DE"/>
          </a:p>
          <a:p>
            <a:r>
              <a:rPr lang="en-DE"/>
              <a:t>Grundbegriffe der lexikalischen Semantik</a:t>
            </a:r>
          </a:p>
          <a:p>
            <a:endParaRPr lang="en-DE"/>
          </a:p>
          <a:p>
            <a:r>
              <a:rPr lang="en-DE"/>
              <a:t>Organisatorisches</a:t>
            </a:r>
          </a:p>
        </p:txBody>
      </p:sp>
    </p:spTree>
    <p:extLst>
      <p:ext uri="{BB962C8B-B14F-4D97-AF65-F5344CB8AC3E}">
        <p14:creationId xmlns:p14="http://schemas.microsoft.com/office/powerpoint/2010/main" val="3023184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8EE7-CE83-1E4D-A98D-413D4D1A9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 vs. Pragmatik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9A666-FE9B-7548-8FE6-C8D9A18F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(Gutzmann 2019: 2f.)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D049C-FEDC-6243-8B83-9AA90151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30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A886E-015B-B04D-9AEC-E72B2CAF42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545752"/>
            <a:ext cx="5994666" cy="3311525"/>
          </a:xfrm>
        </p:spPr>
        <p:txBody>
          <a:bodyPr/>
          <a:lstStyle/>
          <a:p>
            <a:r>
              <a:rPr lang="en-DE"/>
              <a:t>Semantik eines komplexen Ausdrucks lässt sich aus der Semantik seiner einzelnen Komponenten ableiten (berechnen) – </a:t>
            </a:r>
            <a:r>
              <a:rPr lang="en-DE" b="1"/>
              <a:t>Kompositionalitätsprinzip</a:t>
            </a:r>
            <a:r>
              <a:rPr lang="en-DE"/>
              <a:t>, dazu später mehr</a:t>
            </a:r>
          </a:p>
          <a:p>
            <a:r>
              <a:rPr lang="en-DE"/>
              <a:t>Beispiel: </a:t>
            </a:r>
            <a:r>
              <a:rPr lang="en-DE" i="1"/>
              <a:t>Sigmund raucht eine Zigarre </a:t>
            </a:r>
            <a:r>
              <a:rPr lang="en-DE"/>
              <a:t>lässt sich verstehen, wenn man die Bedeutung der einzelnen Ausdrücke kennt</a:t>
            </a:r>
          </a:p>
          <a:p>
            <a:r>
              <a:rPr lang="en-DE"/>
              <a:t>Durch </a:t>
            </a:r>
            <a:r>
              <a:rPr lang="en-DE" b="1"/>
              <a:t>pragmatische Inferenz </a:t>
            </a:r>
            <a:r>
              <a:rPr lang="en-DE"/>
              <a:t>kommen häufig weitere, nicht kompositionale Bedeutungsaspekte hinzu, vgl. </a:t>
            </a:r>
            <a:r>
              <a:rPr lang="en-DE" i="1"/>
              <a:t>Da ist die Tür!</a:t>
            </a:r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B75764-52FD-7E40-BFC4-B5BB982B0E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Kompositionalität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B2E62D-7E0E-2443-AFE5-ACB94208C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r="48134"/>
          <a:stretch/>
        </p:blipFill>
        <p:spPr bwMode="auto">
          <a:xfrm>
            <a:off x="6671201" y="1545752"/>
            <a:ext cx="2245080" cy="29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853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559006-0EA8-5B47-8933-1F45B9603243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6732240" y="3367013"/>
            <a:ext cx="921180" cy="18547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DF1E8E6-CB20-C646-B87C-5F32FCDE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 vs. Pragmatik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B6EB7D-0CB8-D24B-99A9-9D551210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E7132-7D8E-4F4D-A3F2-34BA7AE6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31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CA16B-5834-1444-AC8F-863A7286F2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One may study the </a:t>
            </a:r>
            <a:r>
              <a:rPr lang="en-GB">
                <a:solidFill>
                  <a:srgbClr val="0070C0"/>
                </a:solidFill>
              </a:rPr>
              <a:t>relations of signs to the objects to which the signs are applicable</a:t>
            </a:r>
            <a:r>
              <a:rPr lang="en-GB"/>
              <a:t>. [...] [T]he study of this dimension will be called </a:t>
            </a:r>
            <a:r>
              <a:rPr lang="en-GB">
                <a:solidFill>
                  <a:srgbClr val="0070C0"/>
                </a:solidFill>
              </a:rPr>
              <a:t>semantics</a:t>
            </a:r>
            <a:r>
              <a:rPr lang="en-GB"/>
              <a:t>. Or the subject of study may be </a:t>
            </a:r>
            <a:r>
              <a:rPr lang="en-GB">
                <a:solidFill>
                  <a:srgbClr val="00B050"/>
                </a:solidFill>
              </a:rPr>
              <a:t>the relation of signs to interpreters</a:t>
            </a:r>
            <a:r>
              <a:rPr lang="en-GB"/>
              <a:t>. [...] [T]he study of this dimension will be named </a:t>
            </a:r>
            <a:r>
              <a:rPr lang="en-GB">
                <a:solidFill>
                  <a:srgbClr val="00B050"/>
                </a:solidFill>
              </a:rPr>
              <a:t>pragmatics</a:t>
            </a:r>
            <a:r>
              <a:rPr lang="en-GB"/>
              <a:t>« (Morris 1938: 6).</a:t>
            </a:r>
          </a:p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EC142-A8A3-0B47-A055-2FC5636628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Klassische Unterscheidung nach Morris</a:t>
            </a:r>
          </a:p>
        </p:txBody>
      </p:sp>
      <p:pic>
        <p:nvPicPr>
          <p:cNvPr id="1026" name="Picture 2" descr="Communicate, Communication, Conference, Crowd">
            <a:extLst>
              <a:ext uri="{FF2B5EF4-FFF2-40B4-BE49-F238E27FC236}">
                <a16:creationId xmlns:a16="http://schemas.microsoft.com/office/drawing/2014/main" id="{5F47A39B-972C-6848-A91C-37C56124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125" y="2934966"/>
            <a:ext cx="2633961" cy="218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t, Halloween, Silhouette, Puss, Black Cat, Black">
            <a:extLst>
              <a:ext uri="{FF2B5EF4-FFF2-40B4-BE49-F238E27FC236}">
                <a16:creationId xmlns:a16="http://schemas.microsoft.com/office/drawing/2014/main" id="{42363A07-AAB1-A64A-86A7-4170A364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235" y="3127266"/>
            <a:ext cx="767345" cy="93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E0EC08-69C3-DB4D-8072-A251FD838B76}"/>
              </a:ext>
            </a:extLst>
          </p:cNvPr>
          <p:cNvSpPr txBox="1"/>
          <p:nvPr/>
        </p:nvSpPr>
        <p:spPr>
          <a:xfrm>
            <a:off x="5796136" y="3078981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chemeClr val="bg1"/>
                </a:solidFill>
              </a:rPr>
              <a:t>[ˈkat͡sə]</a:t>
            </a:r>
            <a:endParaRPr lang="en-DE" sz="2000" dirty="0" err="1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F500DC-C602-C04A-AB38-629231079588}"/>
              </a:ext>
            </a:extLst>
          </p:cNvPr>
          <p:cNvSpPr/>
          <p:nvPr/>
        </p:nvSpPr>
        <p:spPr>
          <a:xfrm>
            <a:off x="7653420" y="2801848"/>
            <a:ext cx="1023036" cy="1501269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825E5D2-91CC-9249-AA84-74DEEEAA73BC}"/>
              </a:ext>
            </a:extLst>
          </p:cNvPr>
          <p:cNvSpPr/>
          <p:nvPr/>
        </p:nvSpPr>
        <p:spPr>
          <a:xfrm>
            <a:off x="5220072" y="2796746"/>
            <a:ext cx="3744416" cy="150126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08DE8C-43AD-4B4A-8090-3B53A4848FBB}"/>
              </a:ext>
            </a:extLst>
          </p:cNvPr>
          <p:cNvSpPr/>
          <p:nvPr/>
        </p:nvSpPr>
        <p:spPr>
          <a:xfrm>
            <a:off x="4193502" y="2940068"/>
            <a:ext cx="3340936" cy="274205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2267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47A8-FD38-FA48-BC49-05F80B42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 vs. Pragmatik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41E90F-8281-A94E-BCEC-1DFD8583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4B502-150B-5949-A382-06F55DE08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32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222FB-5FA2-8046-95B6-B977980DB1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Bitte gehen Sie auf </a:t>
            </a:r>
            <a:r>
              <a:rPr lang="en-GB">
                <a:hlinkClick r:id="rId2"/>
              </a:rPr>
              <a:t>https://pingo.coactum.de/763033</a:t>
            </a:r>
            <a:endParaRPr lang="en-GB"/>
          </a:p>
          <a:p>
            <a:endParaRPr lang="en-GB"/>
          </a:p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7D43F4-9B26-0F42-AAD8-2F76C3548F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Jetzt sind Sie dran...</a:t>
            </a:r>
          </a:p>
        </p:txBody>
      </p:sp>
      <p:pic>
        <p:nvPicPr>
          <p:cNvPr id="4098" name="Picture 2" descr="QR Code">
            <a:extLst>
              <a:ext uri="{FF2B5EF4-FFF2-40B4-BE49-F238E27FC236}">
                <a16:creationId xmlns:a16="http://schemas.microsoft.com/office/drawing/2014/main" id="{C74CAFBB-54DA-E14A-BFE8-6A9F0B2F0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613356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374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7BAAA-9577-3244-BCBE-8D47A5B4F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 vs. Pragmatik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D138C-FE74-0846-AB92-448204B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E1A48-32E6-F64F-967F-ECF6D950F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33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5E657-A568-A844-A032-7FD27D8586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DE"/>
              <a:t>Welche der folgenden Beispiele gehören eher in die PRAGMATIK als in die Semantik?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54476C-F816-2E4E-8A4E-2ED2B9FB06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PINGO – Ihre Antworten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EEA770-D8F0-CA4C-9D4F-57A657E68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1726"/>
            <a:ext cx="9144000" cy="26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45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7BAAA-9577-3244-BCBE-8D47A5B4F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 vs. Pragmatik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D138C-FE74-0846-AB92-448204B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E1A48-32E6-F64F-967F-ECF6D950F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34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5E657-A568-A844-A032-7FD27D8586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DE"/>
              <a:t>Welche der folgenden Beispiele gehören eher in die PRAGMATIK als in die Semantik?</a:t>
            </a:r>
          </a:p>
          <a:p>
            <a:pPr marL="0" indent="0">
              <a:buNone/>
            </a:pPr>
            <a:endParaRPr lang="en-DE"/>
          </a:p>
          <a:p>
            <a:pPr marL="0" indent="0">
              <a:buNone/>
            </a:pPr>
            <a:endParaRPr lang="en-DE"/>
          </a:p>
          <a:p>
            <a:pPr marL="0" indent="0" algn="ctr">
              <a:buNone/>
            </a:pPr>
            <a:r>
              <a:rPr lang="en-DE">
                <a:solidFill>
                  <a:srgbClr val="0070C0"/>
                </a:solidFill>
              </a:rPr>
              <a:t>-- hier Antworten einfügen --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54476C-F816-2E4E-8A4E-2ED2B9FB06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PINGO – Ihre Antworten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AF5E8-B719-644C-A74F-60800B18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71"/>
          <a:stretch/>
        </p:blipFill>
        <p:spPr>
          <a:xfrm>
            <a:off x="1105760" y="2296865"/>
            <a:ext cx="6247606" cy="25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66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95EB3-5C46-804B-816E-61E6CB70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Arten von Bedeutung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827C69-285F-2744-9228-DAF4CCA43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(Löbner 2009: 100-103)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E5125-851D-6A45-A451-4723CF44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35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E39AB-A2DC-244D-8C27-CECBB0134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 sz="2400"/>
              <a:t>häufig wird unterschieden zwischen "wörtlicher" ("lexikalischer" / "konventioneller") Bedeutung und "übertragener", "indirekter", "nicht-wörtlicher" Bedeutung</a:t>
            </a:r>
          </a:p>
          <a:p>
            <a:r>
              <a:rPr lang="en-DE" sz="2400"/>
              <a:t>z.B. metaphorischer Gebrauch: </a:t>
            </a:r>
            <a:r>
              <a:rPr lang="en-DE" sz="2400" i="1"/>
              <a:t>sie saß am Kopf der Tafel</a:t>
            </a:r>
            <a:endParaRPr lang="en-DE" sz="2400"/>
          </a:p>
          <a:p>
            <a:r>
              <a:rPr lang="en-DE" sz="2400"/>
              <a:t>Jedoch: was genau unter "wörtlicher" Bedeutung zu verstehen ist, wird selten expliziert.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ECBBD3-12A5-3B4F-9A19-E616935F18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Gibt es eine "wörtliche" Bedeutung?</a:t>
            </a:r>
          </a:p>
        </p:txBody>
      </p:sp>
    </p:spTree>
    <p:extLst>
      <p:ext uri="{BB962C8B-B14F-4D97-AF65-F5344CB8AC3E}">
        <p14:creationId xmlns:p14="http://schemas.microsoft.com/office/powerpoint/2010/main" val="408782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95EB3-5C46-804B-816E-61E6CB70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Arten von Bedeutung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827C69-285F-2744-9228-DAF4CCA43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(Cruse 2004)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E5125-851D-6A45-A451-4723CF44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36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E39AB-A2DC-244D-8C27-CECBB0134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 sz="2400"/>
              <a:t>Cruse (2004: 199-201) unterscheidet verschiedene Möglichkeiten, "wörtliche" Bedeutung festzumachen:</a:t>
            </a:r>
          </a:p>
          <a:p>
            <a:pPr lvl="1"/>
            <a:r>
              <a:rPr lang="en-DE" sz="2000"/>
              <a:t>frühester belegter Gebrauch eines Wortes</a:t>
            </a:r>
          </a:p>
          <a:p>
            <a:pPr lvl="1"/>
            <a:r>
              <a:rPr lang="en-DE" sz="2000"/>
              <a:t>häufigste belegte Lesart eines Wortes</a:t>
            </a:r>
          </a:p>
          <a:p>
            <a:pPr lvl="1"/>
            <a:r>
              <a:rPr lang="en-DE" sz="2000"/>
              <a:t>Standard-Lesart: die, die z.B. Befragten als erste einfällt</a:t>
            </a:r>
          </a:p>
          <a:p>
            <a:pPr lvl="1"/>
            <a:r>
              <a:rPr lang="en-DE" sz="2000"/>
              <a:t>Lesart, von der aus der plausibelste Pfad des semantischen Wandels beginnt</a:t>
            </a:r>
          </a:p>
          <a:p>
            <a:pPr lvl="1"/>
            <a:r>
              <a:rPr lang="en-DE" sz="2000"/>
              <a:t>Lesart, die grundlegender menschlicher Erfahrung am nächsten kommt</a:t>
            </a:r>
          </a:p>
          <a:p>
            <a:pPr marL="266700" lvl="1" indent="0">
              <a:buNone/>
            </a:pPr>
            <a:endParaRPr lang="en-DE" sz="20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ECBBD3-12A5-3B4F-9A19-E616935F18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Gibt es eine "wörtliche" Bedeutung?</a:t>
            </a:r>
          </a:p>
        </p:txBody>
      </p:sp>
    </p:spTree>
    <p:extLst>
      <p:ext uri="{BB962C8B-B14F-4D97-AF65-F5344CB8AC3E}">
        <p14:creationId xmlns:p14="http://schemas.microsoft.com/office/powerpoint/2010/main" val="2194498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F484F-1B55-7C4A-BAAA-F0475BED0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Arten von Bedeutung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01312-8C61-F24D-AF79-B16E0911E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EA3AC-D956-9D49-80A4-43A282D8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37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932745-50DA-C34E-9E34-F909BFD0B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 sz="2400"/>
              <a:t>Grenzen zwischen wörtlicher und übertragener Bedeutung oft fließend – auch durch (graduellen) semantischen Wandel</a:t>
            </a:r>
          </a:p>
          <a:p>
            <a:r>
              <a:rPr lang="en-DE" sz="2400"/>
              <a:t>wo genau die Grenze zwischen wörtlicher und nicht-wörtlicher Bedeutung zu ziehen ist, bleibt vorerst unklar.</a:t>
            </a:r>
          </a:p>
          <a:p>
            <a:r>
              <a:rPr lang="en-DE" sz="2400"/>
              <a:t>Die Frage wurde in der Semantik oft auch vernachlässigt, weil viele Semantiker*innen nur "wörtliche" Bedeutung als eigentliches Arbeitsgebiet der Semantik sehen (Busse 2009: 103)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FBB3FE-D5B6-0F48-B469-EAFB6AC035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Gibt es eine "wörtliche" Bedeutung?</a:t>
            </a:r>
          </a:p>
        </p:txBody>
      </p:sp>
    </p:spTree>
    <p:extLst>
      <p:ext uri="{BB962C8B-B14F-4D97-AF65-F5344CB8AC3E}">
        <p14:creationId xmlns:p14="http://schemas.microsoft.com/office/powerpoint/2010/main" val="253040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96CC9-6150-074F-977B-46C195F10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Zwei Auffassungen von Semantik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F0A9D-36D9-9642-BFA8-5DF0252E3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(Pafel &amp; Reich 2016, 19f.)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E036A-5F2F-634D-994F-F7A32FDE6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38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C1B5A-0E95-1641-86E4-39E36D5136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enge ("</a:t>
            </a:r>
            <a:r>
              <a:rPr lang="en-DE">
                <a:solidFill>
                  <a:srgbClr val="0070C0"/>
                </a:solidFill>
              </a:rPr>
              <a:t>minimalistische</a:t>
            </a:r>
            <a:r>
              <a:rPr lang="en-DE"/>
              <a:t>") Auffassung beschränkt Semantik auf die charakteristische Bedeutung von Ausdrücken, also die lexikalische (und kompositionelle) Bedeutung.</a:t>
            </a:r>
          </a:p>
          <a:p>
            <a:r>
              <a:rPr lang="en-DE"/>
              <a:t>weite ("</a:t>
            </a:r>
            <a:r>
              <a:rPr lang="en-DE">
                <a:solidFill>
                  <a:srgbClr val="00B050"/>
                </a:solidFill>
              </a:rPr>
              <a:t>kontextualistische</a:t>
            </a:r>
            <a:r>
              <a:rPr lang="en-DE"/>
              <a:t>") Auffassung ist die propositionale Bedeutung ausschlaggebend, für deren Bestimmung auch der Äußerungskontext mitentscheidend ist.</a:t>
            </a:r>
          </a:p>
          <a:p>
            <a:endParaRPr lang="en-DE" sz="1100"/>
          </a:p>
          <a:p>
            <a:pPr marL="0" indent="0" algn="ctr">
              <a:buNone/>
            </a:pPr>
            <a:r>
              <a:rPr lang="en-DE" i="1"/>
              <a:t>Ich komme.</a:t>
            </a:r>
          </a:p>
          <a:p>
            <a:pPr marL="0" indent="0" algn="ctr">
              <a:buNone/>
            </a:pPr>
            <a:endParaRPr lang="en-DE" sz="1100"/>
          </a:p>
          <a:p>
            <a:pPr marL="0" indent="0" algn="ctr">
              <a:buNone/>
            </a:pPr>
            <a:r>
              <a:rPr lang="en-DE" sz="1400">
                <a:solidFill>
                  <a:srgbClr val="0070C0"/>
                </a:solidFill>
              </a:rPr>
              <a:t>enge Auffassung:</a:t>
            </a:r>
            <a:r>
              <a:rPr lang="en-DE" sz="1400"/>
              <a:t> 'Person bewegt sich an einen Zielort'</a:t>
            </a:r>
          </a:p>
          <a:p>
            <a:pPr marL="0" indent="0" algn="ctr">
              <a:buNone/>
            </a:pPr>
            <a:r>
              <a:rPr lang="en-DE" sz="1400">
                <a:solidFill>
                  <a:srgbClr val="00B050"/>
                </a:solidFill>
              </a:rPr>
              <a:t>weite Auffassung:</a:t>
            </a:r>
            <a:r>
              <a:rPr lang="en-DE" sz="1400"/>
              <a:t> 'Kevin kommt nach Düsseldorf' (wahr gdw Kevin nach Düsseldorf kommt)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98CB97-306C-B24A-9D0F-C4D55F6C5E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"Minimalistische" und "kontextualistische" Semantik</a:t>
            </a:r>
          </a:p>
        </p:txBody>
      </p:sp>
    </p:spTree>
    <p:extLst>
      <p:ext uri="{BB962C8B-B14F-4D97-AF65-F5344CB8AC3E}">
        <p14:creationId xmlns:p14="http://schemas.microsoft.com/office/powerpoint/2010/main" val="3651891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2B92-21FD-4841-B1C6-2244452E6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Schulen der Semantik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07BC2-6072-9644-9E59-AFD58820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(Pafel &amp; Reich 2016)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EB135-DD6D-B34C-8E76-07CC4A19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39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31CC25-D76E-1C48-9FBC-24A56045ED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>
                <a:solidFill>
                  <a:srgbClr val="0070C0"/>
                </a:solidFill>
              </a:rPr>
              <a:t>Logische Semantik: </a:t>
            </a:r>
          </a:p>
          <a:p>
            <a:pPr lvl="1"/>
            <a:r>
              <a:rPr lang="en-DE"/>
              <a:t>geht insbesondere auf Gottlob Frege, Bertrand Russell und den frühen Wittgenstein zurück</a:t>
            </a:r>
          </a:p>
          <a:p>
            <a:pPr lvl="1"/>
            <a:r>
              <a:rPr lang="en-DE"/>
              <a:t>arbeitet mit logischen und mathematischen Mitteln</a:t>
            </a:r>
          </a:p>
          <a:p>
            <a:pPr lvl="1"/>
            <a:r>
              <a:rPr lang="en-DE"/>
              <a:t>Hauptaugenmerk liegt auf der Komposition der Bedeutung komplexer Ausdrücke aus den Bedeutungen ihrer Teilausdrücke</a:t>
            </a:r>
          </a:p>
          <a:p>
            <a:pPr lvl="1"/>
            <a:endParaRPr lang="en-DE"/>
          </a:p>
          <a:p>
            <a:r>
              <a:rPr lang="en-DE">
                <a:solidFill>
                  <a:srgbClr val="0070C0"/>
                </a:solidFill>
              </a:rPr>
              <a:t>Kognitive Semantik:</a:t>
            </a:r>
          </a:p>
          <a:p>
            <a:pPr lvl="1"/>
            <a:r>
              <a:rPr lang="en-DE"/>
              <a:t>in den 1970er/80er-Jahren im Rahmen der Kognitiven Linguistik entstanden (u.a. Ronald Langacker, George Lakoff, Leonard Talmy)</a:t>
            </a:r>
          </a:p>
          <a:p>
            <a:pPr lvl="1"/>
            <a:r>
              <a:rPr lang="en-DE"/>
              <a:t>Fokus auf kognitiven Prozess der Konzeptualisierung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5F371B-8BF4-984E-91C0-9B807687E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Logische Semantik vs. kognitive Semantik</a:t>
            </a:r>
          </a:p>
        </p:txBody>
      </p:sp>
    </p:spTree>
    <p:extLst>
      <p:ext uri="{BB962C8B-B14F-4D97-AF65-F5344CB8AC3E}">
        <p14:creationId xmlns:p14="http://schemas.microsoft.com/office/powerpoint/2010/main" val="417532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4228-3621-1447-BA09-31AF96AEC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Worum geht's?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7B894C-332C-6C49-A022-56C08E1A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CACA1-A584-D849-A88A-CD1C7C7C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2DA25-DFFE-B34E-A171-C28F475542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FD2CD3-F59B-5043-A6BD-7A3FE07401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Semantik und Pragmatik</a:t>
            </a:r>
          </a:p>
        </p:txBody>
      </p:sp>
      <p:pic>
        <p:nvPicPr>
          <p:cNvPr id="8" name="Picture 7" descr="Ebenen der Sprachbetrachtung: Graphematik, Pragmatik, Semantik, Lexik, Syntax, Morphologie, Phonologie">
            <a:extLst>
              <a:ext uri="{FF2B5EF4-FFF2-40B4-BE49-F238E27FC236}">
                <a16:creationId xmlns:a16="http://schemas.microsoft.com/office/drawing/2014/main" id="{8FAF5B5A-93DB-964F-B593-541F5B495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554492"/>
            <a:ext cx="5308846" cy="329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529EC-B6F4-8E4C-BC6C-1BDA8DB5E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Wortbedeutung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FFB6DB-600E-FD40-A374-6019C0F8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(Löbner 2015: 28; Meibauer et al. 2015: 354; Busse 2009: 97f.)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50420-648B-1C44-8BF1-A9FCE90B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40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D1D361-B80B-7D4A-A08F-DEFC5492E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>
                <a:solidFill>
                  <a:srgbClr val="0070C0"/>
                </a:solidFill>
              </a:rPr>
              <a:t>Denotation</a:t>
            </a:r>
            <a:r>
              <a:rPr lang="en-DE"/>
              <a:t>: Kategorie von Entitäten, die durch die deskriptive Bedeutung eines Inhaltswortes definiert ist</a:t>
            </a:r>
          </a:p>
          <a:p>
            <a:r>
              <a:rPr lang="en-DE">
                <a:solidFill>
                  <a:srgbClr val="00B050"/>
                </a:solidFill>
              </a:rPr>
              <a:t>Konnotation</a:t>
            </a:r>
            <a:r>
              <a:rPr lang="en-DE"/>
              <a:t>: sozio-kulturell festgelegte Bedeutungaspekte</a:t>
            </a:r>
          </a:p>
          <a:p>
            <a:endParaRPr lang="en-DE" sz="1200"/>
          </a:p>
          <a:p>
            <a:pPr marL="0" indent="0">
              <a:buNone/>
            </a:pPr>
            <a:r>
              <a:rPr lang="en-DE" i="1"/>
              <a:t>Hund</a:t>
            </a:r>
          </a:p>
          <a:p>
            <a:pPr marL="0" indent="0">
              <a:buNone/>
            </a:pPr>
            <a:r>
              <a:rPr lang="en-DE" i="1"/>
              <a:t>Köter</a:t>
            </a:r>
          </a:p>
          <a:p>
            <a:pPr marL="0" indent="0">
              <a:buNone/>
            </a:pPr>
            <a:r>
              <a:rPr lang="en-DE" i="1"/>
              <a:t>Kläffer</a:t>
            </a:r>
          </a:p>
          <a:p>
            <a:pPr marL="0" indent="0">
              <a:buNone/>
            </a:pPr>
            <a:r>
              <a:rPr lang="en-DE" i="1"/>
              <a:t>Töle</a:t>
            </a:r>
          </a:p>
          <a:p>
            <a:pPr marL="0" indent="0">
              <a:buNone/>
            </a:pPr>
            <a:r>
              <a:rPr lang="en-DE" i="1"/>
              <a:t>Wauwau</a:t>
            </a:r>
          </a:p>
          <a:p>
            <a:pPr marL="0" indent="0">
              <a:buNone/>
            </a:pPr>
            <a:r>
              <a:rPr lang="en-DE" i="1"/>
              <a:t>der beste Freund des Menschen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6BA6C6-4C1D-D140-B7E7-8AEC4110DD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Denotation und Konnotation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0A6D29-956E-D948-9F6D-D565E0D9B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42022"/>
            <a:ext cx="3358332" cy="22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8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EAC09-8F93-C848-B15C-9A3C2B7A1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Wortbedeutung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72B213-9270-1B48-88AE-19CDF0BC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(Busse 2009: 97f.)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CEB8E-67D0-CF44-8121-96E0910C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41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F88AC-F115-9A4D-A204-C80859FDF8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 sz="1600"/>
              <a:t>Emotionale Bedingungen des Wortgebrauchs, z.B. scherzhaft, ironisch, hypokoristisch, abwertend (</a:t>
            </a:r>
            <a:r>
              <a:rPr lang="en-DE" sz="1600" i="1"/>
              <a:t>Drahtesel, Dickerchen, Köter</a:t>
            </a:r>
            <a:r>
              <a:rPr lang="en-DE" sz="1600"/>
              <a:t>)</a:t>
            </a:r>
          </a:p>
          <a:p>
            <a:r>
              <a:rPr lang="en-DE" sz="1600"/>
              <a:t>kommunikative Ebene des Sprachgebrauchs, z.B. umgangssprachlich, offiziell, förmlich (</a:t>
            </a:r>
            <a:r>
              <a:rPr lang="en-DE" sz="1600" i="1"/>
              <a:t>durchdrehen, Vermählung, geil</a:t>
            </a:r>
            <a:r>
              <a:rPr lang="en-DE" sz="1600"/>
              <a:t>)</a:t>
            </a:r>
          </a:p>
          <a:p>
            <a:r>
              <a:rPr lang="en-DE" sz="1600"/>
              <a:t>Funktionsbereich des Wortgebrauchs, z.B. administrativ, fachsprachlich (</a:t>
            </a:r>
            <a:r>
              <a:rPr lang="en-DE" sz="1600" i="1"/>
              <a:t>Postwertzeichen, Entgelt</a:t>
            </a:r>
            <a:r>
              <a:rPr lang="en-DE" sz="1600"/>
              <a:t>)</a:t>
            </a:r>
          </a:p>
          <a:p>
            <a:r>
              <a:rPr lang="en-DE" sz="1600"/>
              <a:t>soziale Geltung des Wortgebrauchs, z.B. Jargon, familiär, jugendsprachlich (</a:t>
            </a:r>
            <a:r>
              <a:rPr lang="en-DE" sz="1600" i="1"/>
              <a:t>geilomat, a-a machen</a:t>
            </a:r>
            <a:r>
              <a:rPr lang="en-DE" sz="1600"/>
              <a:t>)</a:t>
            </a:r>
          </a:p>
          <a:p>
            <a:r>
              <a:rPr lang="en-DE" sz="1600"/>
              <a:t>regionale Bindung des Wortschatzes (</a:t>
            </a:r>
            <a:r>
              <a:rPr lang="en-DE" sz="1600" i="1"/>
              <a:t>parkieren</a:t>
            </a:r>
            <a:r>
              <a:rPr lang="en-DE" sz="1600"/>
              <a:t>)</a:t>
            </a:r>
          </a:p>
          <a:p>
            <a:r>
              <a:rPr lang="en-DE" sz="1600"/>
              <a:t>zeitliche Gebundenheit des Wortgebrauchs (</a:t>
            </a:r>
            <a:r>
              <a:rPr lang="en-DE" sz="1600" i="1"/>
              <a:t>Fräulein</a:t>
            </a:r>
            <a:r>
              <a:rPr lang="en-DE" sz="1600"/>
              <a:t>)</a:t>
            </a:r>
          </a:p>
          <a:p>
            <a:r>
              <a:rPr lang="en-DE" sz="1600"/>
              <a:t>Kommunikationsabsicht, Modalität, z.B. höflich, grob: </a:t>
            </a:r>
            <a:r>
              <a:rPr lang="en-DE" sz="1600" i="1"/>
              <a:t>Gestatten Sie! Halt die Fresse!</a:t>
            </a:r>
          </a:p>
          <a:p>
            <a:r>
              <a:rPr lang="en-DE" sz="1600"/>
              <a:t>politischer Geltungsbereich, z.B. DDR-Wortschatz (</a:t>
            </a:r>
            <a:r>
              <a:rPr lang="en-DE" sz="1600" i="1"/>
              <a:t>LPG, Volkssolidarität</a:t>
            </a:r>
            <a:r>
              <a:rPr lang="en-DE" sz="1600"/>
              <a:t>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EC6C60-E13A-5449-8319-1455B54BCC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Typen von Konnotationen</a:t>
            </a:r>
          </a:p>
        </p:txBody>
      </p:sp>
    </p:spTree>
    <p:extLst>
      <p:ext uri="{BB962C8B-B14F-4D97-AF65-F5344CB8AC3E}">
        <p14:creationId xmlns:p14="http://schemas.microsoft.com/office/powerpoint/2010/main" val="3112651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3AD13-44B9-1641-B731-E1AED648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Wortbedeutung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EB9B8-A24C-CA47-891E-B3B5D261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(Busse 2009: 98f.)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08580-06DF-8D47-B01E-F1DF8CFD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42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AC2B89-7B53-4641-A2A0-D52313F29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Autosemantika (wörtl. 'Selbstbedeuter'): verfügen über eigene, vollständige begriffliche Bedeutung; verweisen auf Gegenstände, Sachverhalte, Vorgänge, Zustände etc.</a:t>
            </a:r>
          </a:p>
          <a:p>
            <a:pPr lvl="1"/>
            <a:r>
              <a:rPr lang="en-DE"/>
              <a:t>Substantive, Adjektive, Verben</a:t>
            </a:r>
          </a:p>
          <a:p>
            <a:pPr lvl="1"/>
            <a:endParaRPr lang="en-DE"/>
          </a:p>
          <a:p>
            <a:r>
              <a:rPr lang="en-DE"/>
              <a:t>Synsemantika ('Mitbedeuter'): Funktionswörter, deren Bedeutung nicht durch Verweis auf Entitäten in der außersprachlichen Welt erklärt werden kann</a:t>
            </a:r>
          </a:p>
          <a:p>
            <a:pPr lvl="1"/>
            <a:r>
              <a:rPr lang="en-DE"/>
              <a:t>z.B. Präpositionen, Pronomen, Artikel</a:t>
            </a:r>
          </a:p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FAC2CF-4784-1F4F-B4ED-EA5D3A0CF4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Autosemantika und Synsemantika</a:t>
            </a:r>
          </a:p>
        </p:txBody>
      </p:sp>
    </p:spTree>
    <p:extLst>
      <p:ext uri="{BB962C8B-B14F-4D97-AF65-F5344CB8AC3E}">
        <p14:creationId xmlns:p14="http://schemas.microsoft.com/office/powerpoint/2010/main" val="3271204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D34D5-C654-4643-B77F-54657259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Wortbedeutung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F87E12-FB56-4449-AF22-6AEE8734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(Busse 2009: 99f.)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C3300-1E15-B840-8FB6-DA89B489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43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5D75D-ED5A-0441-B5B4-D5A9C88DA9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Synsemantika als "Restklasse", die sich daraus ergibt, dass die Definition des Bedeutungsbegriffs in den traditionellen Bedeutungstheorien nicht auf sie zutrifft</a:t>
            </a:r>
          </a:p>
          <a:p>
            <a:r>
              <a:rPr lang="en-DE"/>
              <a:t>Klassische Bedeutungstheorien gehen daher davon aus, dass Synsemantika über keine eigene Bedeutung verfügen.</a:t>
            </a:r>
          </a:p>
          <a:p>
            <a:r>
              <a:rPr lang="en-DE"/>
              <a:t>Neuere Ansätze z.B. in der Kognitiven Linguistik rücken jedoch von dieser Position ab und nehmen z.B. für Präpositionen bildschematische Bedeutungen an (Tyler &amp; Evans 2003)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8B48C5-1D4C-BB4A-965D-E868C9E5A2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Zur Bedeutung von Synsemantika</a:t>
            </a:r>
          </a:p>
        </p:txBody>
      </p:sp>
    </p:spTree>
    <p:extLst>
      <p:ext uri="{BB962C8B-B14F-4D97-AF65-F5344CB8AC3E}">
        <p14:creationId xmlns:p14="http://schemas.microsoft.com/office/powerpoint/2010/main" val="39317617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6723-C476-124E-9B3A-CB668A9AA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Analyseeinheiten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D9B45-DDF0-BE41-940B-6245D66D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CAEDB-4800-F444-BD73-9B5940DC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44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EA0AB-B25C-8642-9E20-2119D021EC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DE"/>
              <a:t>[</a:t>
            </a:r>
            <a:r>
              <a:rPr lang="en-DE">
                <a:solidFill>
                  <a:srgbClr val="0070C0"/>
                </a:solidFill>
              </a:rPr>
              <a:t>Die Katze fauchte</a:t>
            </a:r>
            <a:r>
              <a:rPr lang="en-DE"/>
              <a:t>], [</a:t>
            </a:r>
            <a:r>
              <a:rPr lang="en-DE">
                <a:solidFill>
                  <a:srgbClr val="00B050"/>
                </a:solidFill>
              </a:rPr>
              <a:t>der Langhaardackel lachte</a:t>
            </a:r>
            <a:r>
              <a:rPr lang="en-DE"/>
              <a:t>].</a:t>
            </a:r>
          </a:p>
          <a:p>
            <a:pPr marL="0" indent="0">
              <a:buNone/>
            </a:pPr>
            <a:endParaRPr lang="en-DE"/>
          </a:p>
          <a:p>
            <a:pPr marL="0" indent="0">
              <a:buNone/>
            </a:pPr>
            <a:r>
              <a:rPr lang="en-DE"/>
              <a:t>[[</a:t>
            </a:r>
            <a:r>
              <a:rPr lang="en-DE">
                <a:solidFill>
                  <a:schemeClr val="tx2">
                    <a:lumMod val="75000"/>
                  </a:schemeClr>
                </a:solidFill>
              </a:rPr>
              <a:t>Die Katze</a:t>
            </a:r>
            <a:r>
              <a:rPr lang="en-DE"/>
              <a:t>]</a:t>
            </a:r>
            <a:r>
              <a:rPr lang="en-DE" baseline="-25000"/>
              <a:t>NP</a:t>
            </a:r>
            <a:r>
              <a:rPr lang="en-DE"/>
              <a:t> </a:t>
            </a:r>
            <a:r>
              <a:rPr lang="en-DE">
                <a:solidFill>
                  <a:srgbClr val="00B0F0"/>
                </a:solidFill>
              </a:rPr>
              <a:t>fauchte</a:t>
            </a:r>
            <a:r>
              <a:rPr lang="en-DE"/>
              <a:t>]</a:t>
            </a:r>
            <a:r>
              <a:rPr lang="en-DE" baseline="-25000"/>
              <a:t> VP</a:t>
            </a:r>
            <a:r>
              <a:rPr lang="en-DE"/>
              <a:t>, [[</a:t>
            </a:r>
            <a:r>
              <a:rPr lang="en-DE">
                <a:solidFill>
                  <a:srgbClr val="00B050"/>
                </a:solidFill>
              </a:rPr>
              <a:t>der Langhaardackel</a:t>
            </a:r>
            <a:r>
              <a:rPr lang="en-DE"/>
              <a:t>]</a:t>
            </a:r>
            <a:r>
              <a:rPr lang="en-DE" baseline="-25000"/>
              <a:t> NP</a:t>
            </a:r>
            <a:r>
              <a:rPr lang="en-DE"/>
              <a:t> </a:t>
            </a:r>
            <a:r>
              <a:rPr lang="en-DE">
                <a:solidFill>
                  <a:srgbClr val="92D050"/>
                </a:solidFill>
              </a:rPr>
              <a:t>lachte</a:t>
            </a:r>
            <a:r>
              <a:rPr lang="en-DE"/>
              <a:t>]</a:t>
            </a:r>
            <a:r>
              <a:rPr lang="en-DE" baseline="-25000"/>
              <a:t>VP</a:t>
            </a:r>
            <a:endParaRPr lang="en-DE"/>
          </a:p>
          <a:p>
            <a:pPr marL="0" indent="0">
              <a:buNone/>
            </a:pPr>
            <a:endParaRPr lang="en-DE"/>
          </a:p>
          <a:p>
            <a:pPr marL="0" indent="0">
              <a:buNone/>
            </a:pPr>
            <a:r>
              <a:rPr lang="en-DE">
                <a:solidFill>
                  <a:srgbClr val="0070C0"/>
                </a:solidFill>
              </a:rPr>
              <a:t>Die</a:t>
            </a:r>
            <a:r>
              <a:rPr lang="en-DE"/>
              <a:t> </a:t>
            </a:r>
            <a:r>
              <a:rPr lang="en-DE">
                <a:solidFill>
                  <a:srgbClr val="00B050"/>
                </a:solidFill>
              </a:rPr>
              <a:t>Katze</a:t>
            </a:r>
            <a:r>
              <a:rPr lang="en-DE"/>
              <a:t> </a:t>
            </a:r>
            <a:r>
              <a:rPr lang="en-DE">
                <a:solidFill>
                  <a:srgbClr val="FF0000"/>
                </a:solidFill>
              </a:rPr>
              <a:t>fauchte</a:t>
            </a:r>
            <a:r>
              <a:rPr lang="en-DE"/>
              <a:t>, </a:t>
            </a:r>
            <a:r>
              <a:rPr lang="en-DE">
                <a:solidFill>
                  <a:schemeClr val="accent4">
                    <a:lumMod val="40000"/>
                    <a:lumOff val="60000"/>
                  </a:schemeClr>
                </a:solidFill>
              </a:rPr>
              <a:t>der</a:t>
            </a:r>
            <a:r>
              <a:rPr lang="en-DE"/>
              <a:t> </a:t>
            </a:r>
            <a:r>
              <a:rPr lang="en-DE">
                <a:solidFill>
                  <a:srgbClr val="7030A0"/>
                </a:solidFill>
              </a:rPr>
              <a:t>Langhaardackel</a:t>
            </a:r>
            <a:r>
              <a:rPr lang="en-DE"/>
              <a:t> </a:t>
            </a:r>
            <a:r>
              <a:rPr lang="en-DE">
                <a:solidFill>
                  <a:schemeClr val="accent3">
                    <a:lumMod val="60000"/>
                    <a:lumOff val="40000"/>
                  </a:schemeClr>
                </a:solidFill>
              </a:rPr>
              <a:t>lachte</a:t>
            </a:r>
            <a:r>
              <a:rPr lang="en-DE"/>
              <a:t>.</a:t>
            </a:r>
          </a:p>
          <a:p>
            <a:pPr marL="0" indent="0">
              <a:buNone/>
            </a:pPr>
            <a:endParaRPr lang="en-DE"/>
          </a:p>
          <a:p>
            <a:pPr marL="0" indent="0">
              <a:buNone/>
            </a:pPr>
            <a:r>
              <a:rPr lang="en-DE">
                <a:solidFill>
                  <a:schemeClr val="tx2">
                    <a:lumMod val="50000"/>
                  </a:schemeClr>
                </a:solidFill>
              </a:rPr>
              <a:t>Die</a:t>
            </a:r>
            <a:r>
              <a:rPr lang="en-DE"/>
              <a:t> </a:t>
            </a:r>
            <a:r>
              <a:rPr lang="en-DE">
                <a:solidFill>
                  <a:schemeClr val="accent5">
                    <a:lumMod val="50000"/>
                  </a:schemeClr>
                </a:solidFill>
              </a:rPr>
              <a:t>Katze</a:t>
            </a:r>
            <a:r>
              <a:rPr lang="en-DE"/>
              <a:t> </a:t>
            </a:r>
            <a:r>
              <a:rPr lang="en-DE">
                <a:solidFill>
                  <a:schemeClr val="accent4">
                    <a:lumMod val="60000"/>
                    <a:lumOff val="40000"/>
                  </a:schemeClr>
                </a:solidFill>
              </a:rPr>
              <a:t>fauch</a:t>
            </a:r>
            <a:r>
              <a:rPr lang="en-DE">
                <a:solidFill>
                  <a:schemeClr val="accent1">
                    <a:lumMod val="90000"/>
                    <a:lumOff val="10000"/>
                  </a:schemeClr>
                </a:solidFill>
              </a:rPr>
              <a:t>te</a:t>
            </a:r>
            <a:r>
              <a:rPr lang="en-DE"/>
              <a:t>, </a:t>
            </a:r>
            <a:r>
              <a:rPr lang="en-DE">
                <a:solidFill>
                  <a:schemeClr val="tx1">
                    <a:lumMod val="95000"/>
                    <a:lumOff val="5000"/>
                  </a:schemeClr>
                </a:solidFill>
              </a:rPr>
              <a:t>der</a:t>
            </a:r>
            <a:r>
              <a:rPr lang="en-DE"/>
              <a:t> </a:t>
            </a:r>
            <a:r>
              <a:rPr lang="en-DE">
                <a:solidFill>
                  <a:schemeClr val="accent4">
                    <a:lumMod val="40000"/>
                    <a:lumOff val="60000"/>
                  </a:schemeClr>
                </a:solidFill>
              </a:rPr>
              <a:t>Lang</a:t>
            </a:r>
            <a:r>
              <a:rPr lang="en-DE">
                <a:solidFill>
                  <a:schemeClr val="tx2">
                    <a:lumMod val="75000"/>
                  </a:schemeClr>
                </a:solidFill>
              </a:rPr>
              <a:t>haar</a:t>
            </a:r>
            <a:r>
              <a:rPr lang="en-DE">
                <a:solidFill>
                  <a:srgbClr val="00B050"/>
                </a:solidFill>
              </a:rPr>
              <a:t>dackel</a:t>
            </a:r>
            <a:r>
              <a:rPr lang="en-DE"/>
              <a:t> </a:t>
            </a:r>
            <a:r>
              <a:rPr lang="en-DE">
                <a:solidFill>
                  <a:schemeClr val="accent4">
                    <a:lumMod val="75000"/>
                  </a:schemeClr>
                </a:solidFill>
              </a:rPr>
              <a:t>lach</a:t>
            </a:r>
            <a:r>
              <a:rPr lang="en-DE">
                <a:solidFill>
                  <a:srgbClr val="0070C0"/>
                </a:solidFill>
              </a:rPr>
              <a:t>te</a:t>
            </a:r>
            <a:r>
              <a:rPr lang="en-DE"/>
              <a:t>.</a:t>
            </a:r>
          </a:p>
          <a:p>
            <a:pPr marL="0" indent="0">
              <a:buNone/>
            </a:pPr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5253B-F4A5-4741-9B35-2080AC2240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Wörter, Sätze und mehr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E1EAC-D8C4-1141-87AE-FC90703B2D20}"/>
              </a:ext>
            </a:extLst>
          </p:cNvPr>
          <p:cNvSpPr txBox="1"/>
          <p:nvPr/>
        </p:nvSpPr>
        <p:spPr>
          <a:xfrm>
            <a:off x="7236296" y="2869853"/>
            <a:ext cx="138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sz="2800" dirty="0" err="1">
                <a:solidFill>
                  <a:srgbClr val="0070C0"/>
                </a:solidFill>
                <a:latin typeface="Ink Free" panose="03080402000500000000" pitchFamily="66" charset="0"/>
              </a:rPr>
              <a:t>Wörter</a:t>
            </a:r>
            <a:endParaRPr lang="en-DE" dirty="0" err="1"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6D53B-F03F-4442-885A-75612989BB85}"/>
              </a:ext>
            </a:extLst>
          </p:cNvPr>
          <p:cNvSpPr txBox="1"/>
          <p:nvPr/>
        </p:nvSpPr>
        <p:spPr>
          <a:xfrm>
            <a:off x="7236296" y="353824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sz="2800" dirty="0" err="1">
                <a:solidFill>
                  <a:srgbClr val="0070C0"/>
                </a:solidFill>
                <a:latin typeface="Ink Free" panose="03080402000500000000" pitchFamily="66" charset="0"/>
              </a:rPr>
              <a:t>Morpheme</a:t>
            </a:r>
            <a:endParaRPr lang="en-DE" dirty="0" err="1"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F7E337-5824-A447-8CCB-AAF066CEE89F}"/>
              </a:ext>
            </a:extLst>
          </p:cNvPr>
          <p:cNvSpPr txBox="1"/>
          <p:nvPr/>
        </p:nvSpPr>
        <p:spPr>
          <a:xfrm>
            <a:off x="7236296" y="2107333"/>
            <a:ext cx="1726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sz="2800" dirty="0" err="1">
                <a:solidFill>
                  <a:srgbClr val="0070C0"/>
                </a:solidFill>
                <a:latin typeface="Ink Free" panose="03080402000500000000" pitchFamily="66" charset="0"/>
              </a:rPr>
              <a:t>Phrasen</a:t>
            </a:r>
            <a:endParaRPr lang="en-DE" dirty="0" err="1"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7A96F8-EAB6-4F4C-AA1F-70E0BADB6F00}"/>
              </a:ext>
            </a:extLst>
          </p:cNvPr>
          <p:cNvSpPr txBox="1"/>
          <p:nvPr/>
        </p:nvSpPr>
        <p:spPr>
          <a:xfrm>
            <a:off x="7236295" y="1470392"/>
            <a:ext cx="1726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sz="2800" dirty="0" err="1">
                <a:solidFill>
                  <a:srgbClr val="0070C0"/>
                </a:solidFill>
                <a:latin typeface="Ink Free" panose="03080402000500000000" pitchFamily="66" charset="0"/>
              </a:rPr>
              <a:t>Sätze</a:t>
            </a:r>
            <a:endParaRPr lang="en-DE" dirty="0" err="1"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144A681-43CB-9343-8CBD-CDF162D1C41C}"/>
              </a:ext>
            </a:extLst>
          </p:cNvPr>
          <p:cNvSpPr/>
          <p:nvPr/>
        </p:nvSpPr>
        <p:spPr>
          <a:xfrm>
            <a:off x="204199" y="2869853"/>
            <a:ext cx="8758123" cy="52322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2A0598-8863-7C43-BE08-B4D3FBA327CF}"/>
              </a:ext>
            </a:extLst>
          </p:cNvPr>
          <p:cNvCxnSpPr>
            <a:cxnSpLocks/>
          </p:cNvCxnSpPr>
          <p:nvPr/>
        </p:nvCxnSpPr>
        <p:spPr>
          <a:xfrm>
            <a:off x="2771800" y="3393073"/>
            <a:ext cx="1800200" cy="132410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8DFA205-DFC9-9243-BE13-7B8B87D8D57A}"/>
              </a:ext>
            </a:extLst>
          </p:cNvPr>
          <p:cNvSpPr txBox="1"/>
          <p:nvPr/>
        </p:nvSpPr>
        <p:spPr>
          <a:xfrm>
            <a:off x="4283968" y="4591149"/>
            <a:ext cx="398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1800" dirty="0" err="1">
                <a:solidFill>
                  <a:srgbClr val="C00000"/>
                </a:solidFill>
              </a:rPr>
              <a:t>Wortsemantik / lexikalische Semantik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D67BBFF-4C87-F64F-9D0C-AB9DA89EE240}"/>
              </a:ext>
            </a:extLst>
          </p:cNvPr>
          <p:cNvSpPr/>
          <p:nvPr/>
        </p:nvSpPr>
        <p:spPr>
          <a:xfrm>
            <a:off x="7226052" y="3591249"/>
            <a:ext cx="1872208" cy="36340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00B05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DA4F5E-8676-B644-A32F-C731A3BFD31C}"/>
              </a:ext>
            </a:extLst>
          </p:cNvPr>
          <p:cNvCxnSpPr>
            <a:cxnSpLocks/>
          </p:cNvCxnSpPr>
          <p:nvPr/>
        </p:nvCxnSpPr>
        <p:spPr>
          <a:xfrm flipH="1">
            <a:off x="6164821" y="3954654"/>
            <a:ext cx="1050987" cy="261437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BE2478A-5A06-DE4F-B255-9F4F68334A2B}"/>
              </a:ext>
            </a:extLst>
          </p:cNvPr>
          <p:cNvSpPr txBox="1"/>
          <p:nvPr/>
        </p:nvSpPr>
        <p:spPr>
          <a:xfrm>
            <a:off x="5025533" y="4269314"/>
            <a:ext cx="417293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DE" sz="1800" dirty="0" err="1">
                <a:solidFill>
                  <a:srgbClr val="00B050"/>
                </a:solidFill>
              </a:rPr>
              <a:t>kleinste bedeutungstragende Einheiten</a:t>
            </a:r>
          </a:p>
        </p:txBody>
      </p:sp>
    </p:spTree>
    <p:extLst>
      <p:ext uri="{BB962C8B-B14F-4D97-AF65-F5344CB8AC3E}">
        <p14:creationId xmlns:p14="http://schemas.microsoft.com/office/powerpoint/2010/main" val="25910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5" grpId="0"/>
      <p:bldP spid="17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501C-06B1-2448-8C69-C8BA455D9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Analyseeinheiten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09C8D-273F-0343-9BA6-649A1AD5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(Wächi &amp; Ender 2013: 118)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80407-CBE8-7B45-9894-0A21A29E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45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1C4DB2-991A-A241-8026-7A1FF283F8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 b="1"/>
              <a:t>Lexikalische Semantik / Wortsemantik </a:t>
            </a:r>
            <a:r>
              <a:rPr lang="en-DE"/>
              <a:t>untersucht die Bedeutung einzelner Wörter</a:t>
            </a:r>
          </a:p>
          <a:p>
            <a:pPr lvl="1"/>
            <a:r>
              <a:rPr lang="en-DE"/>
              <a:t>Busse (2009: 14): Lexikalische Semantik als "Kern der Semantik als sprachwissenschaftlicher Teildisziplin"</a:t>
            </a:r>
          </a:p>
          <a:p>
            <a:pPr lvl="1"/>
            <a:endParaRPr lang="en-DE"/>
          </a:p>
          <a:p>
            <a:r>
              <a:rPr lang="en-DE" b="1"/>
              <a:t>Satzsemantik:</a:t>
            </a:r>
            <a:r>
              <a:rPr lang="en-DE"/>
              <a:t> untersucht, welche Auswirkungen die Kombination von Wörtern im Satz auf die Bedeutung hat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B0AAC9-74D8-104E-87A5-42E2DDBA55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Lexikalische Semantik und Satzsemantik</a:t>
            </a:r>
          </a:p>
        </p:txBody>
      </p:sp>
    </p:spTree>
    <p:extLst>
      <p:ext uri="{BB962C8B-B14F-4D97-AF65-F5344CB8AC3E}">
        <p14:creationId xmlns:p14="http://schemas.microsoft.com/office/powerpoint/2010/main" val="2641880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75FC-D4D9-7D4D-BCE8-60760BFB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Analyseeinheiten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E87237-FDAE-4340-A508-2FCBE135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7684-A40C-AF4D-AB80-1915DE1A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46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D9A8DA-F367-CB4B-B4DD-E9F8208893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DE"/>
              <a:t>Der Langhaardackel lach-</a:t>
            </a:r>
            <a:r>
              <a:rPr lang="en-DE" b="1">
                <a:solidFill>
                  <a:srgbClr val="C00000"/>
                </a:solidFill>
              </a:rPr>
              <a:t>te</a:t>
            </a:r>
            <a:r>
              <a:rPr lang="en-DE"/>
              <a:t>.</a:t>
            </a:r>
          </a:p>
          <a:p>
            <a:pPr marL="0" indent="0">
              <a:buNone/>
            </a:pPr>
            <a:endParaRPr lang="en-DE"/>
          </a:p>
          <a:p>
            <a:pPr marL="0" indent="0">
              <a:buNone/>
            </a:pPr>
            <a:endParaRPr lang="en-DE"/>
          </a:p>
          <a:p>
            <a:pPr marL="0" indent="0">
              <a:buNone/>
            </a:pPr>
            <a:endParaRPr lang="en-DE"/>
          </a:p>
          <a:p>
            <a:pPr marL="0" indent="0">
              <a:buNone/>
            </a:pPr>
            <a:endParaRPr lang="en-DE"/>
          </a:p>
          <a:p>
            <a:pPr marL="0" indent="0">
              <a:buNone/>
            </a:pPr>
            <a:endParaRPr lang="en-DE"/>
          </a:p>
          <a:p>
            <a:pPr marL="0" indent="0">
              <a:buNone/>
            </a:pPr>
            <a:r>
              <a:rPr lang="en-DE"/>
              <a:t>Sie nieste den Schaum vom Cappucchino. (Goldberg 1995)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5A3088-2FFB-4A4B-A350-F33BABA3E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Welche Einheiten tragen Bedeutung?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B0FBF6-D6F7-7246-9A32-7AADBBBA2B1F}"/>
              </a:ext>
            </a:extLst>
          </p:cNvPr>
          <p:cNvCxnSpPr/>
          <p:nvPr/>
        </p:nvCxnSpPr>
        <p:spPr>
          <a:xfrm flipH="1" flipV="1">
            <a:off x="3563888" y="1926853"/>
            <a:ext cx="144016" cy="432048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960F52D-310A-074D-B04D-6C14B27D5334}"/>
              </a:ext>
            </a:extLst>
          </p:cNvPr>
          <p:cNvSpPr txBox="1"/>
          <p:nvPr/>
        </p:nvSpPr>
        <p:spPr>
          <a:xfrm>
            <a:off x="3419872" y="2415256"/>
            <a:ext cx="2448272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dirty="0" err="1"/>
              <a:t>'+SG'</a:t>
            </a:r>
          </a:p>
          <a:p>
            <a:pPr algn="l"/>
            <a:r>
              <a:rPr lang="en-DE" dirty="0" err="1"/>
              <a:t>'+PAST'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470D2C-4688-4B47-89E7-85F0BC9ED2FF}"/>
              </a:ext>
            </a:extLst>
          </p:cNvPr>
          <p:cNvSpPr txBox="1"/>
          <p:nvPr/>
        </p:nvSpPr>
        <p:spPr>
          <a:xfrm>
            <a:off x="1943707" y="4327546"/>
            <a:ext cx="2448272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 err="1"/>
              <a:t>'verursachte Bewegung'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58A38B04-2BEF-9347-9FD1-EED7F96A00E2}"/>
              </a:ext>
            </a:extLst>
          </p:cNvPr>
          <p:cNvSpPr/>
          <p:nvPr/>
        </p:nvSpPr>
        <p:spPr>
          <a:xfrm rot="5400000">
            <a:off x="3078172" y="1908512"/>
            <a:ext cx="179342" cy="4392490"/>
          </a:xfrm>
          <a:prstGeom prst="rightBrac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41C38-EA28-8B47-B723-BAA484875DF0}"/>
              </a:ext>
            </a:extLst>
          </p:cNvPr>
          <p:cNvSpPr txBox="1"/>
          <p:nvPr/>
        </p:nvSpPr>
        <p:spPr>
          <a:xfrm>
            <a:off x="5508104" y="1638821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3200" dirty="0" err="1">
                <a:solidFill>
                  <a:srgbClr val="0070C0"/>
                </a:solidFill>
                <a:latin typeface="Ink Free" panose="03080402000500000000" pitchFamily="66" charset="0"/>
              </a:rPr>
              <a:t>Bedeutung</a:t>
            </a:r>
          </a:p>
          <a:p>
            <a:pPr algn="ctr"/>
            <a:r>
              <a:rPr lang="en-DE" sz="3200" dirty="0" err="1">
                <a:solidFill>
                  <a:srgbClr val="0070C0"/>
                </a:solidFill>
                <a:latin typeface="Ink Free" panose="03080402000500000000" pitchFamily="66" charset="0"/>
              </a:rPr>
              <a:t>oder</a:t>
            </a:r>
          </a:p>
          <a:p>
            <a:pPr algn="ctr"/>
            <a:r>
              <a:rPr lang="en-DE" sz="3200" dirty="0" err="1">
                <a:solidFill>
                  <a:srgbClr val="0070C0"/>
                </a:solidFill>
                <a:latin typeface="Ink Free" panose="03080402000500000000" pitchFamily="66" charset="0"/>
              </a:rPr>
              <a:t>Funktion?</a:t>
            </a:r>
          </a:p>
        </p:txBody>
      </p:sp>
    </p:spTree>
    <p:extLst>
      <p:ext uri="{BB962C8B-B14F-4D97-AF65-F5344CB8AC3E}">
        <p14:creationId xmlns:p14="http://schemas.microsoft.com/office/powerpoint/2010/main" val="96618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E7BD1-F83E-DB4E-B6A0-6257C0DB7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Analyseeinheiten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DAA469-285E-9243-A202-EEF5ACDF1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Grafik: Marcus Quigmire from Florida, USA, CC BY-SA 2.0 &lt;https://creativecommons.org/licenses/by-sa/2.0&gt;, via Wikimedia Commons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88478-E0D0-924D-B944-88DB75F50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47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E43A78-D43E-F14F-8907-7DFC09563A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Unter </a:t>
            </a:r>
            <a:r>
              <a:rPr lang="en-DE" b="1"/>
              <a:t>Textsemantik </a:t>
            </a:r>
            <a:r>
              <a:rPr lang="en-DE"/>
              <a:t>versteht man nicht etwa die Bedeutung eines Textes, sondern die Untersuchung semantischer Aspekte in Abhängigkeit von textuellen Aspekten</a:t>
            </a:r>
          </a:p>
          <a:p>
            <a:pPr lvl="1"/>
            <a:r>
              <a:rPr lang="en-DE"/>
              <a:t>(eingebettet in) Theorie des Textverstehens und der Textinterpretation</a:t>
            </a:r>
          </a:p>
          <a:p>
            <a:pPr lvl="1"/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98B8D-22C0-2F4E-A5BF-6DACFE3EFF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Weitere Analyseebenen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3A7BE9-88A2-664D-B88F-D5E59283B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" y="3134678"/>
            <a:ext cx="1423366" cy="156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7501AAB-4717-D74E-87C5-FC0360B4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2"/>
          <a:stretch/>
        </p:blipFill>
        <p:spPr bwMode="auto">
          <a:xfrm>
            <a:off x="7247235" y="3208078"/>
            <a:ext cx="1829904" cy="153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716424-B5A3-E648-93A6-57A40FF68C7C}"/>
              </a:ext>
            </a:extLst>
          </p:cNvPr>
          <p:cNvSpPr txBox="1"/>
          <p:nvPr/>
        </p:nvSpPr>
        <p:spPr>
          <a:xfrm>
            <a:off x="1513177" y="3087747"/>
            <a:ext cx="56886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indent="0" algn="ctr">
              <a:buNone/>
            </a:pPr>
            <a:r>
              <a:rPr lang="en-DE" sz="2000" i="1">
                <a:solidFill>
                  <a:schemeClr val="accent5">
                    <a:lumMod val="75000"/>
                  </a:schemeClr>
                </a:solidFill>
              </a:rPr>
              <a:t>Ich hasse Schlangen.</a:t>
            </a:r>
          </a:p>
          <a:p>
            <a:pPr marL="266700" lvl="1" indent="0" algn="ctr">
              <a:buNone/>
            </a:pPr>
            <a:r>
              <a:rPr lang="en-DE" sz="1800"/>
              <a:t>(Kontext: </a:t>
            </a:r>
          </a:p>
          <a:p>
            <a:pPr marL="266700" lvl="1" indent="0" algn="ctr">
              <a:buNone/>
            </a:pPr>
            <a:r>
              <a:rPr lang="en-DE" sz="1800"/>
              <a:t>"Indiana Jones und die Geißel der </a:t>
            </a:r>
            <a:r>
              <a:rPr lang="en-GB" sz="1800"/>
              <a:t>Ophidiophobie" </a:t>
            </a:r>
          </a:p>
          <a:p>
            <a:pPr marL="266700" lvl="1" indent="0" algn="ctr">
              <a:buNone/>
            </a:pPr>
            <a:r>
              <a:rPr lang="en-GB" sz="1800"/>
              <a:t>vs. </a:t>
            </a:r>
          </a:p>
          <a:p>
            <a:pPr marL="266700" lvl="1" indent="0" algn="ctr">
              <a:buNone/>
            </a:pPr>
            <a:r>
              <a:rPr lang="en-GB" sz="1800"/>
              <a:t>"Schlangestehenvermeiden für Dummies")</a:t>
            </a:r>
          </a:p>
          <a:p>
            <a:pPr algn="l"/>
            <a:endParaRPr lang="en-DE" sz="3600" dirty="0" err="1"/>
          </a:p>
        </p:txBody>
      </p:sp>
    </p:spTree>
    <p:extLst>
      <p:ext uri="{BB962C8B-B14F-4D97-AF65-F5344CB8AC3E}">
        <p14:creationId xmlns:p14="http://schemas.microsoft.com/office/powerpoint/2010/main" val="4403092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76A51-2E01-DD41-A436-2E96E234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Analyseeinheiten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F7E96F-CC6A-D344-9F20-CC7ED467F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(Goldberg 1995, Willich demn.)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D312C-EEDA-D848-ACC5-B23C74E57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48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F5239F-DE55-8D49-B9B5-211BCADA71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Die </a:t>
            </a:r>
            <a:r>
              <a:rPr lang="en-DE" b="1"/>
              <a:t>Konstruktionssemantik </a:t>
            </a:r>
            <a:r>
              <a:rPr lang="en-DE"/>
              <a:t>untersucht die Bedeutung sprachlicher </a:t>
            </a:r>
            <a:r>
              <a:rPr lang="en-DE" b="1"/>
              <a:t>Form-Bedeutungs-Paare </a:t>
            </a:r>
            <a:r>
              <a:rPr lang="en-DE"/>
              <a:t>auf unterschiedlichen Abstraktionsebenen aus konstruktionsgrammatischer Perspektive</a:t>
            </a:r>
          </a:p>
          <a:p>
            <a:endParaRPr lang="en-DE"/>
          </a:p>
          <a:p>
            <a:r>
              <a:rPr lang="en-DE"/>
              <a:t>z.B. "caused motion":</a:t>
            </a:r>
          </a:p>
          <a:p>
            <a:endParaRPr lang="en-DE"/>
          </a:p>
          <a:p>
            <a:pPr marL="0" indent="0" algn="ctr">
              <a:buNone/>
            </a:pPr>
            <a:r>
              <a:rPr lang="en-DE" i="1"/>
              <a:t>Sie nieste die Serviette vom Tisch.</a:t>
            </a:r>
          </a:p>
          <a:p>
            <a:pPr marL="0" indent="0" algn="ctr">
              <a:buNone/>
            </a:pPr>
            <a:r>
              <a:rPr lang="en-DE"/>
              <a:t>[SUBJ V OBJ</a:t>
            </a:r>
            <a:r>
              <a:rPr lang="en-DE" baseline="-25000"/>
              <a:t>dir</a:t>
            </a:r>
            <a:r>
              <a:rPr lang="en-DE"/>
              <a:t> PP]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12D6E2-3682-7944-B256-4646CD5DD0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Weitere Analyseebenen</a:t>
            </a:r>
          </a:p>
        </p:txBody>
      </p:sp>
    </p:spTree>
    <p:extLst>
      <p:ext uri="{BB962C8B-B14F-4D97-AF65-F5344CB8AC3E}">
        <p14:creationId xmlns:p14="http://schemas.microsoft.com/office/powerpoint/2010/main" val="40357354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F2B56-DEB1-0F43-99EA-468CF60BC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Nochmal: Was ist Semantik?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A33F2F-B5C2-0A4E-89EE-E219FD204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7B3F1-3896-E74F-BB00-8E6553E5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49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506E3D-01D1-9145-B253-70436E6031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Was genau in den Bereich der Semantik fällt, ist umstritten.</a:t>
            </a:r>
          </a:p>
          <a:p>
            <a:r>
              <a:rPr lang="en-DE"/>
              <a:t>Das hängt damit zusammen, dass über die Bedeutung von </a:t>
            </a:r>
            <a:r>
              <a:rPr lang="en-DE" i="1"/>
              <a:t>Bedeutung </a:t>
            </a:r>
            <a:r>
              <a:rPr lang="en-DE"/>
              <a:t>kein Konsens besteht.</a:t>
            </a:r>
          </a:p>
          <a:p>
            <a:r>
              <a:rPr lang="en-DE"/>
              <a:t>Ein weit gefasster Bedeutungsbegriff umfasst auch (abstraktere) Funktionen z.B. von Flexionsmorphemen oder syntaktischen Konstruktionen, ein enger gefasster hingegen nicht.</a:t>
            </a:r>
          </a:p>
          <a:p>
            <a:r>
              <a:rPr lang="en-DE"/>
              <a:t>Ebenso sind die Grenzen zwischen Semantik und Pragmatik in vielen  Fällen fließend.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E04AE-0BAC-9948-A49E-0FDB30677B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Skopus der Semantik</a:t>
            </a:r>
          </a:p>
        </p:txBody>
      </p:sp>
    </p:spTree>
    <p:extLst>
      <p:ext uri="{BB962C8B-B14F-4D97-AF65-F5344CB8AC3E}">
        <p14:creationId xmlns:p14="http://schemas.microsoft.com/office/powerpoint/2010/main" val="239809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C973E-AC00-EC4E-AA65-D668F0CB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Worum geht's?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C86D28-D212-2243-BF91-54F04B9A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https://memebase.cheezburger.com/tag/subtitles/page/2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0017B-2DCB-4744-96C3-DDDA5F89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0EFCC-34A8-3545-94B5-EE22E22F3E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545752"/>
            <a:ext cx="3114346" cy="3311525"/>
          </a:xfrm>
        </p:spPr>
        <p:txBody>
          <a:bodyPr/>
          <a:lstStyle/>
          <a:p>
            <a:r>
              <a:rPr lang="en-DE"/>
              <a:t>die Teilgebiete der Linguistik, die sich mit </a:t>
            </a:r>
            <a:r>
              <a:rPr lang="en-DE" b="1"/>
              <a:t>Bedeutung </a:t>
            </a:r>
            <a:r>
              <a:rPr lang="en-DE"/>
              <a:t>beschäftigen</a:t>
            </a:r>
          </a:p>
          <a:p>
            <a:endParaRPr lang="en-DE"/>
          </a:p>
          <a:p>
            <a:r>
              <a:rPr lang="en-DE"/>
              <a:t>sehr grob vereinfacht:</a:t>
            </a:r>
          </a:p>
          <a:p>
            <a:pPr lvl="1"/>
            <a:r>
              <a:rPr lang="en-DE" b="1"/>
              <a:t>Semantik: </a:t>
            </a:r>
            <a:r>
              <a:rPr lang="en-DE"/>
              <a:t>kontext</a:t>
            </a:r>
            <a:r>
              <a:rPr lang="en-DE" b="1"/>
              <a:t>un</a:t>
            </a:r>
            <a:r>
              <a:rPr lang="en-DE"/>
              <a:t>abhängige Bedeutung</a:t>
            </a:r>
          </a:p>
          <a:p>
            <a:pPr lvl="1"/>
            <a:r>
              <a:rPr lang="en-DE" b="1"/>
              <a:t>Pragmatik: </a:t>
            </a:r>
            <a:r>
              <a:rPr lang="en-DE"/>
              <a:t>kontext</a:t>
            </a:r>
            <a:r>
              <a:rPr lang="en-DE" b="1"/>
              <a:t>ab</a:t>
            </a:r>
            <a:r>
              <a:rPr lang="en-DE"/>
              <a:t>hängige Bedeutung</a:t>
            </a:r>
            <a:endParaRPr lang="en-DE" b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00159E-3B89-074D-9CA3-336FC42E3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Semantik und Pragmatik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910CCCA-C0AF-2A4E-B99E-ED351D623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4824536" cy="488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403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3581B-4231-524D-8032-F0C05E48C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Nochmal: Semantik und Pragmatik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F96C7-6CFE-A041-B577-121D62676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AB42E-AD28-1644-BC16-32DBCCF4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50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E76478-7695-1D43-BAC8-7375427D06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DE" i="1"/>
              <a:t>Bob ist </a:t>
            </a:r>
            <a:r>
              <a:rPr lang="en-DE" b="1" i="1"/>
              <a:t>groß</a:t>
            </a:r>
            <a:r>
              <a:rPr lang="en-DE" i="1"/>
              <a:t>. </a:t>
            </a:r>
            <a:r>
              <a:rPr lang="en-DE"/>
              <a:t>(Gutzmann &amp; Schumacher 2018)</a:t>
            </a:r>
          </a:p>
          <a:p>
            <a:pPr marL="0" indent="0" algn="ctr">
              <a:buNone/>
            </a:pPr>
            <a:endParaRPr lang="en-DE"/>
          </a:p>
          <a:p>
            <a:r>
              <a:rPr lang="en-DE"/>
              <a:t>kontextuelle Abhängigkeit von einem Referenzstandard</a:t>
            </a:r>
          </a:p>
          <a:p>
            <a:pPr marL="0" indent="0" algn="ctr">
              <a:buNone/>
            </a:pPr>
            <a:endParaRPr lang="en-DE" sz="2800" i="1"/>
          </a:p>
          <a:p>
            <a:pPr marL="0" indent="0" algn="ctr">
              <a:buNone/>
            </a:pPr>
            <a:r>
              <a:rPr lang="en-DE" i="1"/>
              <a:t>"Herr Ober, was macht denn die Fliege in meiner Suppe?!?"</a:t>
            </a:r>
          </a:p>
          <a:p>
            <a:pPr marL="0" indent="0" algn="ctr">
              <a:buNone/>
            </a:pPr>
            <a:r>
              <a:rPr lang="en-DE" i="1"/>
              <a:t>"Sieht aus wie Rückenschwimmen."</a:t>
            </a:r>
          </a:p>
          <a:p>
            <a:pPr marL="0" indent="0" algn="ctr">
              <a:buNone/>
            </a:pPr>
            <a:endParaRPr lang="en-DE" i="1"/>
          </a:p>
          <a:p>
            <a:r>
              <a:rPr lang="en-DE"/>
              <a:t>Ist 'Missbilligung' Bestandteil der Semantik der "Was macht XY"-Konstruktion – oder vielmehr eine </a:t>
            </a:r>
            <a:r>
              <a:rPr lang="en-DE" b="1"/>
              <a:t>Implikatur</a:t>
            </a:r>
            <a:r>
              <a:rPr lang="en-DE"/>
              <a:t>?</a:t>
            </a:r>
          </a:p>
          <a:p>
            <a:endParaRPr lang="en-DE"/>
          </a:p>
          <a:p>
            <a:pPr marL="0" indent="0">
              <a:buNone/>
            </a:pPr>
            <a:endParaRPr lang="en-DE"/>
          </a:p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591BFD-2C0A-BB41-9E63-03712248E0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Schnittstellen zwischen Semantik und Pragmatik</a:t>
            </a:r>
          </a:p>
        </p:txBody>
      </p:sp>
    </p:spTree>
    <p:extLst>
      <p:ext uri="{BB962C8B-B14F-4D97-AF65-F5344CB8AC3E}">
        <p14:creationId xmlns:p14="http://schemas.microsoft.com/office/powerpoint/2010/main" val="4284255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91F7B-7A41-8343-8CBB-3EBC27C8D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Zwischenfazit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32973-CE19-6B41-9A7A-47A31B2E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800"/>
              <a:t>https://memegenerator.net/instance/47481194/lion-king-shadowy-place-dad-whats-that-shadowy-place-over-there-simba-that-is-semantics-you-must-nev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C1A11-44F0-5946-BB61-40784B7EB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51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129A4-67F5-D843-9CB5-3FED05A929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118614"/>
            <a:ext cx="4698522" cy="3738664"/>
          </a:xfrm>
        </p:spPr>
        <p:txBody>
          <a:bodyPr/>
          <a:lstStyle/>
          <a:p>
            <a:r>
              <a:rPr lang="en-DE"/>
              <a:t>"Arbeitsteilung" von Semantik und Pragmatik nicht immer klar: Gegenstandsbereich der Semantik ist umstritten</a:t>
            </a:r>
          </a:p>
          <a:p>
            <a:r>
              <a:rPr lang="en-DE"/>
              <a:t>Was zur Semantik gehört, hängt von der Bedeutungsauffassung ab</a:t>
            </a:r>
          </a:p>
          <a:p>
            <a:endParaRPr lang="en-D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DA87BB0-49D6-0042-A390-DFF5B5664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09" y="1118613"/>
            <a:ext cx="3702291" cy="37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065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5F7D1-7718-E649-A771-81858DF77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 und Nachbargebiete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780C7E-A135-4D41-88B3-46756AF29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60B14-86AD-CD48-810E-0F995D422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52</a:t>
            </a:fld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C5F3AB-14A4-0E44-B001-DB5562A772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(nach Busse 2009: 20)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8A203D9-5C98-D448-9581-603ABA837104}"/>
              </a:ext>
            </a:extLst>
          </p:cNvPr>
          <p:cNvSpPr/>
          <p:nvPr/>
        </p:nvSpPr>
        <p:spPr>
          <a:xfrm>
            <a:off x="2411760" y="2502917"/>
            <a:ext cx="4032448" cy="9361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3600"/>
              <a:t>Semantik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57806C-599B-9C45-9F04-AA2DC00BC14B}"/>
              </a:ext>
            </a:extLst>
          </p:cNvPr>
          <p:cNvSpPr txBox="1"/>
          <p:nvPr/>
        </p:nvSpPr>
        <p:spPr>
          <a:xfrm>
            <a:off x="521494" y="1782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Syntax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086050-93B6-D443-A34C-151DC183DB2F}"/>
              </a:ext>
            </a:extLst>
          </p:cNvPr>
          <p:cNvSpPr txBox="1"/>
          <p:nvPr/>
        </p:nvSpPr>
        <p:spPr>
          <a:xfrm>
            <a:off x="234387" y="2509545"/>
            <a:ext cx="1470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Lexikologie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54866-A169-864C-9155-6C22EBAB1A8C}"/>
              </a:ext>
            </a:extLst>
          </p:cNvPr>
          <p:cNvSpPr txBox="1"/>
          <p:nvPr/>
        </p:nvSpPr>
        <p:spPr>
          <a:xfrm>
            <a:off x="0" y="3075027"/>
            <a:ext cx="178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Lexikographie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CA7BD-3148-E24C-9FFE-14BCC30B3A12}"/>
              </a:ext>
            </a:extLst>
          </p:cNvPr>
          <p:cNvSpPr txBox="1"/>
          <p:nvPr/>
        </p:nvSpPr>
        <p:spPr>
          <a:xfrm>
            <a:off x="536898" y="3678613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Etymologie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9F9010-6F35-5C4A-8897-123E4BE8179F}"/>
              </a:ext>
            </a:extLst>
          </p:cNvPr>
          <p:cNvSpPr txBox="1"/>
          <p:nvPr/>
        </p:nvSpPr>
        <p:spPr>
          <a:xfrm>
            <a:off x="1149405" y="4171938"/>
            <a:ext cx="1683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Phraseologie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512057-AE08-C149-8B40-90747959E00B}"/>
              </a:ext>
            </a:extLst>
          </p:cNvPr>
          <p:cNvSpPr txBox="1"/>
          <p:nvPr/>
        </p:nvSpPr>
        <p:spPr>
          <a:xfrm>
            <a:off x="2814602" y="4465208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Onomastik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7D12D5-5D59-3A41-B99B-30CF0D94D919}"/>
              </a:ext>
            </a:extLst>
          </p:cNvPr>
          <p:cNvSpPr txBox="1"/>
          <p:nvPr/>
        </p:nvSpPr>
        <p:spPr>
          <a:xfrm>
            <a:off x="4546848" y="4465208"/>
            <a:ext cx="2836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Terminologieforschung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DB94EA-2116-C249-835E-5F599072606A}"/>
              </a:ext>
            </a:extLst>
          </p:cNvPr>
          <p:cNvSpPr txBox="1"/>
          <p:nvPr/>
        </p:nvSpPr>
        <p:spPr>
          <a:xfrm>
            <a:off x="6899062" y="4007245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Soziolinguistik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7D13E8-999B-554C-98EB-B94A4AE2BBD9}"/>
              </a:ext>
            </a:extLst>
          </p:cNvPr>
          <p:cNvSpPr txBox="1"/>
          <p:nvPr/>
        </p:nvSpPr>
        <p:spPr>
          <a:xfrm>
            <a:off x="7270831" y="3170782"/>
            <a:ext cx="1895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Fachsprachen-</a:t>
            </a:r>
          </a:p>
          <a:p>
            <a:pPr algn="l"/>
            <a:r>
              <a:rPr lang="en-DE" sz="2000" dirty="0" err="1"/>
              <a:t>forschung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FDCECA-FFA3-A641-83DE-A41DFF2F2D67}"/>
              </a:ext>
            </a:extLst>
          </p:cNvPr>
          <p:cNvSpPr txBox="1"/>
          <p:nvPr/>
        </p:nvSpPr>
        <p:spPr>
          <a:xfrm>
            <a:off x="7660620" y="2602558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Stilistik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62407A-82CC-6240-9AFF-A1A91EBCCC00}"/>
              </a:ext>
            </a:extLst>
          </p:cNvPr>
          <p:cNvSpPr txBox="1"/>
          <p:nvPr/>
        </p:nvSpPr>
        <p:spPr>
          <a:xfrm>
            <a:off x="7422454" y="1801659"/>
            <a:ext cx="1468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Kognitions-</a:t>
            </a:r>
          </a:p>
          <a:p>
            <a:pPr algn="l"/>
            <a:r>
              <a:rPr lang="en-DE" sz="2000" dirty="0" err="1"/>
              <a:t>forschung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82252C-FF3B-824F-909D-29ED159E5973}"/>
              </a:ext>
            </a:extLst>
          </p:cNvPr>
          <p:cNvSpPr txBox="1"/>
          <p:nvPr/>
        </p:nvSpPr>
        <p:spPr>
          <a:xfrm>
            <a:off x="7073895" y="1172257"/>
            <a:ext cx="1170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Psycho-</a:t>
            </a:r>
          </a:p>
          <a:p>
            <a:pPr algn="l"/>
            <a:r>
              <a:rPr lang="en-DE" sz="2000" dirty="0" err="1"/>
              <a:t>linguistik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2AE1DB-73A3-F546-AE09-FEC6D4A9C777}"/>
              </a:ext>
            </a:extLst>
          </p:cNvPr>
          <p:cNvSpPr txBox="1"/>
          <p:nvPr/>
        </p:nvSpPr>
        <p:spPr>
          <a:xfrm>
            <a:off x="5589193" y="1113822"/>
            <a:ext cx="1484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Sprach-</a:t>
            </a:r>
          </a:p>
          <a:p>
            <a:pPr algn="l"/>
            <a:r>
              <a:rPr lang="en-DE" sz="2000" dirty="0" err="1"/>
              <a:t>philosophie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DE9026-D4AF-5A4E-8317-65A8639F336F}"/>
              </a:ext>
            </a:extLst>
          </p:cNvPr>
          <p:cNvSpPr txBox="1"/>
          <p:nvPr/>
        </p:nvSpPr>
        <p:spPr>
          <a:xfrm>
            <a:off x="3125197" y="1535925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Pragmatik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8094D-EA64-CE46-8EEE-AE125B4295B1}"/>
              </a:ext>
            </a:extLst>
          </p:cNvPr>
          <p:cNvSpPr txBox="1"/>
          <p:nvPr/>
        </p:nvSpPr>
        <p:spPr>
          <a:xfrm>
            <a:off x="1932730" y="1519304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Morpho-</a:t>
            </a:r>
          </a:p>
          <a:p>
            <a:pPr algn="l"/>
            <a:r>
              <a:rPr lang="en-DE" sz="2000" dirty="0" err="1"/>
              <a:t>logie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201920-1F35-9C4A-8AF2-6EA4C9C4D37B}"/>
              </a:ext>
            </a:extLst>
          </p:cNvPr>
          <p:cNvSpPr txBox="1"/>
          <p:nvPr/>
        </p:nvSpPr>
        <p:spPr>
          <a:xfrm>
            <a:off x="4420283" y="1377502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E" sz="2000" dirty="0" err="1"/>
              <a:t>Semiotik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08CA271-A0FF-4242-8E0E-A24CBCE60E8C}"/>
              </a:ext>
            </a:extLst>
          </p:cNvPr>
          <p:cNvCxnSpPr>
            <a:stCxn id="8" idx="3"/>
          </p:cNvCxnSpPr>
          <p:nvPr/>
        </p:nvCxnSpPr>
        <p:spPr>
          <a:xfrm>
            <a:off x="1490029" y="1982892"/>
            <a:ext cx="894759" cy="735672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C329897-195E-344C-937A-71E10227C790}"/>
              </a:ext>
            </a:extLst>
          </p:cNvPr>
          <p:cNvCxnSpPr>
            <a:cxnSpLocks/>
          </p:cNvCxnSpPr>
          <p:nvPr/>
        </p:nvCxnSpPr>
        <p:spPr>
          <a:xfrm>
            <a:off x="2468275" y="2155602"/>
            <a:ext cx="346327" cy="283219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10BB1E-964A-6849-8E6D-921C21C57370}"/>
              </a:ext>
            </a:extLst>
          </p:cNvPr>
          <p:cNvCxnSpPr>
            <a:cxnSpLocks/>
          </p:cNvCxnSpPr>
          <p:nvPr/>
        </p:nvCxnSpPr>
        <p:spPr>
          <a:xfrm>
            <a:off x="3640220" y="1901030"/>
            <a:ext cx="647375" cy="537791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0757C13-AD7D-DB4B-9F49-A7CCAB5C7AF1}"/>
              </a:ext>
            </a:extLst>
          </p:cNvPr>
          <p:cNvCxnSpPr>
            <a:cxnSpLocks/>
          </p:cNvCxnSpPr>
          <p:nvPr/>
        </p:nvCxnSpPr>
        <p:spPr>
          <a:xfrm>
            <a:off x="4967534" y="1742990"/>
            <a:ext cx="179767" cy="695831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A5ED25B-28B7-D343-AD27-2FFF4B5E98A9}"/>
              </a:ext>
            </a:extLst>
          </p:cNvPr>
          <p:cNvCxnSpPr>
            <a:cxnSpLocks/>
          </p:cNvCxnSpPr>
          <p:nvPr/>
        </p:nvCxnSpPr>
        <p:spPr>
          <a:xfrm flipH="1">
            <a:off x="5772297" y="1793455"/>
            <a:ext cx="385357" cy="645366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EC8DF22-8089-3C44-824A-9926724D8908}"/>
              </a:ext>
            </a:extLst>
          </p:cNvPr>
          <p:cNvCxnSpPr>
            <a:cxnSpLocks/>
          </p:cNvCxnSpPr>
          <p:nvPr/>
        </p:nvCxnSpPr>
        <p:spPr>
          <a:xfrm flipH="1">
            <a:off x="6471180" y="1793455"/>
            <a:ext cx="733897" cy="759592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323F022-2547-6D4B-A6C7-4E33CB755F83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6527695" y="2155602"/>
            <a:ext cx="894759" cy="617854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36BE438-A5E7-DF4D-823B-CFB9407412E7}"/>
              </a:ext>
            </a:extLst>
          </p:cNvPr>
          <p:cNvCxnSpPr>
            <a:cxnSpLocks/>
          </p:cNvCxnSpPr>
          <p:nvPr/>
        </p:nvCxnSpPr>
        <p:spPr>
          <a:xfrm>
            <a:off x="1650855" y="2717187"/>
            <a:ext cx="629751" cy="302729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3A2610D-4820-084C-B237-01BF12FCE045}"/>
              </a:ext>
            </a:extLst>
          </p:cNvPr>
          <p:cNvCxnSpPr>
            <a:cxnSpLocks/>
          </p:cNvCxnSpPr>
          <p:nvPr/>
        </p:nvCxnSpPr>
        <p:spPr>
          <a:xfrm>
            <a:off x="1674916" y="3264170"/>
            <a:ext cx="709872" cy="53303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66F4331-C71D-B64B-8F35-B5EE980BF467}"/>
              </a:ext>
            </a:extLst>
          </p:cNvPr>
          <p:cNvCxnSpPr>
            <a:cxnSpLocks/>
          </p:cNvCxnSpPr>
          <p:nvPr/>
        </p:nvCxnSpPr>
        <p:spPr>
          <a:xfrm flipV="1">
            <a:off x="1964380" y="3529104"/>
            <a:ext cx="1278104" cy="293987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FCCE7D7-F2EB-6A48-BB73-27CA1F37300B}"/>
              </a:ext>
            </a:extLst>
          </p:cNvPr>
          <p:cNvCxnSpPr>
            <a:cxnSpLocks/>
          </p:cNvCxnSpPr>
          <p:nvPr/>
        </p:nvCxnSpPr>
        <p:spPr>
          <a:xfrm flipV="1">
            <a:off x="2795104" y="3629679"/>
            <a:ext cx="724178" cy="667748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56D9D95-28C0-3C43-9114-825AEDF806FC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519282" y="3629679"/>
            <a:ext cx="420698" cy="835529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EA5D420-B6D1-8D40-B937-AE5BB4C7E060}"/>
              </a:ext>
            </a:extLst>
          </p:cNvPr>
          <p:cNvCxnSpPr/>
          <p:nvPr/>
        </p:nvCxnSpPr>
        <p:spPr>
          <a:xfrm>
            <a:off x="4655631" y="3633875"/>
            <a:ext cx="894759" cy="735672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7BEB464-D6EC-1644-A3FB-3E0CBCD1E161}"/>
              </a:ext>
            </a:extLst>
          </p:cNvPr>
          <p:cNvCxnSpPr/>
          <p:nvPr/>
        </p:nvCxnSpPr>
        <p:spPr>
          <a:xfrm>
            <a:off x="5999212" y="3495903"/>
            <a:ext cx="894759" cy="735672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285EA40-922B-A24C-ADC8-9A55B60302C7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6485755" y="3316236"/>
            <a:ext cx="785076" cy="208489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390415-3572-1E4B-95A7-428E442F232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569234" y="2802613"/>
            <a:ext cx="1091386" cy="208638"/>
          </a:xfrm>
          <a:prstGeom prst="straightConnector1">
            <a:avLst/>
          </a:prstGeom>
          <a:ln w="254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6479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CCC8-05DB-0340-AB25-06F96DC6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 und Semiotik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340096-E864-CF4F-B475-4EFEACAC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08367-A946-0A4B-BD91-66FB5EBE0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53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F1382-159A-C845-9B57-AC86F7674A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314E44-8844-3848-A75C-8DC489B929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(aus Kasper 2020: 12)</a:t>
            </a:r>
          </a:p>
        </p:txBody>
      </p:sp>
      <p:pic>
        <p:nvPicPr>
          <p:cNvPr id="7" name="Picture 6" descr="Baumdiagramm: Semiotik fächert sich auf in Linguistik, Linguistik wiederum fächert sich auf in Syntax, Semantik, Phonologie usw.">
            <a:extLst>
              <a:ext uri="{FF2B5EF4-FFF2-40B4-BE49-F238E27FC236}">
                <a16:creationId xmlns:a16="http://schemas.microsoft.com/office/drawing/2014/main" id="{9CBF94CA-FD8E-204E-BE34-71AF10FAE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16" y="1354627"/>
            <a:ext cx="5112568" cy="362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78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CCC8-05DB-0340-AB25-06F96DC6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Semantik und Semiotik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340096-E864-CF4F-B475-4EFEACAC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08367-A946-0A4B-BD91-66FB5EBE0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54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F1382-159A-C845-9B57-AC86F7674A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314E44-8844-3848-A75C-8DC489B929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(aus Kasper 2020: 12)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BF94CA-FD8E-204E-BE34-71AF10FAE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-146659"/>
            <a:ext cx="7418616" cy="52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26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C008-13BB-4C4D-912E-52D6A68CB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Überblick über die Vorlesungsthemen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8F476E-FACD-5648-9B32-F6559DE5B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4C5A5-2CD5-144E-A052-7913659A8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55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23C83-22B5-054E-8150-6D303BB049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>
                <a:hlinkClick r:id="rId2"/>
              </a:rPr>
              <a:t>Seminarplan</a:t>
            </a:r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647033-A731-644B-BEEB-EFF9094FC5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614311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D6B2D-9661-C34F-8D80-DD82274796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/>
              <a:t>Organisatorisches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FF110-EE91-1441-B50F-F9E4E6389D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146525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4B78F-3CDC-B04E-819E-E9D6C0613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Materialien &amp; Co.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41682-58AD-2641-8FE5-BE03442E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C2479-8486-9145-9E56-15905B2F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57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353A8-3408-134E-8E89-91CDDF188D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Videos zur Vorlesung finden Sie auf Github:</a:t>
            </a:r>
          </a:p>
          <a:p>
            <a:endParaRPr lang="en-DE"/>
          </a:p>
          <a:p>
            <a:pPr marL="0" indent="0" algn="ctr">
              <a:buNone/>
            </a:pPr>
            <a:r>
              <a:rPr lang="en-GB">
                <a:hlinkClick r:id="rId2"/>
              </a:rPr>
              <a:t>https://t1p.de/semprag</a:t>
            </a:r>
            <a:endParaRPr lang="en-GB"/>
          </a:p>
          <a:p>
            <a:pPr marL="0" indent="0" algn="ctr">
              <a:buNone/>
            </a:pPr>
            <a:endParaRPr lang="en-GB"/>
          </a:p>
          <a:p>
            <a:r>
              <a:rPr lang="en-GB"/>
              <a:t>weitere Materialien finden Sie im ILIAS-Kurs, wo die Github-Seite auch verlinkt ist.</a:t>
            </a:r>
          </a:p>
          <a:p>
            <a:endParaRPr lang="en-GB"/>
          </a:p>
          <a:p>
            <a:r>
              <a:rPr lang="en-GB"/>
              <a:t>Im ILIAS-Kurs sind Sie automatisch Mitglied, wenn Sie für die Vorlesung angemeldet sind.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B24AC1-3CF4-9E45-8BA1-1E286AA5C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ILIAS &amp; Github</a:t>
            </a:r>
          </a:p>
        </p:txBody>
      </p:sp>
    </p:spTree>
    <p:extLst>
      <p:ext uri="{BB962C8B-B14F-4D97-AF65-F5344CB8AC3E}">
        <p14:creationId xmlns:p14="http://schemas.microsoft.com/office/powerpoint/2010/main" val="12113843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93928-5D30-5B42-B609-3715E99C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Modulaufbau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70DDF-5BBD-724B-A6AC-948024BE0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0975F-ECE8-1348-99B8-9281F8B0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58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A0667F-14C5-3A4F-9693-0D98D3F109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Diese Vorlesung ist Teil des Bachelor-Vertiefungsmoduls BVM1.</a:t>
            </a:r>
          </a:p>
          <a:p>
            <a:r>
              <a:rPr lang="en-DE"/>
              <a:t>Die beiden anderen Modul-Bestandteile sind:</a:t>
            </a:r>
          </a:p>
          <a:p>
            <a:pPr lvl="1"/>
            <a:r>
              <a:rPr lang="en-DE"/>
              <a:t>Seminar BVM1b Semantik (aktuelles Semester)</a:t>
            </a:r>
          </a:p>
          <a:p>
            <a:pPr lvl="1"/>
            <a:r>
              <a:rPr lang="en-DE"/>
              <a:t>Seminar BVM1c Pragmatik (SoSe)</a:t>
            </a:r>
          </a:p>
          <a:p>
            <a:r>
              <a:rPr lang="en-DE"/>
              <a:t>Kernfächler müssen </a:t>
            </a:r>
            <a:r>
              <a:rPr lang="en-DE" b="1"/>
              <a:t>beide </a:t>
            </a:r>
            <a:r>
              <a:rPr lang="en-DE"/>
              <a:t>Seminare belegen, Ergänzungsfächler wählen </a:t>
            </a:r>
            <a:r>
              <a:rPr lang="en-DE" b="1"/>
              <a:t>eines </a:t>
            </a:r>
            <a:r>
              <a:rPr lang="en-DE"/>
              <a:t>der beiden Seminare aus.</a:t>
            </a:r>
          </a:p>
          <a:p>
            <a:r>
              <a:rPr lang="en-DE"/>
              <a:t>Die Abschlussklausur bezieht sich für Kernfächler auf </a:t>
            </a:r>
            <a:r>
              <a:rPr lang="en-DE" b="1"/>
              <a:t>alle drei </a:t>
            </a:r>
            <a:r>
              <a:rPr lang="en-DE"/>
              <a:t>Veranstaltungen, für Ergänzungsflächler auf die VL + das gewählte Vertiefungsseminar.</a:t>
            </a:r>
          </a:p>
          <a:p>
            <a:r>
              <a:rPr lang="en-DE"/>
              <a:t>Die Abschlussprüfung wird jedes Semester angeboten.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DA756F-6D07-7240-ACF8-6FE3AD4EC3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für Prüfungsordnung 2018</a:t>
            </a:r>
          </a:p>
        </p:txBody>
      </p:sp>
    </p:spTree>
    <p:extLst>
      <p:ext uri="{BB962C8B-B14F-4D97-AF65-F5344CB8AC3E}">
        <p14:creationId xmlns:p14="http://schemas.microsoft.com/office/powerpoint/2010/main" val="35718632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EE272-52D6-5043-8A5E-0800C385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Austauschstudierende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87A37-7CB0-D84B-BC76-43403834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31464-40ED-9C42-9C98-F2BE3AB65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59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976A3E-6D56-5644-9359-EA872FDAD5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Für Erasmus-Studierende gibt es die Möglichkeit, einen Leistungsnachweis (benotet oder unbenotet) zu erbringen.</a:t>
            </a:r>
          </a:p>
          <a:p>
            <a:r>
              <a:rPr lang="en-DE"/>
              <a:t>Mögliche Prüfungsformen sind</a:t>
            </a:r>
          </a:p>
          <a:p>
            <a:pPr lvl="1"/>
            <a:r>
              <a:rPr lang="en-DE"/>
              <a:t>mündliche Prüfung</a:t>
            </a:r>
          </a:p>
          <a:p>
            <a:pPr lvl="1"/>
            <a:r>
              <a:rPr lang="en-DE"/>
              <a:t>Klausur</a:t>
            </a:r>
          </a:p>
          <a:p>
            <a:pPr lvl="1"/>
            <a:r>
              <a:rPr lang="en-DE"/>
              <a:t>Hausarbeit/Essay</a:t>
            </a:r>
          </a:p>
          <a:p>
            <a:pPr lvl="1"/>
            <a:r>
              <a:rPr lang="en-DE"/>
              <a:t>Referat/Videoessay</a:t>
            </a:r>
          </a:p>
          <a:p>
            <a:r>
              <a:rPr lang="en-DE"/>
              <a:t>Bitte melden Sie sich frühzeitig, damit wir die Prüfungsmodalitäten besprechen können.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8D7FE1-64D6-C747-8847-2B57EC271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Leistungsnachweise</a:t>
            </a:r>
          </a:p>
        </p:txBody>
      </p:sp>
    </p:spTree>
    <p:extLst>
      <p:ext uri="{BB962C8B-B14F-4D97-AF65-F5344CB8AC3E}">
        <p14:creationId xmlns:p14="http://schemas.microsoft.com/office/powerpoint/2010/main" val="85220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5D76F-0D06-5B43-A905-BEE295E6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Worum geht's?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705371-BBBA-6644-A021-26AC926E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DF7A2-923B-BA48-BAF2-A7D2D894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6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E8AAA-5D11-4C48-ADA2-6A433FF8A2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Gegenstandsbereich von Semantik und Pragmatik ist Bedeutung</a:t>
            </a:r>
          </a:p>
          <a:p>
            <a:endParaRPr lang="en-DE"/>
          </a:p>
          <a:p>
            <a:r>
              <a:rPr lang="en-DE"/>
              <a:t>... aber: Was ist eigentlich Bedeutung?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B8E038-633B-4C48-85AB-1EE62DDB0B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Die Bedeutung von </a:t>
            </a:r>
            <a:r>
              <a:rPr lang="en-DE" i="1"/>
              <a:t>Bedeutung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68350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72C8D-5070-3F4D-A767-0B9E2654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Aktive Teilnahme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F7501-26F0-B64E-A304-76F671A9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31E52-B331-8C43-9F67-1373950D9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60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E77386-52F4-ED48-8ACE-41B1CF04E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Es wird im Laufe des Semesters zwei </a:t>
            </a:r>
            <a:r>
              <a:rPr lang="en-DE" b="1"/>
              <a:t>Zwischentests </a:t>
            </a:r>
            <a:r>
              <a:rPr lang="en-DE"/>
              <a:t>auf ILIAS geben.</a:t>
            </a:r>
          </a:p>
          <a:p>
            <a:r>
              <a:rPr lang="en-DE"/>
              <a:t>Die darin enthaltenen Fragen sind authentischen Klausurfragen nachempfunden.</a:t>
            </a:r>
          </a:p>
          <a:p>
            <a:r>
              <a:rPr lang="en-DE"/>
              <a:t>Die Tests sind als Lernstandserhebungen gedacht und dienen ausschließlich </a:t>
            </a:r>
            <a:r>
              <a:rPr lang="en-DE" b="1"/>
              <a:t>Ihrer eigenen Orientierung</a:t>
            </a:r>
            <a:r>
              <a:rPr lang="en-DE"/>
              <a:t>. </a:t>
            </a:r>
          </a:p>
          <a:p>
            <a:r>
              <a:rPr lang="en-DE"/>
              <a:t>Ob Sie den Test bestehen oder nicht, hat</a:t>
            </a:r>
            <a:r>
              <a:rPr lang="en-DE" b="1"/>
              <a:t> keinen Einfluss </a:t>
            </a:r>
            <a:r>
              <a:rPr lang="en-DE"/>
              <a:t>auf die BN-Vergabe, wichtig ist nur die </a:t>
            </a:r>
            <a:r>
              <a:rPr lang="en-DE" b="1"/>
              <a:t>Teilnahme </a:t>
            </a:r>
            <a:r>
              <a:rPr lang="en-DE"/>
              <a:t>an den Tests.</a:t>
            </a:r>
          </a:p>
          <a:p>
            <a:r>
              <a:rPr lang="en-DE"/>
              <a:t>Die Tests werde ich rechtzeitig in der Vorlesung ankündigen.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1C2171-63D0-C842-A30A-4976244CBD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BN-Leistung</a:t>
            </a:r>
          </a:p>
        </p:txBody>
      </p:sp>
    </p:spTree>
    <p:extLst>
      <p:ext uri="{BB962C8B-B14F-4D97-AF65-F5344CB8AC3E}">
        <p14:creationId xmlns:p14="http://schemas.microsoft.com/office/powerpoint/2010/main" val="11565209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E4889-9C7D-6F4E-B840-FD2B72D20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Vorlesungsformat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79A623-978F-6A44-ABD2-7C8B09A5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6EEAC-1A2C-5545-B955-74A1323C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61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B1C335-25E9-2848-ACB2-C5622DFAEA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206773"/>
            <a:ext cx="8101012" cy="3794520"/>
          </a:xfrm>
        </p:spPr>
        <p:txBody>
          <a:bodyPr/>
          <a:lstStyle/>
          <a:p>
            <a:r>
              <a:rPr lang="en-DE" sz="1600"/>
              <a:t>Ab der 3. Sitzung findet die Vorlesung – sofern die Corona-Situation es zulässt – als hybride Veranstaltung statt.</a:t>
            </a:r>
          </a:p>
          <a:p>
            <a:r>
              <a:rPr lang="en-DE" sz="1600"/>
              <a:t>Das heißt, Sie können die Vorlesung</a:t>
            </a:r>
          </a:p>
          <a:p>
            <a:pPr lvl="1"/>
            <a:r>
              <a:rPr lang="en-DE" sz="1600"/>
              <a:t>in </a:t>
            </a:r>
            <a:r>
              <a:rPr lang="en-DE" sz="1600" b="1"/>
              <a:t>Präsenz </a:t>
            </a:r>
            <a:r>
              <a:rPr lang="en-DE" sz="1600"/>
              <a:t>verfolgen</a:t>
            </a:r>
          </a:p>
          <a:p>
            <a:pPr lvl="1"/>
            <a:r>
              <a:rPr lang="en-DE" sz="1600"/>
              <a:t>als </a:t>
            </a:r>
            <a:r>
              <a:rPr lang="en-DE" sz="1600" b="1"/>
              <a:t>Livestream </a:t>
            </a:r>
            <a:r>
              <a:rPr lang="en-DE" sz="1600"/>
              <a:t>anschauen (sofern die Technik funktioniert </a:t>
            </a:r>
            <a:r>
              <a:rPr lang="en-DE" sz="1600">
                <a:sym typeface="Wingdings" pitchFamily="2" charset="2"/>
              </a:rPr>
              <a:t> )</a:t>
            </a:r>
          </a:p>
          <a:p>
            <a:pPr lvl="1"/>
            <a:r>
              <a:rPr lang="en-DE" sz="1600">
                <a:sym typeface="Wingdings" pitchFamily="2" charset="2"/>
              </a:rPr>
              <a:t>als </a:t>
            </a:r>
            <a:r>
              <a:rPr lang="en-DE" sz="1600" b="1">
                <a:sym typeface="Wingdings" pitchFamily="2" charset="2"/>
              </a:rPr>
              <a:t>Aufzeichnung </a:t>
            </a:r>
            <a:r>
              <a:rPr lang="en-DE" sz="1600">
                <a:sym typeface="Wingdings" pitchFamily="2" charset="2"/>
              </a:rPr>
              <a:t>nachschauen</a:t>
            </a:r>
          </a:p>
          <a:p>
            <a:r>
              <a:rPr lang="en-DE" sz="1600">
                <a:sym typeface="Wingdings" pitchFamily="2" charset="2"/>
              </a:rPr>
              <a:t>Mit anderen Worten: Die Vorlesung wird </a:t>
            </a:r>
            <a:r>
              <a:rPr lang="en-DE" sz="1600" b="1">
                <a:sym typeface="Wingdings" pitchFamily="2" charset="2"/>
              </a:rPr>
              <a:t>aufgezeichnet</a:t>
            </a:r>
          </a:p>
          <a:p>
            <a:r>
              <a:rPr lang="en-DE" sz="1600">
                <a:sym typeface="Wingdings" pitchFamily="2" charset="2"/>
              </a:rPr>
              <a:t>Allerdings werde nur ich aufgezeichnet (Bild und Ton).</a:t>
            </a:r>
          </a:p>
          <a:p>
            <a:r>
              <a:rPr lang="en-DE" sz="1600">
                <a:sym typeface="Wingdings" pitchFamily="2" charset="2"/>
              </a:rPr>
              <a:t>Fragen, die Sie live stellen, werden in der Aufzeichnung nicht zu hören sein – deshalb werde ich die Fragen für die Remote-Teilnehmenden wiederholen.</a:t>
            </a:r>
          </a:p>
          <a:p>
            <a:r>
              <a:rPr lang="en-DE" sz="1600">
                <a:sym typeface="Wingdings" pitchFamily="2" charset="2"/>
              </a:rPr>
              <a:t>Remote-Teilnehmende können Fragen über den </a:t>
            </a:r>
            <a:r>
              <a:rPr lang="en-DE" sz="1600" b="1">
                <a:sym typeface="Wingdings" pitchFamily="2" charset="2"/>
              </a:rPr>
              <a:t>Chat</a:t>
            </a:r>
            <a:r>
              <a:rPr lang="en-DE" sz="1600">
                <a:sym typeface="Wingdings" pitchFamily="2" charset="2"/>
              </a:rPr>
              <a:t> stellen.</a:t>
            </a:r>
          </a:p>
          <a:p>
            <a:r>
              <a:rPr lang="en-DE" sz="1600">
                <a:sym typeface="Wingdings" pitchFamily="2" charset="2"/>
              </a:rPr>
              <a:t>Wenn Sie die Vorlesung asynchron verfolgen, können Sie gerne das </a:t>
            </a:r>
            <a:r>
              <a:rPr lang="en-DE" sz="1600" b="1">
                <a:sym typeface="Wingdings" pitchFamily="2" charset="2"/>
              </a:rPr>
              <a:t>Forum </a:t>
            </a:r>
            <a:r>
              <a:rPr lang="en-DE" sz="1600">
                <a:sym typeface="Wingdings" pitchFamily="2" charset="2"/>
              </a:rPr>
              <a:t>für Fragen und Diskussionen nutzen. Für Live-Teilnehmende gilt diese Option natürlich auch.</a:t>
            </a:r>
            <a:endParaRPr lang="en-DE" sz="1600"/>
          </a:p>
        </p:txBody>
      </p:sp>
    </p:spTree>
    <p:extLst>
      <p:ext uri="{BB962C8B-B14F-4D97-AF65-F5344CB8AC3E}">
        <p14:creationId xmlns:p14="http://schemas.microsoft.com/office/powerpoint/2010/main" val="28048762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EED3-E7AC-014E-A119-C7720E6C5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Hinweise zu den Präsentationen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C1EB7-6356-9F4E-9A17-934F75D6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D8854-2F0B-5143-BB6E-2F9C8A00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62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75E92C-6CE9-FB49-90ED-EACF333F6C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 sz="2400"/>
              <a:t>Alle Präsentationen sind über ILIAS (und Github) im PowerPoint-Format und als PDFs herunterladbar.</a:t>
            </a:r>
          </a:p>
          <a:p>
            <a:r>
              <a:rPr lang="en-DE" sz="2400"/>
              <a:t>Die Präsentationen sind unter CC-BY lizenziert und können (mit Namensnennung) von Dritten genutzt werden.</a:t>
            </a:r>
          </a:p>
          <a:p>
            <a:r>
              <a:rPr lang="en-DE" sz="2400"/>
              <a:t>Ich habe mich bemüht, die Präsentationen barrierefrei zu gestalten –  habe aber sicher nicht an alles gedacht und bin für kritische Hinweise dankbar.</a:t>
            </a:r>
          </a:p>
          <a:p>
            <a:endParaRPr lang="en-DE" sz="24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16BA24-7F3A-5C40-879D-B84CCB6F5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Verfügbarkeit und Barrierefreiheit</a:t>
            </a:r>
          </a:p>
        </p:txBody>
      </p:sp>
    </p:spTree>
    <p:extLst>
      <p:ext uri="{BB962C8B-B14F-4D97-AF65-F5344CB8AC3E}">
        <p14:creationId xmlns:p14="http://schemas.microsoft.com/office/powerpoint/2010/main" val="33029436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EED3-E7AC-014E-A119-C7720E6C5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Hinweise zu den Präsentationen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C1EB7-6356-9F4E-9A17-934F75D6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D8854-2F0B-5143-BB6E-2F9C8A00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63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75E92C-6CE9-FB49-90ED-EACF333F6C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 sz="2400"/>
              <a:t>Quellenangaben zu den einzelnen Folien sind im Footer angegeben</a:t>
            </a:r>
          </a:p>
          <a:p>
            <a:r>
              <a:rPr lang="en-DE" sz="2400"/>
              <a:t>Sie sind vermutlich bei der Präsentation i.d.R. nicht lesbar, müssen es aber auch nicht sein, da sie eher fürs Nachschauen zu Hause gedacht sind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16BA24-7F3A-5C40-879D-B84CCB6F5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Gestaltung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09ADDC8-1D83-084B-A72B-A00B75F3C19E}"/>
              </a:ext>
            </a:extLst>
          </p:cNvPr>
          <p:cNvSpPr/>
          <p:nvPr/>
        </p:nvSpPr>
        <p:spPr>
          <a:xfrm rot="20269212" flipH="1">
            <a:off x="2306182" y="3679228"/>
            <a:ext cx="3024336" cy="115212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/>
              <a:t>Quellenangaben</a:t>
            </a:r>
          </a:p>
        </p:txBody>
      </p:sp>
    </p:spTree>
    <p:extLst>
      <p:ext uri="{BB962C8B-B14F-4D97-AF65-F5344CB8AC3E}">
        <p14:creationId xmlns:p14="http://schemas.microsoft.com/office/powerpoint/2010/main" val="8919909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907D-68BA-8948-ABD8-C0470DCD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Hinweise zu den Präsentation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DB674A-DA93-F84C-BBBD-24312BA78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F5A05-B62A-AF4A-B413-014A256C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64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95AF5-96B5-464B-A50F-D1282A8B64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 sz="2400"/>
              <a:t>Um der besseren Lesbarkeit willen mache ich hier (meist) keinen Unterschied zwischen direkten und indirekten Zitaten</a:t>
            </a:r>
          </a:p>
          <a:p>
            <a:endParaRPr lang="en-DE" sz="2400"/>
          </a:p>
          <a:p>
            <a:r>
              <a:rPr lang="en-DE" sz="2400"/>
              <a:t>in Hausarbeiten u.ä. bitte nicht nachmachen </a:t>
            </a:r>
            <a:r>
              <a:rPr lang="en-DE" sz="2400">
                <a:sym typeface="Wingdings" pitchFamily="2" charset="2"/>
              </a:rPr>
              <a:t> </a:t>
            </a:r>
            <a:endParaRPr lang="en-DE" sz="24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EB334B-587E-EF48-BEDB-E7D15ACFE9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Eine Art Disclaimer zu den Quellenangaben</a:t>
            </a:r>
          </a:p>
        </p:txBody>
      </p:sp>
    </p:spTree>
    <p:extLst>
      <p:ext uri="{BB962C8B-B14F-4D97-AF65-F5344CB8AC3E}">
        <p14:creationId xmlns:p14="http://schemas.microsoft.com/office/powerpoint/2010/main" val="6160895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504F8-0621-6E4B-906D-509CFAB24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Hinweise zu den Präsentationen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50B58A-E31D-5147-A661-5280EA5D1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CE349-0DE7-0C4C-8D49-03936615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65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6897D-9BC0-7440-8BC2-2652FF0F2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/>
              <a:t>Die Vorlesungsthemen gehen teilweise über das hinaus, was für die Klausur relevant ist.</a:t>
            </a:r>
          </a:p>
          <a:p>
            <a:r>
              <a:rPr lang="en-DE"/>
              <a:t>Daher müssen Sie natürlich </a:t>
            </a:r>
            <a:r>
              <a:rPr lang="en-DE" b="1"/>
              <a:t>nicht </a:t>
            </a:r>
            <a:r>
              <a:rPr lang="en-DE"/>
              <a:t>alle Texte kennen, die in den Quellenangaben und im Literaturverzeichnis zitiert sind!</a:t>
            </a:r>
          </a:p>
          <a:p>
            <a:r>
              <a:rPr lang="en-DE"/>
              <a:t>Jedoch sollten Sie die Texte durcharbeiten, die im Vorlesungsplan als Grundlagenlektüre angegeben sind.</a:t>
            </a:r>
          </a:p>
          <a:p>
            <a:r>
              <a:rPr lang="en-DE"/>
              <a:t>Kurz vor der Klausur erhalten Sie (wie schon bei BEM) eine Liste mit klausurrelevanten Themen.</a:t>
            </a:r>
          </a:p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481F72-A89B-C848-9F2D-1C47D9D2F0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Klausurrelevanz</a:t>
            </a:r>
          </a:p>
        </p:txBody>
      </p:sp>
    </p:spTree>
    <p:extLst>
      <p:ext uri="{BB962C8B-B14F-4D97-AF65-F5344CB8AC3E}">
        <p14:creationId xmlns:p14="http://schemas.microsoft.com/office/powerpoint/2010/main" val="20722587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in Panda mit Fragezeichen über dem Kopf">
            <a:extLst>
              <a:ext uri="{FF2B5EF4-FFF2-40B4-BE49-F238E27FC236}">
                <a16:creationId xmlns:a16="http://schemas.microsoft.com/office/drawing/2014/main" id="{298482D5-542E-D940-B2C9-DF412F2E6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4280"/>
            <a:ext cx="4477163" cy="466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A755F6-00A9-7346-A069-E15A7A0FC2CC}"/>
              </a:ext>
            </a:extLst>
          </p:cNvPr>
          <p:cNvSpPr txBox="1"/>
          <p:nvPr/>
        </p:nvSpPr>
        <p:spPr>
          <a:xfrm>
            <a:off x="4801247" y="1638821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sz="4800" b="1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Ink Free" panose="03080402000500000000" pitchFamily="66" charset="0"/>
              </a:rPr>
              <a:t>Fragen?</a:t>
            </a:r>
          </a:p>
          <a:p>
            <a:pPr algn="l"/>
            <a:r>
              <a:rPr lang="en-DE" sz="4800" b="1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Ink Free" panose="03080402000500000000" pitchFamily="66" charset="0"/>
              </a:rPr>
              <a:t>Anregungen?</a:t>
            </a:r>
          </a:p>
        </p:txBody>
      </p:sp>
    </p:spTree>
    <p:extLst>
      <p:ext uri="{BB962C8B-B14F-4D97-AF65-F5344CB8AC3E}">
        <p14:creationId xmlns:p14="http://schemas.microsoft.com/office/powerpoint/2010/main" val="42683993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E6F8-2E99-7D45-A061-E2FAC0EC8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Literatur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B515E-1DC9-664A-8656-9EEF88978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3E130-B653-E44F-B82D-4E4AC43B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67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BCA108-F1B0-AF40-97A9-EE192011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258" y="1062757"/>
            <a:ext cx="8101012" cy="3311525"/>
          </a:xfrm>
        </p:spPr>
        <p:txBody>
          <a:bodyPr/>
          <a:lstStyle/>
          <a:p>
            <a:r>
              <a:rPr lang="en-GB" sz="1100">
                <a:effectLst/>
              </a:rPr>
              <a:t>Busse, Dietrich. 2009. </a:t>
            </a:r>
            <a:r>
              <a:rPr lang="en-GB" sz="1100" i="1">
                <a:effectLst/>
              </a:rPr>
              <a:t>Semantik</a:t>
            </a:r>
            <a:r>
              <a:rPr lang="en-GB" sz="1100">
                <a:effectLst/>
              </a:rPr>
              <a:t>. Paderborn: Fink.</a:t>
            </a:r>
          </a:p>
          <a:p>
            <a:r>
              <a:rPr lang="en-GB" sz="1100">
                <a:effectLst/>
              </a:rPr>
              <a:t>Cruse, Alan. 2004. </a:t>
            </a:r>
            <a:r>
              <a:rPr lang="en-GB" sz="1100" i="1">
                <a:effectLst/>
              </a:rPr>
              <a:t>Meaning in Language: An Introduction to Semantics and Pragmatics</a:t>
            </a:r>
            <a:r>
              <a:rPr lang="en-GB" sz="1100">
                <a:effectLst/>
              </a:rPr>
              <a:t>. 2nd ed. (Oxford Textbooks in Linguistics). Oxford: Oxford University Press.</a:t>
            </a:r>
          </a:p>
          <a:p>
            <a:r>
              <a:rPr lang="en-GB" sz="1100">
                <a:effectLst/>
              </a:rPr>
              <a:t>Goldberg, Adele E. 1995. </a:t>
            </a:r>
            <a:r>
              <a:rPr lang="en-GB" sz="1100" i="1">
                <a:effectLst/>
              </a:rPr>
              <a:t>Constructions: A Construction Grammar Approach to Argument Structure</a:t>
            </a:r>
            <a:r>
              <a:rPr lang="en-GB" sz="1100">
                <a:effectLst/>
              </a:rPr>
              <a:t>. Chicago, London: The University of Chicago Press.</a:t>
            </a:r>
          </a:p>
          <a:p>
            <a:r>
              <a:rPr lang="en-GB" sz="1100"/>
              <a:t>Gutzmann, Daniel. 2020. </a:t>
            </a:r>
            <a:r>
              <a:rPr lang="en-GB" sz="1100" i="1"/>
              <a:t>Semantik: eine Einführung</a:t>
            </a:r>
            <a:r>
              <a:rPr lang="en-GB" sz="1100"/>
              <a:t>. (Einführungen in die Sprachwissenschaft). Berlin [Heidelberg]: J.B. Metzler Verlag.</a:t>
            </a:r>
          </a:p>
          <a:p>
            <a:r>
              <a:rPr lang="en-DE" sz="1100"/>
              <a:t>Kasper, Simon. 2020. Semantik und Pragmatik (Vorlesungsskript). </a:t>
            </a:r>
            <a:r>
              <a:rPr lang="en-GB" sz="1100"/>
              <a:t>https://www.simonkasper.info/app/download/9482972382/Kasper_VL_Semantik_und_Pragmatik_Skript.pdf?t=1624383275</a:t>
            </a:r>
          </a:p>
          <a:p>
            <a:r>
              <a:rPr lang="en-GB" sz="1100">
                <a:effectLst/>
              </a:rPr>
              <a:t>Ogden, C. K. &amp; I. A. Richards. [1923] 1972. </a:t>
            </a:r>
            <a:r>
              <a:rPr lang="en-GB" sz="1100" i="1">
                <a:effectLst/>
              </a:rPr>
              <a:t>The meaning of meaning: a study of The influence of language upon thought and of The science of symbolism</a:t>
            </a:r>
            <a:r>
              <a:rPr lang="en-GB" sz="1100">
                <a:effectLst/>
              </a:rPr>
              <a:t>. 10. ed. London: Routledge [u.a.].</a:t>
            </a:r>
          </a:p>
          <a:p>
            <a:r>
              <a:rPr lang="en-GB" sz="1100">
                <a:effectLst/>
              </a:rPr>
              <a:t>Pafel, Jürgen &amp; Ingo Reich. 2016. </a:t>
            </a:r>
            <a:r>
              <a:rPr lang="en-GB" sz="1100" i="1">
                <a:effectLst/>
              </a:rPr>
              <a:t>Einführung in die Semantik: Grundlagen - Analysen - Theorien</a:t>
            </a:r>
            <a:r>
              <a:rPr lang="en-GB" sz="1100">
                <a:effectLst/>
              </a:rPr>
              <a:t>. (Lehrbuch). Stuttgart: J.B. Metzler Verlag.</a:t>
            </a:r>
          </a:p>
          <a:p>
            <a:r>
              <a:rPr lang="en-GB" sz="1100">
                <a:effectLst/>
              </a:rPr>
              <a:t>Tyler, Andrea &amp; Vyvyan Evans. 2003. </a:t>
            </a:r>
            <a:r>
              <a:rPr lang="en-GB" sz="1100" i="1">
                <a:effectLst/>
              </a:rPr>
              <a:t>The semantics of English prepositions: spatial scenes, embodied meaning, and cognition</a:t>
            </a:r>
            <a:r>
              <a:rPr lang="en-GB" sz="1100">
                <a:effectLst/>
              </a:rPr>
              <a:t>. Cambridge ; New York: Cambridge University Press.</a:t>
            </a:r>
          </a:p>
          <a:p>
            <a:r>
              <a:rPr lang="en-GB" sz="1100">
                <a:effectLst/>
              </a:rPr>
              <a:t>Wälchi, Bernhard &amp; Andrea Ender. 2013. Wörter. In Peter Auer (ed.), </a:t>
            </a:r>
            <a:r>
              <a:rPr lang="en-GB" sz="1100" i="1">
                <a:effectLst/>
              </a:rPr>
              <a:t>Sprachwissenschaft: Grammatik, Interaktion, Kognition</a:t>
            </a:r>
            <a:r>
              <a:rPr lang="en-GB" sz="1100">
                <a:effectLst/>
              </a:rPr>
              <a:t>, 91–135. Stuttgart: Metzler.</a:t>
            </a:r>
          </a:p>
          <a:p>
            <a:r>
              <a:rPr lang="en-GB" sz="1100"/>
              <a:t>Willich, Alexander. demn. </a:t>
            </a:r>
            <a:r>
              <a:rPr lang="en-GB" sz="1100" i="1"/>
              <a:t>Konstruktionssemantik</a:t>
            </a:r>
            <a:r>
              <a:rPr lang="en-GB" sz="1100"/>
              <a:t>. Berlin, Boston: de Gruyter</a:t>
            </a:r>
            <a:endParaRPr lang="en-GB" sz="1100">
              <a:effectLst/>
            </a:endParaRPr>
          </a:p>
          <a:p>
            <a:r>
              <a:rPr lang="en-GB" sz="1100">
                <a:effectLst/>
              </a:rPr>
              <a:t>Zimmermann, Thomas Ede. 2014. </a:t>
            </a:r>
            <a:r>
              <a:rPr lang="en-GB" sz="1100" i="1">
                <a:effectLst/>
              </a:rPr>
              <a:t>Einführung in die Semantik</a:t>
            </a:r>
            <a:r>
              <a:rPr lang="en-GB" sz="1100">
                <a:effectLst/>
              </a:rPr>
              <a:t>. (Einführung Germanistik). Darmstadt: WBG, Wiss. Buchges.</a:t>
            </a:r>
          </a:p>
          <a:p>
            <a:endParaRPr lang="en-DE" sz="1100"/>
          </a:p>
        </p:txBody>
      </p:sp>
    </p:spTree>
    <p:extLst>
      <p:ext uri="{BB962C8B-B14F-4D97-AF65-F5344CB8AC3E}">
        <p14:creationId xmlns:p14="http://schemas.microsoft.com/office/powerpoint/2010/main" val="1311266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31837-0B61-5242-A995-79581CEE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Worum geht's?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0228E-5889-9345-BC57-FD20DFEBC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Grafik: https://en.wikipedia.org/wiki/Monty_Python%27s_The_Meaning_of_Life#/media/File:Meaningoflife.jpg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62EB1-AB84-5046-93C6-67F095AFD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7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CCA25-4723-424A-BFDF-565D64A380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545752"/>
            <a:ext cx="5778642" cy="3311525"/>
          </a:xfrm>
        </p:spPr>
        <p:txBody>
          <a:bodyPr/>
          <a:lstStyle/>
          <a:p>
            <a:pPr marL="0" indent="0">
              <a:buNone/>
            </a:pPr>
            <a:r>
              <a:rPr lang="en-DE" i="1"/>
              <a:t>Du bedeutest mir viel.</a:t>
            </a:r>
          </a:p>
          <a:p>
            <a:pPr marL="0" indent="0">
              <a:buNone/>
            </a:pPr>
            <a:endParaRPr lang="en-DE" i="1"/>
          </a:p>
          <a:p>
            <a:pPr marL="0" indent="0">
              <a:buNone/>
            </a:pPr>
            <a:r>
              <a:rPr lang="en-DE" i="1"/>
              <a:t>Rauch bedeutet Feuer.</a:t>
            </a:r>
          </a:p>
          <a:p>
            <a:pPr marL="0" indent="0">
              <a:buNone/>
            </a:pPr>
            <a:endParaRPr lang="en-DE" i="1"/>
          </a:p>
          <a:p>
            <a:pPr marL="0" indent="0">
              <a:buNone/>
            </a:pPr>
            <a:r>
              <a:rPr lang="en-DE" i="1"/>
              <a:t>Das bedeutet Krieg!</a:t>
            </a:r>
          </a:p>
          <a:p>
            <a:pPr marL="0" indent="0">
              <a:buNone/>
            </a:pPr>
            <a:endParaRPr lang="en-DE" i="1"/>
          </a:p>
          <a:p>
            <a:pPr marL="0" indent="0">
              <a:buNone/>
            </a:pPr>
            <a:r>
              <a:rPr lang="en-DE" i="1"/>
              <a:t>Engl. </a:t>
            </a:r>
            <a:r>
              <a:rPr lang="en-DE"/>
              <a:t>war </a:t>
            </a:r>
            <a:r>
              <a:rPr lang="en-DE" i="1"/>
              <a:t>bedeutet 'Krieg'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3005CC-74D3-0346-80CF-A2A03F78EC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Die Bedeutung von </a:t>
            </a:r>
            <a:r>
              <a:rPr lang="en-DE" i="1"/>
              <a:t>Bedeutung</a:t>
            </a:r>
            <a:endParaRPr lang="en-D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523C66-F41D-1840-96E7-AD99D41CA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218" y="1044553"/>
            <a:ext cx="2448272" cy="381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24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77FBE-1F7A-5A44-92E4-75B6BAE02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Worum geht's?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7CF3D-9039-DB4B-AFE8-C57F16BE5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https://www.amazon.de/Meaning-C-K-Ogden/dp/0156584468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DFFE4-0B89-6145-A00C-6D0375E7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8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4B889-A4D2-6544-BB79-FA6ACD065C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71800" y="1664054"/>
            <a:ext cx="6120680" cy="3311525"/>
          </a:xfrm>
        </p:spPr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D45453-ADB0-9D43-950A-C7BEA08661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Die Bedeutung von </a:t>
            </a:r>
            <a:r>
              <a:rPr lang="en-DE" i="1"/>
              <a:t>Bedeutung</a:t>
            </a:r>
            <a:endParaRPr lang="en-D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C6FC6CE-05C2-9C42-AAF5-C5912986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2" y="1624762"/>
            <a:ext cx="2030860" cy="313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miotisches Dreieck von Ogden/Richards - links unten: Symbol - oben, Spitze des Dreiecks: Thought or reference - rechts unten: Referent">
            <a:extLst>
              <a:ext uri="{FF2B5EF4-FFF2-40B4-BE49-F238E27FC236}">
                <a16:creationId xmlns:a16="http://schemas.microsoft.com/office/drawing/2014/main" id="{15564837-4B28-8D4A-80CC-F4F12C899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80" y="1557990"/>
            <a:ext cx="4222092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58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219E-2995-6748-9E70-E787B0A7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Worum geht's?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D359B6-64D8-DF45-83C8-2E87E4DD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(vgl. Kasper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12EFF-AD57-5146-91A4-B4151A22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9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D1F55F-626D-3640-AF35-C47590DC4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 sz="1800"/>
              <a:t>subjektives Interesse, subjektive Relevanz: </a:t>
            </a:r>
            <a:r>
              <a:rPr lang="en-DE" sz="1800" i="1"/>
              <a:t>Es bedeutet mir viel, dass Sie diese Vorlesung besuchen</a:t>
            </a:r>
          </a:p>
          <a:p>
            <a:r>
              <a:rPr lang="en-DE" sz="1800"/>
              <a:t>natürliche Anzeichenbeziehung zwischen Wirkung und Ursache: </a:t>
            </a:r>
            <a:r>
              <a:rPr lang="en-DE" sz="1800" i="1"/>
              <a:t>Dieser Ruf bedeutet für den Bonobo, dass ein Feind in der Nähe ist.</a:t>
            </a:r>
          </a:p>
          <a:p>
            <a:r>
              <a:rPr lang="en-DE" sz="1800"/>
              <a:t>kulturabhängige Anzeichenbeziehung zwischen Wirkung und Ursache: </a:t>
            </a:r>
            <a:r>
              <a:rPr lang="en-DE" sz="1800" i="1"/>
              <a:t>Dass ein Hundehaufen auf dem Boden liegt, bedeutet, dass jemand nicht aufgepasst hat oder auf soziales Verhalten keinen Wert legt.</a:t>
            </a:r>
          </a:p>
          <a:p>
            <a:r>
              <a:rPr lang="en-DE" sz="1800"/>
              <a:t>kontext</a:t>
            </a:r>
            <a:r>
              <a:rPr lang="en-DE" sz="1800" b="1"/>
              <a:t>unabhängige</a:t>
            </a:r>
            <a:r>
              <a:rPr lang="en-DE" sz="1800"/>
              <a:t>, nicht-natürliche und konventionelle Assoziation zwischen sprachlichen Ausdrücken und Konzepten: </a:t>
            </a:r>
            <a:r>
              <a:rPr lang="en-DE" sz="1800" i="1"/>
              <a:t>jm. etw. fragen</a:t>
            </a:r>
            <a:endParaRPr lang="en-DE" sz="1800"/>
          </a:p>
          <a:p>
            <a:r>
              <a:rPr lang="en-DE" sz="1800"/>
              <a:t>kontext</a:t>
            </a:r>
            <a:r>
              <a:rPr lang="en-DE" sz="1800" b="1"/>
              <a:t>abhängige</a:t>
            </a:r>
            <a:r>
              <a:rPr lang="en-DE" sz="1800"/>
              <a:t>, nicht-natürliche, konventionelle Assoziation zwischen sprachlichen Ausdrücken und Konzepten: </a:t>
            </a:r>
            <a:r>
              <a:rPr lang="en-DE" sz="1800" i="1"/>
              <a:t>Da ist die Tür.</a:t>
            </a:r>
            <a:endParaRPr lang="en-DE" sz="1800"/>
          </a:p>
          <a:p>
            <a:endParaRPr lang="en-DE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52903D-7386-8E46-927C-13B57A61CC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/>
              <a:t>Die Bedeutung von </a:t>
            </a:r>
            <a:r>
              <a:rPr lang="en-DE" i="1"/>
              <a:t>Bedeutung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67018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CHECK" val="0"/>
  <p:tag name="TAG_BACKING_FORM_KEY" val="329512-u:\lehre\2020 sose pragmatik\präsentationen\pragmatik_02_was ist pragmatik.pptx"/>
  <p:tag name="ARTICULATE_PRESENTER_VERSION" val="8"/>
  <p:tag name="ARTICULATE_SLIDE_COUNT" val="24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HHU_PPT_Vorlage">
  <a:themeElements>
    <a:clrScheme name="HHU">
      <a:dk1>
        <a:sysClr val="windowText" lastClr="000000"/>
      </a:dk1>
      <a:lt1>
        <a:sysClr val="window" lastClr="FFFFFF"/>
      </a:lt1>
      <a:dk2>
        <a:srgbClr val="006AB3"/>
      </a:dk2>
      <a:lt2>
        <a:srgbClr val="CCCCCC"/>
      </a:lt2>
      <a:accent1>
        <a:srgbClr val="003964"/>
      </a:accent1>
      <a:accent2>
        <a:srgbClr val="57BAB1"/>
      </a:accent2>
      <a:accent3>
        <a:srgbClr val="EE7F00"/>
      </a:accent3>
      <a:accent4>
        <a:srgbClr val="BE0A26"/>
      </a:accent4>
      <a:accent5>
        <a:srgbClr val="8CB110"/>
      </a:accent5>
      <a:accent6>
        <a:srgbClr val="B5CBD6"/>
      </a:accent6>
      <a:hlink>
        <a:srgbClr val="AEABAB"/>
      </a:hlink>
      <a:folHlink>
        <a:srgbClr val="D0CECE"/>
      </a:folHlink>
    </a:clrScheme>
    <a:fontScheme name="HH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Master_HHU_191009_NEU.potx" id="{C18E6C2C-E01B-41BB-B9EA-3EAB85604C93}" vid="{F281C1DA-7DA9-478C-8E22-53CA79ADD4C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HHU_PowerPoint_Vorlage</Template>
  <TotalTime>22241</TotalTime>
  <Words>3818</Words>
  <Application>Microsoft Macintosh PowerPoint</Application>
  <PresentationFormat>Custom</PresentationFormat>
  <Paragraphs>576</Paragraphs>
  <Slides>67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Ink Free</vt:lpstr>
      <vt:lpstr>Times Roman</vt:lpstr>
      <vt:lpstr>Wingdings 2</vt:lpstr>
      <vt:lpstr>HHU_PPT_Vorlage</vt:lpstr>
      <vt:lpstr>Semantik &amp; Pragmatik</vt:lpstr>
      <vt:lpstr>Worum geht's?</vt:lpstr>
      <vt:lpstr>Programm für heute</vt:lpstr>
      <vt:lpstr>Worum geht's?</vt:lpstr>
      <vt:lpstr>Worum geht's?</vt:lpstr>
      <vt:lpstr>Worum geht's?</vt:lpstr>
      <vt:lpstr>Worum geht's?</vt:lpstr>
      <vt:lpstr>Worum geht's?</vt:lpstr>
      <vt:lpstr>Worum geht's?</vt:lpstr>
      <vt:lpstr>Worum geht's?</vt:lpstr>
      <vt:lpstr>Worum geht's?</vt:lpstr>
      <vt:lpstr>Worum geht's?</vt:lpstr>
      <vt:lpstr>Worum geht's?</vt:lpstr>
      <vt:lpstr>Worum geht's?</vt:lpstr>
      <vt:lpstr>Drei Arten von Bedeutung</vt:lpstr>
      <vt:lpstr>Drei Arten von Bedeutung</vt:lpstr>
      <vt:lpstr>Drei Arten von Bedeutung</vt:lpstr>
      <vt:lpstr>Drei Arten von Bedeutung</vt:lpstr>
      <vt:lpstr>Drei Arten von Bedeutung</vt:lpstr>
      <vt:lpstr>Semantik vs. Pragmatik</vt:lpstr>
      <vt:lpstr>Semantik vs. Pragmatik</vt:lpstr>
      <vt:lpstr>Semantik</vt:lpstr>
      <vt:lpstr>Exkurs: Semiotik</vt:lpstr>
      <vt:lpstr>Semantik vs. Pragmatik</vt:lpstr>
      <vt:lpstr>Semantik</vt:lpstr>
      <vt:lpstr>Semantik</vt:lpstr>
      <vt:lpstr>Semantik</vt:lpstr>
      <vt:lpstr>Semantik vs. Pragmatik</vt:lpstr>
      <vt:lpstr>Semantik vs. Pragmatik</vt:lpstr>
      <vt:lpstr>Semantik vs. Pragmatik</vt:lpstr>
      <vt:lpstr>Semantik vs. Pragmatik</vt:lpstr>
      <vt:lpstr>Semantik vs. Pragmatik</vt:lpstr>
      <vt:lpstr>Semantik vs. Pragmatik</vt:lpstr>
      <vt:lpstr>Semantik vs. Pragmatik</vt:lpstr>
      <vt:lpstr>Arten von Bedeutung</vt:lpstr>
      <vt:lpstr>Arten von Bedeutung</vt:lpstr>
      <vt:lpstr>Arten von Bedeutung</vt:lpstr>
      <vt:lpstr>Zwei Auffassungen von Semantik</vt:lpstr>
      <vt:lpstr>Schulen der Semantik</vt:lpstr>
      <vt:lpstr>Wortbedeutung</vt:lpstr>
      <vt:lpstr>Wortbedeutung</vt:lpstr>
      <vt:lpstr>Wortbedeutung</vt:lpstr>
      <vt:lpstr>Wortbedeutung</vt:lpstr>
      <vt:lpstr>Analyseeinheiten</vt:lpstr>
      <vt:lpstr>Analyseeinheiten</vt:lpstr>
      <vt:lpstr>Analyseeinheiten</vt:lpstr>
      <vt:lpstr>Analyseeinheiten</vt:lpstr>
      <vt:lpstr>Analyseeinheiten</vt:lpstr>
      <vt:lpstr>Nochmal: Was ist Semantik?</vt:lpstr>
      <vt:lpstr>Nochmal: Semantik und Pragmatik</vt:lpstr>
      <vt:lpstr>Zwischenfazit</vt:lpstr>
      <vt:lpstr>Semantik und Nachbargebiete</vt:lpstr>
      <vt:lpstr>Semantik und Semiotik</vt:lpstr>
      <vt:lpstr>Semantik und Semiotik</vt:lpstr>
      <vt:lpstr>Überblick über die Vorlesungsthemen</vt:lpstr>
      <vt:lpstr>Organisatorisches</vt:lpstr>
      <vt:lpstr>Materialien &amp; Co.</vt:lpstr>
      <vt:lpstr>Modulaufbau</vt:lpstr>
      <vt:lpstr>Austauschstudierende</vt:lpstr>
      <vt:lpstr>Aktive Teilnahme</vt:lpstr>
      <vt:lpstr>Vorlesungsformat</vt:lpstr>
      <vt:lpstr>Hinweise zu den Präsentationen</vt:lpstr>
      <vt:lpstr>Hinweise zu den Präsentationen</vt:lpstr>
      <vt:lpstr>Hinweise zu den Präsentation</vt:lpstr>
      <vt:lpstr>Hinweise zu den Präsentationen</vt:lpstr>
      <vt:lpstr>PowerPoint Presentation</vt:lpstr>
      <vt:lpstr>Literatur</vt:lpstr>
    </vt:vector>
  </TitlesOfParts>
  <Company>Philosophische Fakultaet HHUD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BVM 1b / BBM 1b Semantik</dc:title>
  <dc:creator>Windows-Benutzer</dc:creator>
  <cp:lastModifiedBy>Stefan Hartmann</cp:lastModifiedBy>
  <cp:revision>1328</cp:revision>
  <dcterms:created xsi:type="dcterms:W3CDTF">2019-10-24T08:42:22Z</dcterms:created>
  <dcterms:modified xsi:type="dcterms:W3CDTF">2021-10-14T13:32:52Z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Semantik_06_Merkmalsemantik</vt:lpwstr>
  </property>
  <property fmtid="{D5CDD505-2E9C-101B-9397-08002B2CF9AE}" pid="4" name="ArticulateProjectVersion">
    <vt:lpwstr>8</vt:lpwstr>
  </property>
  <property fmtid="{D5CDD505-2E9C-101B-9397-08002B2CF9AE}" pid="5" name="ArticulateGUID">
    <vt:lpwstr>FE1F1DBC-B25B-41BF-B5FB-15F3951D8003</vt:lpwstr>
  </property>
  <property fmtid="{D5CDD505-2E9C-101B-9397-08002B2CF9AE}" pid="6" name="ArticulateProjectFull">
    <vt:lpwstr>U:\Lehre\2020 SoSe Pragmatik\Präsentationen\Pragmatik_02_Was ist Pragmatik.ppta</vt:lpwstr>
  </property>
</Properties>
</file>